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0.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1.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3.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4.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6.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9.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embeddings/Microsoft_Equation1.bin" ContentType="application/vnd.openxmlformats-officedocument.oleObject"/>
  <Override PartName="/ppt/notesSlides/notesSlide32.xml" ContentType="application/vnd.openxmlformats-officedocument.presentationml.notesSlide+xml"/>
  <Override PartName="/ppt/embeddings/Microsoft_Equation2.bin" ContentType="application/vnd.openxmlformats-officedocument.oleObject"/>
  <Override PartName="/ppt/notesSlides/notesSlide33.xml" ContentType="application/vnd.openxmlformats-officedocument.presentationml.notesSlide+xml"/>
  <Override PartName="/ppt/embeddings/oleObject7.bin" ContentType="application/vnd.openxmlformats-officedocument.oleObject"/>
  <Override PartName="/ppt/embeddings/Microsoft_Equation3.bin" ContentType="application/vnd.openxmlformats-officedocument.oleObject"/>
  <Override PartName="/ppt/notesSlides/notesSlide34.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Microsoft_Equation4.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Microsoft_Equation5.bin" ContentType="application/vnd.openxmlformats-officedocument.oleObject"/>
  <Override PartName="/ppt/notesSlides/notesSlide35.xml" ContentType="application/vnd.openxmlformats-officedocument.presentationml.notesSlide+xml"/>
  <Override PartName="/ppt/embeddings/Microsoft_Equation6.bin" ContentType="application/vnd.openxmlformats-officedocument.oleObject"/>
  <Override PartName="/ppt/embeddings/oleObject17.bin" ContentType="application/vnd.openxmlformats-officedocument.oleObject"/>
  <Override PartName="/ppt/embeddings/Microsoft_Equation7.bin" ContentType="application/vnd.openxmlformats-officedocument.oleObject"/>
  <Override PartName="/ppt/embeddings/Microsoft_Equation8.bin" ContentType="application/vnd.openxmlformats-officedocument.oleObject"/>
  <Override PartName="/ppt/notesSlides/notesSlide36.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Microsoft_Equation9.bin" ContentType="application/vnd.openxmlformats-officedocument.oleObject"/>
  <Override PartName="/ppt/notesSlides/notesSlide37.xml" ContentType="application/vnd.openxmlformats-officedocument.presentationml.notesSlide+xml"/>
  <Override PartName="/ppt/embeddings/Microsoft_Equation10.bin" ContentType="application/vnd.openxmlformats-officedocument.oleObject"/>
  <Override PartName="/ppt/notesSlides/notesSlide38.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embeddings/Microsoft_Equation11.bin" ContentType="application/vnd.openxmlformats-officedocument.oleObject"/>
  <Override PartName="/ppt/notesSlides/notesSlide39.xml" ContentType="application/vnd.openxmlformats-officedocument.presentationml.notesSlide+xml"/>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Microsoft_Equation12.bin" ContentType="application/vnd.openxmlformats-officedocument.oleObject"/>
  <Override PartName="/ppt/notesSlides/notesSlide40.xml" ContentType="application/vnd.openxmlformats-officedocument.presentationml.notesSlide+xml"/>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Microsoft_Equation13.bin" ContentType="application/vnd.openxmlformats-officedocument.oleObject"/>
  <Override PartName="/ppt/notesSlides/notesSlide41.xml" ContentType="application/vnd.openxmlformats-officedocument.presentationml.notesSlide+xml"/>
  <Override PartName="/ppt/embeddings/oleObject29.bin" ContentType="application/vnd.openxmlformats-officedocument.oleObject"/>
  <Override PartName="/ppt/embeddings/Microsoft_Equation14.bin" ContentType="application/vnd.openxmlformats-officedocument.oleObject"/>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71" r:id="rId2"/>
    <p:sldMasterId id="2147483856" r:id="rId3"/>
    <p:sldMasterId id="2147483868" r:id="rId4"/>
    <p:sldMasterId id="2147483928" r:id="rId5"/>
    <p:sldMasterId id="2147483940" r:id="rId6"/>
    <p:sldMasterId id="2147483978" r:id="rId7"/>
    <p:sldMasterId id="2147483990" r:id="rId8"/>
    <p:sldMasterId id="2147484002" r:id="rId9"/>
    <p:sldMasterId id="2147484014" r:id="rId10"/>
    <p:sldMasterId id="2147484023" r:id="rId11"/>
    <p:sldMasterId id="2147484047" r:id="rId12"/>
    <p:sldMasterId id="2147484059" r:id="rId13"/>
    <p:sldMasterId id="2147484071" r:id="rId14"/>
    <p:sldMasterId id="2147484085" r:id="rId15"/>
    <p:sldMasterId id="2147484097" r:id="rId16"/>
    <p:sldMasterId id="2147484109" r:id="rId17"/>
    <p:sldMasterId id="2147484121" r:id="rId18"/>
    <p:sldMasterId id="2147484133" r:id="rId19"/>
    <p:sldMasterId id="2147484148" r:id="rId20"/>
  </p:sldMasterIdLst>
  <p:notesMasterIdLst>
    <p:notesMasterId r:id="rId115"/>
  </p:notesMasterIdLst>
  <p:handoutMasterIdLst>
    <p:handoutMasterId r:id="rId116"/>
  </p:handoutMasterIdLst>
  <p:sldIdLst>
    <p:sldId id="524" r:id="rId21"/>
    <p:sldId id="517" r:id="rId22"/>
    <p:sldId id="525" r:id="rId23"/>
    <p:sldId id="522" r:id="rId24"/>
    <p:sldId id="519" r:id="rId25"/>
    <p:sldId id="520" r:id="rId26"/>
    <p:sldId id="521" r:id="rId27"/>
    <p:sldId id="471" r:id="rId28"/>
    <p:sldId id="472" r:id="rId29"/>
    <p:sldId id="474" r:id="rId30"/>
    <p:sldId id="475" r:id="rId31"/>
    <p:sldId id="476" r:id="rId32"/>
    <p:sldId id="477" r:id="rId33"/>
    <p:sldId id="478" r:id="rId34"/>
    <p:sldId id="479" r:id="rId35"/>
    <p:sldId id="480" r:id="rId36"/>
    <p:sldId id="481" r:id="rId37"/>
    <p:sldId id="482" r:id="rId38"/>
    <p:sldId id="483" r:id="rId39"/>
    <p:sldId id="484" r:id="rId40"/>
    <p:sldId id="485" r:id="rId41"/>
    <p:sldId id="486" r:id="rId42"/>
    <p:sldId id="487" r:id="rId43"/>
    <p:sldId id="488" r:id="rId44"/>
    <p:sldId id="489" r:id="rId45"/>
    <p:sldId id="490" r:id="rId46"/>
    <p:sldId id="491" r:id="rId47"/>
    <p:sldId id="492" r:id="rId48"/>
    <p:sldId id="493" r:id="rId49"/>
    <p:sldId id="494" r:id="rId50"/>
    <p:sldId id="495" r:id="rId51"/>
    <p:sldId id="496" r:id="rId52"/>
    <p:sldId id="497" r:id="rId53"/>
    <p:sldId id="499" r:id="rId54"/>
    <p:sldId id="500" r:id="rId55"/>
    <p:sldId id="502" r:id="rId56"/>
    <p:sldId id="511" r:id="rId57"/>
    <p:sldId id="512" r:id="rId58"/>
    <p:sldId id="438" r:id="rId59"/>
    <p:sldId id="358" r:id="rId60"/>
    <p:sldId id="359" r:id="rId61"/>
    <p:sldId id="461" r:id="rId62"/>
    <p:sldId id="526" r:id="rId63"/>
    <p:sldId id="527" r:id="rId64"/>
    <p:sldId id="528" r:id="rId65"/>
    <p:sldId id="529" r:id="rId66"/>
    <p:sldId id="530" r:id="rId67"/>
    <p:sldId id="531" r:id="rId68"/>
    <p:sldId id="532" r:id="rId69"/>
    <p:sldId id="533" r:id="rId70"/>
    <p:sldId id="534" r:id="rId71"/>
    <p:sldId id="535" r:id="rId72"/>
    <p:sldId id="537" r:id="rId73"/>
    <p:sldId id="538" r:id="rId74"/>
    <p:sldId id="539" r:id="rId75"/>
    <p:sldId id="540" r:id="rId76"/>
    <p:sldId id="541" r:id="rId77"/>
    <p:sldId id="542" r:id="rId78"/>
    <p:sldId id="543" r:id="rId79"/>
    <p:sldId id="544" r:id="rId80"/>
    <p:sldId id="545" r:id="rId81"/>
    <p:sldId id="546" r:id="rId82"/>
    <p:sldId id="547" r:id="rId83"/>
    <p:sldId id="548" r:id="rId84"/>
    <p:sldId id="549" r:id="rId85"/>
    <p:sldId id="550" r:id="rId86"/>
    <p:sldId id="551" r:id="rId87"/>
    <p:sldId id="552" r:id="rId88"/>
    <p:sldId id="553" r:id="rId89"/>
    <p:sldId id="554" r:id="rId90"/>
    <p:sldId id="555" r:id="rId91"/>
    <p:sldId id="556" r:id="rId92"/>
    <p:sldId id="557" r:id="rId93"/>
    <p:sldId id="558" r:id="rId94"/>
    <p:sldId id="559" r:id="rId95"/>
    <p:sldId id="560" r:id="rId96"/>
    <p:sldId id="561" r:id="rId97"/>
    <p:sldId id="562" r:id="rId98"/>
    <p:sldId id="564" r:id="rId99"/>
    <p:sldId id="565" r:id="rId100"/>
    <p:sldId id="464" r:id="rId101"/>
    <p:sldId id="465" r:id="rId102"/>
    <p:sldId id="298" r:id="rId103"/>
    <p:sldId id="406" r:id="rId104"/>
    <p:sldId id="407" r:id="rId105"/>
    <p:sldId id="408" r:id="rId106"/>
    <p:sldId id="469" r:id="rId107"/>
    <p:sldId id="470" r:id="rId108"/>
    <p:sldId id="401" r:id="rId109"/>
    <p:sldId id="402" r:id="rId110"/>
    <p:sldId id="403" r:id="rId111"/>
    <p:sldId id="404" r:id="rId112"/>
    <p:sldId id="405" r:id="rId113"/>
    <p:sldId id="516" r:id="rId114"/>
  </p:sldIdLst>
  <p:sldSz cx="9144000" cy="6858000" type="screen4x3"/>
  <p:notesSz cx="6858000" cy="9144000"/>
  <p:defaultText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2" autoAdjust="0"/>
    <p:restoredTop sz="95585" autoAdjust="0"/>
  </p:normalViewPr>
  <p:slideViewPr>
    <p:cSldViewPr>
      <p:cViewPr varScale="1">
        <p:scale>
          <a:sx n="155" d="100"/>
          <a:sy n="155" d="100"/>
        </p:scale>
        <p:origin x="-376" y="-104"/>
      </p:cViewPr>
      <p:guideLst>
        <p:guide orient="horz" pos="2160"/>
        <p:guide pos="2880"/>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0" Type="http://schemas.openxmlformats.org/officeDocument/2006/relationships/slide" Target="slides/slide40.xml"/><Relationship Id="rId61" Type="http://schemas.openxmlformats.org/officeDocument/2006/relationships/slide" Target="slides/slide41.xml"/><Relationship Id="rId62" Type="http://schemas.openxmlformats.org/officeDocument/2006/relationships/slide" Target="slides/slide42.xml"/><Relationship Id="rId63" Type="http://schemas.openxmlformats.org/officeDocument/2006/relationships/slide" Target="slides/slide43.xml"/><Relationship Id="rId64" Type="http://schemas.openxmlformats.org/officeDocument/2006/relationships/slide" Target="slides/slide44.xml"/><Relationship Id="rId65" Type="http://schemas.openxmlformats.org/officeDocument/2006/relationships/slide" Target="slides/slide45.xml"/><Relationship Id="rId66" Type="http://schemas.openxmlformats.org/officeDocument/2006/relationships/slide" Target="slides/slide46.xml"/><Relationship Id="rId67" Type="http://schemas.openxmlformats.org/officeDocument/2006/relationships/slide" Target="slides/slide47.xml"/><Relationship Id="rId68" Type="http://schemas.openxmlformats.org/officeDocument/2006/relationships/slide" Target="slides/slide48.xml"/><Relationship Id="rId69" Type="http://schemas.openxmlformats.org/officeDocument/2006/relationships/slide" Target="slides/slide49.xml"/><Relationship Id="rId120" Type="http://schemas.openxmlformats.org/officeDocument/2006/relationships/theme" Target="theme/theme1.xml"/><Relationship Id="rId121" Type="http://schemas.openxmlformats.org/officeDocument/2006/relationships/tableStyles" Target="tableStyles.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slide" Target="slides/slide22.xml"/><Relationship Id="rId90" Type="http://schemas.openxmlformats.org/officeDocument/2006/relationships/slide" Target="slides/slide70.xml"/><Relationship Id="rId91" Type="http://schemas.openxmlformats.org/officeDocument/2006/relationships/slide" Target="slides/slide71.xml"/><Relationship Id="rId92" Type="http://schemas.openxmlformats.org/officeDocument/2006/relationships/slide" Target="slides/slide72.xml"/><Relationship Id="rId93" Type="http://schemas.openxmlformats.org/officeDocument/2006/relationships/slide" Target="slides/slide73.xml"/><Relationship Id="rId94" Type="http://schemas.openxmlformats.org/officeDocument/2006/relationships/slide" Target="slides/slide74.xml"/><Relationship Id="rId95" Type="http://schemas.openxmlformats.org/officeDocument/2006/relationships/slide" Target="slides/slide75.xml"/><Relationship Id="rId96" Type="http://schemas.openxmlformats.org/officeDocument/2006/relationships/slide" Target="slides/slide76.xml"/><Relationship Id="rId101" Type="http://schemas.openxmlformats.org/officeDocument/2006/relationships/slide" Target="slides/slide81.xml"/><Relationship Id="rId102" Type="http://schemas.openxmlformats.org/officeDocument/2006/relationships/slide" Target="slides/slide82.xml"/><Relationship Id="rId103" Type="http://schemas.openxmlformats.org/officeDocument/2006/relationships/slide" Target="slides/slide83.xml"/><Relationship Id="rId104" Type="http://schemas.openxmlformats.org/officeDocument/2006/relationships/slide" Target="slides/slide84.xml"/><Relationship Id="rId105" Type="http://schemas.openxmlformats.org/officeDocument/2006/relationships/slide" Target="slides/slide85.xml"/><Relationship Id="rId106" Type="http://schemas.openxmlformats.org/officeDocument/2006/relationships/slide" Target="slides/slide86.xml"/><Relationship Id="rId107" Type="http://schemas.openxmlformats.org/officeDocument/2006/relationships/slide" Target="slides/slide87.xml"/><Relationship Id="rId108" Type="http://schemas.openxmlformats.org/officeDocument/2006/relationships/slide" Target="slides/slide88.xml"/><Relationship Id="rId109" Type="http://schemas.openxmlformats.org/officeDocument/2006/relationships/slide" Target="slides/slide89.xml"/><Relationship Id="rId97" Type="http://schemas.openxmlformats.org/officeDocument/2006/relationships/slide" Target="slides/slide77.xml"/><Relationship Id="rId98" Type="http://schemas.openxmlformats.org/officeDocument/2006/relationships/slide" Target="slides/slide78.xml"/><Relationship Id="rId99" Type="http://schemas.openxmlformats.org/officeDocument/2006/relationships/slide" Target="slides/slide79.xml"/><Relationship Id="rId43" Type="http://schemas.openxmlformats.org/officeDocument/2006/relationships/slide" Target="slides/slide23.xml"/><Relationship Id="rId44" Type="http://schemas.openxmlformats.org/officeDocument/2006/relationships/slide" Target="slides/slide24.xml"/><Relationship Id="rId45" Type="http://schemas.openxmlformats.org/officeDocument/2006/relationships/slide" Target="slides/slide25.xml"/><Relationship Id="rId46" Type="http://schemas.openxmlformats.org/officeDocument/2006/relationships/slide" Target="slides/slide26.xml"/><Relationship Id="rId47" Type="http://schemas.openxmlformats.org/officeDocument/2006/relationships/slide" Target="slides/slide27.xml"/><Relationship Id="rId48" Type="http://schemas.openxmlformats.org/officeDocument/2006/relationships/slide" Target="slides/slide28.xml"/><Relationship Id="rId49" Type="http://schemas.openxmlformats.org/officeDocument/2006/relationships/slide" Target="slides/slide29.xml"/><Relationship Id="rId100" Type="http://schemas.openxmlformats.org/officeDocument/2006/relationships/slide" Target="slides/slide80.xml"/><Relationship Id="rId20" Type="http://schemas.openxmlformats.org/officeDocument/2006/relationships/slideMaster" Target="slideMasters/slideMaster20.xml"/><Relationship Id="rId21" Type="http://schemas.openxmlformats.org/officeDocument/2006/relationships/slide" Target="slides/slide1.xml"/><Relationship Id="rId22" Type="http://schemas.openxmlformats.org/officeDocument/2006/relationships/slide" Target="slides/slide2.xml"/><Relationship Id="rId70" Type="http://schemas.openxmlformats.org/officeDocument/2006/relationships/slide" Target="slides/slide50.xml"/><Relationship Id="rId71" Type="http://schemas.openxmlformats.org/officeDocument/2006/relationships/slide" Target="slides/slide51.xml"/><Relationship Id="rId72" Type="http://schemas.openxmlformats.org/officeDocument/2006/relationships/slide" Target="slides/slide52.xml"/><Relationship Id="rId73" Type="http://schemas.openxmlformats.org/officeDocument/2006/relationships/slide" Target="slides/slide53.xml"/><Relationship Id="rId74" Type="http://schemas.openxmlformats.org/officeDocument/2006/relationships/slide" Target="slides/slide54.xml"/><Relationship Id="rId75" Type="http://schemas.openxmlformats.org/officeDocument/2006/relationships/slide" Target="slides/slide55.xml"/><Relationship Id="rId76" Type="http://schemas.openxmlformats.org/officeDocument/2006/relationships/slide" Target="slides/slide56.xml"/><Relationship Id="rId77" Type="http://schemas.openxmlformats.org/officeDocument/2006/relationships/slide" Target="slides/slide57.xml"/><Relationship Id="rId78" Type="http://schemas.openxmlformats.org/officeDocument/2006/relationships/slide" Target="slides/slide58.xml"/><Relationship Id="rId79" Type="http://schemas.openxmlformats.org/officeDocument/2006/relationships/slide" Target="slides/slide59.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0.xml"/><Relationship Id="rId51" Type="http://schemas.openxmlformats.org/officeDocument/2006/relationships/slide" Target="slides/slide31.xml"/><Relationship Id="rId52" Type="http://schemas.openxmlformats.org/officeDocument/2006/relationships/slide" Target="slides/slide32.xml"/><Relationship Id="rId53" Type="http://schemas.openxmlformats.org/officeDocument/2006/relationships/slide" Target="slides/slide33.xml"/><Relationship Id="rId54" Type="http://schemas.openxmlformats.org/officeDocument/2006/relationships/slide" Target="slides/slide34.xml"/><Relationship Id="rId55" Type="http://schemas.openxmlformats.org/officeDocument/2006/relationships/slide" Target="slides/slide35.xml"/><Relationship Id="rId56" Type="http://schemas.openxmlformats.org/officeDocument/2006/relationships/slide" Target="slides/slide36.xml"/><Relationship Id="rId57" Type="http://schemas.openxmlformats.org/officeDocument/2006/relationships/slide" Target="slides/slide37.xml"/><Relationship Id="rId58" Type="http://schemas.openxmlformats.org/officeDocument/2006/relationships/slide" Target="slides/slide38.xml"/><Relationship Id="rId59" Type="http://schemas.openxmlformats.org/officeDocument/2006/relationships/slide" Target="slides/slide39.xml"/><Relationship Id="rId110" Type="http://schemas.openxmlformats.org/officeDocument/2006/relationships/slide" Target="slides/slide90.xml"/><Relationship Id="rId111" Type="http://schemas.openxmlformats.org/officeDocument/2006/relationships/slide" Target="slides/slide91.xml"/><Relationship Id="rId112" Type="http://schemas.openxmlformats.org/officeDocument/2006/relationships/slide" Target="slides/slide92.xml"/><Relationship Id="rId113" Type="http://schemas.openxmlformats.org/officeDocument/2006/relationships/slide" Target="slides/slide93.xml"/><Relationship Id="rId114" Type="http://schemas.openxmlformats.org/officeDocument/2006/relationships/slide" Target="slides/slide94.xml"/><Relationship Id="rId115" Type="http://schemas.openxmlformats.org/officeDocument/2006/relationships/notesMaster" Target="notesMasters/notesMaster1.xml"/><Relationship Id="rId116" Type="http://schemas.openxmlformats.org/officeDocument/2006/relationships/handoutMaster" Target="handoutMasters/handoutMaster1.xml"/><Relationship Id="rId117" Type="http://schemas.openxmlformats.org/officeDocument/2006/relationships/printerSettings" Target="printerSettings/printerSettings1.bin"/><Relationship Id="rId118" Type="http://schemas.openxmlformats.org/officeDocument/2006/relationships/presProps" Target="presProps.xml"/><Relationship Id="rId119" Type="http://schemas.openxmlformats.org/officeDocument/2006/relationships/viewProps" Target="viewProps.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80" Type="http://schemas.openxmlformats.org/officeDocument/2006/relationships/slide" Target="slides/slide60.xml"/><Relationship Id="rId81" Type="http://schemas.openxmlformats.org/officeDocument/2006/relationships/slide" Target="slides/slide61.xml"/><Relationship Id="rId82" Type="http://schemas.openxmlformats.org/officeDocument/2006/relationships/slide" Target="slides/slide62.xml"/><Relationship Id="rId83" Type="http://schemas.openxmlformats.org/officeDocument/2006/relationships/slide" Target="slides/slide63.xml"/><Relationship Id="rId84" Type="http://schemas.openxmlformats.org/officeDocument/2006/relationships/slide" Target="slides/slide64.xml"/><Relationship Id="rId85" Type="http://schemas.openxmlformats.org/officeDocument/2006/relationships/slide" Target="slides/slide65.xml"/><Relationship Id="rId86" Type="http://schemas.openxmlformats.org/officeDocument/2006/relationships/slide" Target="slides/slide66.xml"/><Relationship Id="rId87" Type="http://schemas.openxmlformats.org/officeDocument/2006/relationships/slide" Target="slides/slide67.xml"/><Relationship Id="rId88" Type="http://schemas.openxmlformats.org/officeDocument/2006/relationships/slide" Target="slides/slide68.xml"/><Relationship Id="rId89" Type="http://schemas.openxmlformats.org/officeDocument/2006/relationships/slide" Target="slides/slide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6.wmf"/><Relationship Id="rId4" Type="http://schemas.openxmlformats.org/officeDocument/2006/relationships/image" Target="../media/image107.wmf"/><Relationship Id="rId1" Type="http://schemas.openxmlformats.org/officeDocument/2006/relationships/image" Target="../media/image104.wmf"/><Relationship Id="rId2" Type="http://schemas.openxmlformats.org/officeDocument/2006/relationships/image" Target="../media/image10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wmf"/><Relationship Id="rId3" Type="http://schemas.openxmlformats.org/officeDocument/2006/relationships/image" Target="../media/image8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1.wmf"/><Relationship Id="rId4" Type="http://schemas.openxmlformats.org/officeDocument/2006/relationships/image" Target="../media/image109.wmf"/><Relationship Id="rId1" Type="http://schemas.openxmlformats.org/officeDocument/2006/relationships/image" Target="../media/image79.wmf"/><Relationship Id="rId2" Type="http://schemas.openxmlformats.org/officeDocument/2006/relationships/image" Target="../media/image8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2.wmf"/><Relationship Id="rId4" Type="http://schemas.openxmlformats.org/officeDocument/2006/relationships/image" Target="../media/image113.wmf"/><Relationship Id="rId1" Type="http://schemas.openxmlformats.org/officeDocument/2006/relationships/image" Target="../media/image110.wmf"/><Relationship Id="rId2" Type="http://schemas.openxmlformats.org/officeDocument/2006/relationships/image" Target="../media/image11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9.wmf"/><Relationship Id="rId2"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 Id="rId2" Type="http://schemas.openxmlformats.org/officeDocument/2006/relationships/image" Target="../media/image5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wmf"/><Relationship Id="rId3" Type="http://schemas.openxmlformats.org/officeDocument/2006/relationships/image" Target="../media/image8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7.wmf"/><Relationship Id="rId2"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1.wmf"/><Relationship Id="rId4" Type="http://schemas.openxmlformats.org/officeDocument/2006/relationships/image" Target="../media/image92.wmf"/><Relationship Id="rId5" Type="http://schemas.openxmlformats.org/officeDocument/2006/relationships/image" Target="../media/image93.wmf"/><Relationship Id="rId6" Type="http://schemas.openxmlformats.org/officeDocument/2006/relationships/image" Target="../media/image94.wmf"/><Relationship Id="rId1" Type="http://schemas.openxmlformats.org/officeDocument/2006/relationships/image" Target="../media/image89.wmf"/><Relationship Id="rId2" Type="http://schemas.openxmlformats.org/officeDocument/2006/relationships/image" Target="../media/image9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7.wmf"/><Relationship Id="rId4" Type="http://schemas.openxmlformats.org/officeDocument/2006/relationships/image" Target="../media/image98.wmf"/><Relationship Id="rId5" Type="http://schemas.openxmlformats.org/officeDocument/2006/relationships/image" Target="../media/image99.wmf"/><Relationship Id="rId1" Type="http://schemas.openxmlformats.org/officeDocument/2006/relationships/image" Target="../media/image95.wmf"/><Relationship Id="rId2" Type="http://schemas.openxmlformats.org/officeDocument/2006/relationships/image" Target="../media/image9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1.wmf"/><Relationship Id="rId2" Type="http://schemas.openxmlformats.org/officeDocument/2006/relationships/image" Target="../media/image10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24" tIns="45712" rIns="91424" bIns="45712"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24" tIns="45712" rIns="91424" bIns="45712" rtlCol="0"/>
          <a:lstStyle>
            <a:lvl1pPr algn="r">
              <a:defRPr sz="1200"/>
            </a:lvl1pPr>
          </a:lstStyle>
          <a:p>
            <a:fld id="{A8CA7EF2-4580-D04C-9B2E-57BE91F0FDA1}" type="datetimeFigureOut">
              <a:rPr lang="en-US" smtClean="0"/>
              <a:pPr/>
              <a:t>4/4/17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24" tIns="45712" rIns="91424" bIns="45712"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24" tIns="45712" rIns="91424" bIns="45712" rtlCol="0" anchor="b"/>
          <a:lstStyle>
            <a:lvl1pPr algn="r">
              <a:defRPr sz="1200"/>
            </a:lvl1pPr>
          </a:lstStyle>
          <a:p>
            <a:fld id="{2C17AB9C-7572-074B-803E-167E82A45462}" type="slidenum">
              <a:rPr lang="en-US" smtClean="0"/>
              <a:pPr/>
              <a:t>‹#›</a:t>
            </a:fld>
            <a:endParaRPr lang="en-US"/>
          </a:p>
        </p:txBody>
      </p:sp>
    </p:spTree>
    <p:extLst>
      <p:ext uri="{BB962C8B-B14F-4D97-AF65-F5344CB8AC3E}">
        <p14:creationId xmlns:p14="http://schemas.microsoft.com/office/powerpoint/2010/main" val="30350144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24" tIns="45712" rIns="91424" bIns="45712"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24" tIns="45712" rIns="91424" bIns="45712" rtlCol="0"/>
          <a:lstStyle>
            <a:lvl1pPr algn="r">
              <a:defRPr sz="1200"/>
            </a:lvl1pPr>
          </a:lstStyle>
          <a:p>
            <a:fld id="{F681D3A7-4E22-47EA-A66D-DE445A0F5989}" type="datetimeFigureOut">
              <a:rPr lang="en-US" smtClean="0"/>
              <a:pPr/>
              <a:t>4/4/17</a:t>
            </a:fld>
            <a:endParaRPr lang="en-US"/>
          </a:p>
        </p:txBody>
      </p:sp>
      <p:sp>
        <p:nvSpPr>
          <p:cNvPr id="4" name="Slide Image Placeholder 3"/>
          <p:cNvSpPr>
            <a:spLocks noGrp="1" noRot="1" noChangeAspect="1"/>
          </p:cNvSpPr>
          <p:nvPr>
            <p:ph type="sldImg" idx="2"/>
          </p:nvPr>
        </p:nvSpPr>
        <p:spPr>
          <a:xfrm>
            <a:off x="1144588" y="685800"/>
            <a:ext cx="4570412" cy="3429000"/>
          </a:xfrm>
          <a:prstGeom prst="rect">
            <a:avLst/>
          </a:prstGeom>
          <a:noFill/>
          <a:ln w="12700">
            <a:solidFill>
              <a:prstClr val="black"/>
            </a:solidFill>
          </a:ln>
        </p:spPr>
        <p:txBody>
          <a:bodyPr vert="horz" lIns="91424" tIns="45712" rIns="91424" bIns="45712"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24" tIns="45712" rIns="91424" bIns="4571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24" tIns="45712" rIns="91424" bIns="45712"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24" tIns="45712" rIns="91424" bIns="45712" rtlCol="0" anchor="b"/>
          <a:lstStyle>
            <a:lvl1pPr algn="r">
              <a:defRPr sz="1200"/>
            </a:lvl1pPr>
          </a:lstStyle>
          <a:p>
            <a:fld id="{209F5177-1066-4495-A76E-A324FFFC813F}" type="slidenum">
              <a:rPr lang="en-US" smtClean="0"/>
              <a:pPr/>
              <a:t>‹#›</a:t>
            </a:fld>
            <a:endParaRPr lang="en-US"/>
          </a:p>
        </p:txBody>
      </p:sp>
    </p:spTree>
    <p:extLst>
      <p:ext uri="{BB962C8B-B14F-4D97-AF65-F5344CB8AC3E}">
        <p14:creationId xmlns:p14="http://schemas.microsoft.com/office/powerpoint/2010/main" val="2732170339"/>
      </p:ext>
    </p:extLst>
  </p:cSld>
  <p:clrMap bg1="lt1" tx1="dk1" bg2="lt2" tx2="dk2" accent1="accent1" accent2="accent2" accent3="accent3" accent4="accent4" accent5="accent5" accent6="accent6" hlink="hlink" folHlink="folHlink"/>
  <p:hf hdr="0" ftr="0" dt="0"/>
  <p:notesStyle>
    <a:lvl1pPr marL="0" algn="l" defTabSz="913832" rtl="0" eaLnBrk="1" latinLnBrk="0" hangingPunct="1">
      <a:defRPr sz="1200" kern="1200">
        <a:solidFill>
          <a:schemeClr val="tx1"/>
        </a:solidFill>
        <a:latin typeface="+mn-lt"/>
        <a:ea typeface="+mn-ea"/>
        <a:cs typeface="+mn-cs"/>
      </a:defRPr>
    </a:lvl1pPr>
    <a:lvl2pPr marL="456915" algn="l" defTabSz="913832" rtl="0" eaLnBrk="1" latinLnBrk="0" hangingPunct="1">
      <a:defRPr sz="1200" kern="1200">
        <a:solidFill>
          <a:schemeClr val="tx1"/>
        </a:solidFill>
        <a:latin typeface="+mn-lt"/>
        <a:ea typeface="+mn-ea"/>
        <a:cs typeface="+mn-cs"/>
      </a:defRPr>
    </a:lvl2pPr>
    <a:lvl3pPr marL="913832" algn="l" defTabSz="913832" rtl="0" eaLnBrk="1" latinLnBrk="0" hangingPunct="1">
      <a:defRPr sz="1200" kern="1200">
        <a:solidFill>
          <a:schemeClr val="tx1"/>
        </a:solidFill>
        <a:latin typeface="+mn-lt"/>
        <a:ea typeface="+mn-ea"/>
        <a:cs typeface="+mn-cs"/>
      </a:defRPr>
    </a:lvl3pPr>
    <a:lvl4pPr marL="1370748" algn="l" defTabSz="913832" rtl="0" eaLnBrk="1" latinLnBrk="0" hangingPunct="1">
      <a:defRPr sz="1200" kern="1200">
        <a:solidFill>
          <a:schemeClr val="tx1"/>
        </a:solidFill>
        <a:latin typeface="+mn-lt"/>
        <a:ea typeface="+mn-ea"/>
        <a:cs typeface="+mn-cs"/>
      </a:defRPr>
    </a:lvl4pPr>
    <a:lvl5pPr marL="1827662" algn="l" defTabSz="913832" rtl="0" eaLnBrk="1" latinLnBrk="0" hangingPunct="1">
      <a:defRPr sz="1200" kern="1200">
        <a:solidFill>
          <a:schemeClr val="tx1"/>
        </a:solidFill>
        <a:latin typeface="+mn-lt"/>
        <a:ea typeface="+mn-ea"/>
        <a:cs typeface="+mn-cs"/>
      </a:defRPr>
    </a:lvl5pPr>
    <a:lvl6pPr marL="2284579" algn="l" defTabSz="913832" rtl="0" eaLnBrk="1" latinLnBrk="0" hangingPunct="1">
      <a:defRPr sz="1200" kern="1200">
        <a:solidFill>
          <a:schemeClr val="tx1"/>
        </a:solidFill>
        <a:latin typeface="+mn-lt"/>
        <a:ea typeface="+mn-ea"/>
        <a:cs typeface="+mn-cs"/>
      </a:defRPr>
    </a:lvl6pPr>
    <a:lvl7pPr marL="2741494" algn="l" defTabSz="913832" rtl="0" eaLnBrk="1" latinLnBrk="0" hangingPunct="1">
      <a:defRPr sz="1200" kern="1200">
        <a:solidFill>
          <a:schemeClr val="tx1"/>
        </a:solidFill>
        <a:latin typeface="+mn-lt"/>
        <a:ea typeface="+mn-ea"/>
        <a:cs typeface="+mn-cs"/>
      </a:defRPr>
    </a:lvl7pPr>
    <a:lvl8pPr marL="3198408" algn="l" defTabSz="913832" rtl="0" eaLnBrk="1" latinLnBrk="0" hangingPunct="1">
      <a:defRPr sz="1200" kern="1200">
        <a:solidFill>
          <a:schemeClr val="tx1"/>
        </a:solidFill>
        <a:latin typeface="+mn-lt"/>
        <a:ea typeface="+mn-ea"/>
        <a:cs typeface="+mn-cs"/>
      </a:defRPr>
    </a:lvl8pPr>
    <a:lvl9pPr marL="3655325" algn="l" defTabSz="9138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9F5177-1066-4495-A76E-A324FFFC813F}" type="slidenum">
              <a:rPr lang="en-US" smtClean="0"/>
              <a:pPr/>
              <a:t>2</a:t>
            </a:fld>
            <a:endParaRPr lang="en-US"/>
          </a:p>
        </p:txBody>
      </p:sp>
    </p:spTree>
    <p:extLst>
      <p:ext uri="{BB962C8B-B14F-4D97-AF65-F5344CB8AC3E}">
        <p14:creationId xmlns:p14="http://schemas.microsoft.com/office/powerpoint/2010/main" val="456915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89D1CC06-7775-4C59-AC98-25D6484A2034}" type="slidenum">
              <a:rPr lang="en-US">
                <a:solidFill>
                  <a:srgbClr val="000000"/>
                </a:solidFill>
              </a:rPr>
              <a:pPr/>
              <a:t>11</a:t>
            </a:fld>
            <a:endParaRPr lang="en-US">
              <a:solidFill>
                <a:srgbClr val="000000"/>
              </a:solidFill>
            </a:endParaRPr>
          </a:p>
        </p:txBody>
      </p:sp>
      <p:sp>
        <p:nvSpPr>
          <p:cNvPr id="132099" name="Slide Image Placeholder 1"/>
          <p:cNvSpPr>
            <a:spLocks noGrp="1" noRot="1" noChangeAspect="1" noTextEdit="1"/>
          </p:cNvSpPr>
          <p:nvPr>
            <p:ph type="sldImg"/>
          </p:nvPr>
        </p:nvSpPr>
        <p:spPr>
          <a:xfrm>
            <a:off x="1144588" y="684213"/>
            <a:ext cx="4570412" cy="3429000"/>
          </a:xfrm>
          <a:ln/>
        </p:spPr>
      </p:sp>
      <p:sp>
        <p:nvSpPr>
          <p:cNvPr id="132100"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68" tIns="46433" rIns="92868" bIns="46433"/>
          <a:lstStyle/>
          <a:p>
            <a:pPr eaLnBrk="1" hangingPunct="1"/>
            <a:endParaRPr lang="en-US" dirty="0" smtClean="0"/>
          </a:p>
        </p:txBody>
      </p:sp>
      <p:sp>
        <p:nvSpPr>
          <p:cNvPr id="132101"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68" tIns="46433" rIns="92868" bIns="46433"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4E4DA985-9E0D-4AB4-98D7-E0A9ED8E04C0}" type="slidenum">
              <a:rPr lang="de-CH" sz="1200">
                <a:solidFill>
                  <a:srgbClr val="000000"/>
                </a:solidFill>
                <a:latin typeface="Times New Roman" pitchFamily="18" charset="0"/>
              </a:rPr>
              <a:pPr algn="r" eaLnBrk="0" fontAlgn="base" hangingPunct="0">
                <a:spcBef>
                  <a:spcPct val="0"/>
                </a:spcBef>
                <a:spcAft>
                  <a:spcPct val="0"/>
                </a:spcAft>
              </a:pPr>
              <a:t>11</a:t>
            </a:fld>
            <a:endParaRPr lang="de-CH" sz="12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3628635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12</a:t>
            </a:fld>
            <a:endParaRPr lang="en-US">
              <a:solidFill>
                <a:srgbClr val="000000"/>
              </a:solidFill>
            </a:endParaRPr>
          </a:p>
        </p:txBody>
      </p:sp>
      <p:sp>
        <p:nvSpPr>
          <p:cNvPr id="133123" name="Rectangle 2"/>
          <p:cNvSpPr>
            <a:spLocks noGrp="1" noRot="1" noChangeAspect="1" noTextEdit="1"/>
          </p:cNvSpPr>
          <p:nvPr>
            <p:ph type="sldImg"/>
          </p:nvPr>
        </p:nvSpPr>
        <p:spPr>
          <a:xfrm>
            <a:off x="1144588" y="684213"/>
            <a:ext cx="4570412" cy="3429000"/>
          </a:xfrm>
          <a:ln/>
        </p:spPr>
      </p:sp>
      <p:sp>
        <p:nvSpPr>
          <p:cNvPr id="133124" name="Rectangle 3"/>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68" tIns="46433" rIns="92868" bIns="46433"/>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501940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43EE06A5-9FC9-4F56-B8B5-0FDD120C6A9B}" type="slidenum">
              <a:rPr lang="en-US">
                <a:solidFill>
                  <a:srgbClr val="000000"/>
                </a:solidFill>
              </a:rPr>
              <a:pPr/>
              <a:t>13</a:t>
            </a:fld>
            <a:endParaRPr lang="en-US">
              <a:solidFill>
                <a:srgbClr val="000000"/>
              </a:solidFill>
            </a:endParaRPr>
          </a:p>
        </p:txBody>
      </p:sp>
      <p:sp>
        <p:nvSpPr>
          <p:cNvPr id="135171" name="Slide Image Placeholder 1"/>
          <p:cNvSpPr>
            <a:spLocks noGrp="1" noRot="1" noChangeAspect="1" noTextEdit="1"/>
          </p:cNvSpPr>
          <p:nvPr>
            <p:ph type="sldImg"/>
          </p:nvPr>
        </p:nvSpPr>
        <p:spPr>
          <a:xfrm>
            <a:off x="1144588" y="684213"/>
            <a:ext cx="4570412" cy="3429000"/>
          </a:xfrm>
          <a:ln/>
        </p:spPr>
      </p:sp>
      <p:sp>
        <p:nvSpPr>
          <p:cNvPr id="135172"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68" tIns="46433" rIns="92868" bIns="46433"/>
          <a:lstStyle/>
          <a:p>
            <a:pPr eaLnBrk="1" hangingPunct="1"/>
            <a:endParaRPr lang="en-US" smtClean="0"/>
          </a:p>
        </p:txBody>
      </p:sp>
      <p:sp>
        <p:nvSpPr>
          <p:cNvPr id="135173"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68" tIns="46433" rIns="92868" bIns="46433"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DFFC608E-4789-4037-95EE-16C2B9D69461}" type="slidenum">
              <a:rPr lang="de-CH" sz="1200">
                <a:solidFill>
                  <a:srgbClr val="000000"/>
                </a:solidFill>
                <a:latin typeface="Times New Roman" pitchFamily="18" charset="0"/>
              </a:rPr>
              <a:pPr algn="r" eaLnBrk="0" fontAlgn="base" hangingPunct="0">
                <a:spcBef>
                  <a:spcPct val="0"/>
                </a:spcBef>
                <a:spcAft>
                  <a:spcPct val="0"/>
                </a:spcAft>
              </a:pPr>
              <a:t>13</a:t>
            </a:fld>
            <a:endParaRPr lang="de-CH" sz="12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2470609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14</a:t>
            </a:fld>
            <a:endParaRPr lang="en-US"/>
          </a:p>
        </p:txBody>
      </p:sp>
    </p:spTree>
    <p:extLst>
      <p:ext uri="{BB962C8B-B14F-4D97-AF65-F5344CB8AC3E}">
        <p14:creationId xmlns:p14="http://schemas.microsoft.com/office/powerpoint/2010/main" val="4228118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5DD48EF5-971E-4575-A542-EFC3E0BE4159}" type="slidenum">
              <a:rPr lang="en-US">
                <a:solidFill>
                  <a:prstClr val="black"/>
                </a:solidFill>
              </a:rPr>
              <a:pPr/>
              <a:t>15</a:t>
            </a:fld>
            <a:endParaRPr lang="en-US">
              <a:solidFill>
                <a:prstClr val="black"/>
              </a:solidFill>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Text words are discrete</a:t>
            </a:r>
            <a:r>
              <a:rPr lang="en-US" baseline="0" dirty="0" smtClean="0"/>
              <a:t> “tokens”, whereas local image descriptors are high-dimensional, real-valued feature points.  </a:t>
            </a:r>
            <a:r>
              <a:rPr lang="en-US" dirty="0" smtClean="0"/>
              <a:t>Need to quantize the visual</a:t>
            </a:r>
            <a:r>
              <a:rPr lang="en-US" baseline="0" dirty="0" smtClean="0"/>
              <a:t> features into discrete visual words.</a:t>
            </a:r>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44587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22</a:t>
            </a:fld>
            <a:endParaRPr lang="en-US">
              <a:solidFill>
                <a:srgbClr val="000000"/>
              </a:solidFill>
            </a:endParaRPr>
          </a:p>
        </p:txBody>
      </p:sp>
      <p:sp>
        <p:nvSpPr>
          <p:cNvPr id="133123" name="Rectangle 2"/>
          <p:cNvSpPr>
            <a:spLocks noGrp="1" noRot="1" noChangeAspect="1" noTextEdit="1"/>
          </p:cNvSpPr>
          <p:nvPr>
            <p:ph type="sldImg"/>
          </p:nvPr>
        </p:nvSpPr>
        <p:spPr>
          <a:xfrm>
            <a:off x="1144588" y="684213"/>
            <a:ext cx="4570412" cy="3429000"/>
          </a:xfrm>
          <a:ln/>
        </p:spPr>
      </p:sp>
      <p:sp>
        <p:nvSpPr>
          <p:cNvPr id="133124" name="Rectangle 3"/>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68" tIns="46433" rIns="92868" bIns="46433"/>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802013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5D05BEAF-E8F9-4BA6-9538-3EF5563BF7BA}" type="slidenum">
              <a:rPr lang="en-US">
                <a:solidFill>
                  <a:prstClr val="black"/>
                </a:solidFill>
              </a:rPr>
              <a:pPr/>
              <a:t>23</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347866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B660ACFE-85FB-445F-831D-E2A8289A8B8E}" type="slidenum">
              <a:rPr lang="en-US">
                <a:solidFill>
                  <a:prstClr val="black"/>
                </a:solidFill>
              </a:rPr>
              <a:pPr/>
              <a:t>24</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609429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6715CE08-8067-42D2-A1DE-BBC742948869}" type="slidenum">
              <a:rPr lang="en-US">
                <a:solidFill>
                  <a:srgbClr val="000000"/>
                </a:solidFill>
              </a:rPr>
              <a:pPr/>
              <a:t>25</a:t>
            </a:fld>
            <a:endParaRPr lang="en-US">
              <a:solidFill>
                <a:srgbClr val="000000"/>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51674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7C91956D-8353-4B01-BDE7-DC7754519820}" type="slidenum">
              <a:rPr lang="en-US">
                <a:solidFill>
                  <a:prstClr val="black"/>
                </a:solidFill>
              </a:rPr>
              <a:pPr/>
              <a:t>28</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49238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EFBB24-F1BF-45F8-B89D-287CB3E00212}" type="slidenum">
              <a:rPr lang="en-US">
                <a:solidFill>
                  <a:prstClr val="black"/>
                </a:solidFill>
              </a:rPr>
              <a:pPr/>
              <a:t>3</a:t>
            </a:fld>
            <a:endParaRPr lang="en-US">
              <a:solidFill>
                <a:prstClr val="black"/>
              </a:solidFill>
            </a:endParaRPr>
          </a:p>
        </p:txBody>
      </p:sp>
      <p:sp>
        <p:nvSpPr>
          <p:cNvPr id="931842" name="Rectangle 2"/>
          <p:cNvSpPr>
            <a:spLocks noGrp="1" noRot="1" noChangeAspect="1" noChangeArrowheads="1" noTextEdit="1"/>
          </p:cNvSpPr>
          <p:nvPr>
            <p:ph type="sldImg"/>
          </p:nvPr>
        </p:nvSpPr>
        <p:spPr>
          <a:xfrm>
            <a:off x="1144588" y="685800"/>
            <a:ext cx="4570412" cy="3429000"/>
          </a:xfrm>
          <a:ln/>
        </p:spPr>
      </p:sp>
      <p:sp>
        <p:nvSpPr>
          <p:cNvPr id="9318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114426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91047239-B7C5-4465-BD77-A2353C9106D6}" type="slidenum">
              <a:rPr lang="en-US">
                <a:solidFill>
                  <a:srgbClr val="000000"/>
                </a:solidFill>
              </a:rPr>
              <a:pPr/>
              <a:t>30</a:t>
            </a:fld>
            <a:endParaRPr lang="en-US">
              <a:solidFill>
                <a:srgbClr val="000000"/>
              </a:solidFill>
            </a:endParaRPr>
          </a:p>
        </p:txBody>
      </p:sp>
      <p:sp>
        <p:nvSpPr>
          <p:cNvPr id="141315" name="Rectangle 2"/>
          <p:cNvSpPr>
            <a:spLocks noGrp="1" noRot="1" noChangeAspect="1" noTextEdit="1"/>
          </p:cNvSpPr>
          <p:nvPr>
            <p:ph type="sldImg"/>
          </p:nvPr>
        </p:nvSpPr>
        <p:spPr>
          <a:ln/>
        </p:spPr>
      </p:sp>
      <p:sp>
        <p:nvSpPr>
          <p:cNvPr id="141316"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689891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9D458847-0545-4149-87FC-E6F7C6347A52}" type="slidenum">
              <a:rPr lang="en-US">
                <a:solidFill>
                  <a:srgbClr val="000000"/>
                </a:solidFill>
              </a:rPr>
              <a:pPr/>
              <a:t>31</a:t>
            </a:fld>
            <a:endParaRPr lang="en-US">
              <a:solidFill>
                <a:srgbClr val="000000"/>
              </a:solidFill>
            </a:endParaRPr>
          </a:p>
        </p:txBody>
      </p:sp>
      <p:sp>
        <p:nvSpPr>
          <p:cNvPr id="143363" name="Rectangle 2"/>
          <p:cNvSpPr>
            <a:spLocks noGrp="1" noRot="1" noChangeAspect="1" noTextEdit="1"/>
          </p:cNvSpPr>
          <p:nvPr>
            <p:ph type="sldImg"/>
          </p:nvPr>
        </p:nvSpPr>
        <p:spPr>
          <a:ln/>
        </p:spPr>
      </p:sp>
      <p:sp>
        <p:nvSpPr>
          <p:cNvPr id="143364"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4256786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C8E09E8E-F1D0-4B93-BF98-03D1D2D5B684}" type="slidenum">
              <a:rPr lang="en-US">
                <a:solidFill>
                  <a:srgbClr val="000000"/>
                </a:solidFill>
              </a:rPr>
              <a:pPr/>
              <a:t>32</a:t>
            </a:fld>
            <a:endParaRPr lang="en-US">
              <a:solidFill>
                <a:srgbClr val="000000"/>
              </a:solidFill>
            </a:endParaRPr>
          </a:p>
        </p:txBody>
      </p:sp>
      <p:sp>
        <p:nvSpPr>
          <p:cNvPr id="144387" name="Slide Image Placeholder 1"/>
          <p:cNvSpPr>
            <a:spLocks noGrp="1" noRot="1" noChangeAspect="1" noTextEdit="1"/>
          </p:cNvSpPr>
          <p:nvPr>
            <p:ph type="sldImg"/>
          </p:nvPr>
        </p:nvSpPr>
        <p:spPr>
          <a:xfrm>
            <a:off x="1144588" y="684213"/>
            <a:ext cx="4570412" cy="3429000"/>
          </a:xfrm>
          <a:ln/>
        </p:spPr>
      </p:sp>
      <p:sp>
        <p:nvSpPr>
          <p:cNvPr id="144388"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68" tIns="46433" rIns="92868" bIns="46433"/>
          <a:lstStyle/>
          <a:p>
            <a:pPr eaLnBrk="1" hangingPunct="1"/>
            <a:endParaRPr lang="en-US" smtClean="0"/>
          </a:p>
        </p:txBody>
      </p:sp>
      <p:sp>
        <p:nvSpPr>
          <p:cNvPr id="144389"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68" tIns="46433" rIns="92868" bIns="46433"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9B56B1CA-0D8F-41B5-91CA-D292BE1FEF9E}" type="slidenum">
              <a:rPr lang="de-CH" sz="1200">
                <a:solidFill>
                  <a:srgbClr val="000000"/>
                </a:solidFill>
                <a:latin typeface="Times New Roman" pitchFamily="18" charset="0"/>
              </a:rPr>
              <a:pPr algn="r" eaLnBrk="0" fontAlgn="base" hangingPunct="0">
                <a:spcBef>
                  <a:spcPct val="0"/>
                </a:spcBef>
                <a:spcAft>
                  <a:spcPct val="0"/>
                </a:spcAft>
              </a:pPr>
              <a:t>32</a:t>
            </a:fld>
            <a:endParaRPr lang="de-CH" sz="12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98036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TextEdit="1"/>
          </p:cNvSpPr>
          <p:nvPr>
            <p:ph type="sldImg"/>
          </p:nvPr>
        </p:nvSpPr>
        <p:spPr>
          <a:ln/>
        </p:spPr>
      </p:sp>
      <p:sp>
        <p:nvSpPr>
          <p:cNvPr id="145411"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(possibly weighted) </a:t>
            </a:r>
          </a:p>
          <a:p>
            <a:pPr eaLnBrk="1" hangingPunct="1"/>
            <a:r>
              <a:rPr lang="en-US" smtClean="0"/>
              <a:t>Cosine similarity</a:t>
            </a:r>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2333989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ECFDD2CA-1A5F-4252-864B-813FD62AC445}" type="slidenum">
              <a:rPr lang="en-US">
                <a:solidFill>
                  <a:srgbClr val="000000"/>
                </a:solidFill>
              </a:rPr>
              <a:pPr/>
              <a:t>34</a:t>
            </a:fld>
            <a:endParaRPr lang="en-US">
              <a:solidFill>
                <a:srgbClr val="000000"/>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449885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F356AB5C-67AF-47F1-823B-55742E4831FE}" type="slidenum">
              <a:rPr lang="en-US">
                <a:solidFill>
                  <a:srgbClr val="000000"/>
                </a:solidFill>
              </a:rPr>
              <a:pPr/>
              <a:t>35</a:t>
            </a:fld>
            <a:endParaRPr lang="en-US">
              <a:solidFill>
                <a:srgbClr val="000000"/>
              </a:solidFill>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2422987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36</a:t>
            </a:fld>
            <a:endParaRPr lang="en-US"/>
          </a:p>
        </p:txBody>
      </p:sp>
      <p:sp>
        <p:nvSpPr>
          <p:cNvPr id="5" name="Footer Placeholder 4"/>
          <p:cNvSpPr>
            <a:spLocks noGrp="1"/>
          </p:cNvSpPr>
          <p:nvPr>
            <p:ph type="ftr" sz="quarter" idx="11"/>
          </p:nvPr>
        </p:nvSpPr>
        <p:spPr/>
        <p:txBody>
          <a:bodyPr/>
          <a:lstStyle/>
          <a:p>
            <a:r>
              <a:rPr lang="en-US" smtClean="0"/>
              <a:t>CS 376 Lecture 18</a:t>
            </a:r>
            <a:endParaRPr lang="en-US"/>
          </a:p>
        </p:txBody>
      </p:sp>
    </p:spTree>
    <p:extLst>
      <p:ext uri="{BB962C8B-B14F-4D97-AF65-F5344CB8AC3E}">
        <p14:creationId xmlns:p14="http://schemas.microsoft.com/office/powerpoint/2010/main" val="225687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D05D8054-05DA-49E6-9897-BD47C94C6CC8}" type="slidenum">
              <a:rPr lang="en-US">
                <a:solidFill>
                  <a:srgbClr val="000000"/>
                </a:solidFill>
              </a:rPr>
              <a:pPr/>
              <a:t>37</a:t>
            </a:fld>
            <a:endParaRPr lang="en-US">
              <a:solidFill>
                <a:srgbClr val="000000"/>
              </a:solidFill>
            </a:endParaRPr>
          </a:p>
        </p:txBody>
      </p:sp>
      <p:sp>
        <p:nvSpPr>
          <p:cNvPr id="160771" name="Slide Image Placeholder 1"/>
          <p:cNvSpPr>
            <a:spLocks noGrp="1" noRot="1" noChangeAspect="1" noTextEdit="1"/>
          </p:cNvSpPr>
          <p:nvPr>
            <p:ph type="sldImg"/>
          </p:nvPr>
        </p:nvSpPr>
        <p:spPr>
          <a:xfrm>
            <a:off x="1144588" y="684213"/>
            <a:ext cx="4570412" cy="3429000"/>
          </a:xfrm>
          <a:ln/>
        </p:spPr>
      </p:sp>
      <p:sp>
        <p:nvSpPr>
          <p:cNvPr id="160772"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68" tIns="46433" rIns="92868" bIns="46433"/>
          <a:lstStyle/>
          <a:p>
            <a:pPr eaLnBrk="1" hangingPunct="1"/>
            <a:endParaRPr lang="en-US" smtClean="0"/>
          </a:p>
        </p:txBody>
      </p:sp>
      <p:sp>
        <p:nvSpPr>
          <p:cNvPr id="160773"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68" tIns="46433" rIns="92868" bIns="46433"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E3EFDE47-DD8C-4A4A-B602-30A443C7CF59}" type="slidenum">
              <a:rPr lang="de-CH" sz="1200">
                <a:solidFill>
                  <a:srgbClr val="000000"/>
                </a:solidFill>
                <a:latin typeface="Times New Roman" pitchFamily="18" charset="0"/>
              </a:rPr>
              <a:pPr algn="r" eaLnBrk="0" fontAlgn="base" hangingPunct="0">
                <a:spcBef>
                  <a:spcPct val="0"/>
                </a:spcBef>
                <a:spcAft>
                  <a:spcPct val="0"/>
                </a:spcAft>
              </a:pPr>
              <a:t>37</a:t>
            </a:fld>
            <a:endParaRPr lang="de-CH" sz="12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871591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76A0D3E4-4F7F-48D0-AAC6-E5893A88D89E}" type="slidenum">
              <a:rPr lang="en-US">
                <a:solidFill>
                  <a:prstClr val="black"/>
                </a:solidFill>
              </a:rPr>
              <a:pPr/>
              <a:t>38</a:t>
            </a:fld>
            <a:endParaRPr lang="en-US">
              <a:solidFill>
                <a:prstClr val="black"/>
              </a:solidFill>
            </a:endParaRPr>
          </a:p>
        </p:txBody>
      </p:sp>
      <p:sp>
        <p:nvSpPr>
          <p:cNvPr id="161795" name="Rectangle 2"/>
          <p:cNvSpPr>
            <a:spLocks noGrp="1" noRot="1" noChangeAspect="1" noTextEdit="1"/>
          </p:cNvSpPr>
          <p:nvPr>
            <p:ph type="sldImg"/>
          </p:nvPr>
        </p:nvSpPr>
        <p:spPr>
          <a:ln/>
        </p:spPr>
      </p:sp>
      <p:sp>
        <p:nvSpPr>
          <p:cNvPr id="161796"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150593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42</a:t>
            </a:fld>
            <a:endParaRPr lang="en-US"/>
          </a:p>
        </p:txBody>
      </p:sp>
    </p:spTree>
    <p:extLst>
      <p:ext uri="{BB962C8B-B14F-4D97-AF65-F5344CB8AC3E}">
        <p14:creationId xmlns:p14="http://schemas.microsoft.com/office/powerpoint/2010/main" val="187143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CB04E3-224F-49AB-9343-1100167D2BB2}" type="slidenum">
              <a:rPr lang="en-US">
                <a:solidFill>
                  <a:prstClr val="black"/>
                </a:solidFill>
              </a:rPr>
              <a:pPr/>
              <a:t>4</a:t>
            </a:fld>
            <a:endParaRPr lang="en-US">
              <a:solidFill>
                <a:prstClr val="black"/>
              </a:solidFill>
            </a:endParaRPr>
          </a:p>
        </p:txBody>
      </p:sp>
      <p:sp>
        <p:nvSpPr>
          <p:cNvPr id="937986" name="Rectangle 2"/>
          <p:cNvSpPr>
            <a:spLocks noGrp="1" noRot="1" noChangeAspect="1" noChangeArrowheads="1" noTextEdit="1"/>
          </p:cNvSpPr>
          <p:nvPr>
            <p:ph type="sldImg"/>
          </p:nvPr>
        </p:nvSpPr>
        <p:spPr>
          <a:xfrm>
            <a:off x="1258888" y="720725"/>
            <a:ext cx="4800600" cy="3600450"/>
          </a:xfrm>
          <a:ln/>
        </p:spPr>
      </p:sp>
      <p:sp>
        <p:nvSpPr>
          <p:cNvPr id="937987" name="Rectangle 3"/>
          <p:cNvSpPr>
            <a:spLocks noGrp="1" noChangeArrowheads="1"/>
          </p:cNvSpPr>
          <p:nvPr>
            <p:ph type="body" idx="1"/>
          </p:nvPr>
        </p:nvSpPr>
        <p:spPr>
          <a:xfrm>
            <a:off x="975360" y="4560572"/>
            <a:ext cx="5364480" cy="4320540"/>
          </a:xfrm>
        </p:spPr>
        <p:txBody>
          <a:bodyPr/>
          <a:lstStyle/>
          <a:p>
            <a:pPr defTabSz="966440" fontAlgn="base">
              <a:spcBef>
                <a:spcPct val="30000"/>
              </a:spcBef>
              <a:spcAft>
                <a:spcPct val="0"/>
              </a:spcAft>
              <a:defRPr/>
            </a:pPr>
            <a:endParaRPr lang="en-US" dirty="0"/>
          </a:p>
        </p:txBody>
      </p:sp>
    </p:spTree>
    <p:extLst>
      <p:ext uri="{BB962C8B-B14F-4D97-AF65-F5344CB8AC3E}">
        <p14:creationId xmlns:p14="http://schemas.microsoft.com/office/powerpoint/2010/main" val="356311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p:spPr>
        <p:txBody>
          <a:bodyPr/>
          <a:lstStyle/>
          <a:p>
            <a:pPr lvl="1" eaLnBrk="1" hangingPunct="1"/>
            <a:endParaRPr lang="en-US" dirty="0"/>
          </a:p>
        </p:txBody>
      </p:sp>
      <p:sp>
        <p:nvSpPr>
          <p:cNvPr id="142340" name="Slide Number Placeholder 3"/>
          <p:cNvSpPr>
            <a:spLocks noGrp="1"/>
          </p:cNvSpPr>
          <p:nvPr>
            <p:ph type="sldNum" sz="quarter" idx="5"/>
          </p:nvPr>
        </p:nvSpPr>
        <p:spPr>
          <a:noFill/>
        </p:spPr>
        <p:txBody>
          <a:bodyPr/>
          <a:lstStyle/>
          <a:p>
            <a:pPr fontAlgn="base">
              <a:spcBef>
                <a:spcPct val="0"/>
              </a:spcBef>
              <a:spcAft>
                <a:spcPct val="0"/>
              </a:spcAft>
            </a:pPr>
            <a:fld id="{5FC019D3-7ED4-46AA-9A22-239C01866156}" type="slidenum">
              <a:rPr lang="en-US">
                <a:solidFill>
                  <a:prstClr val="black"/>
                </a:solidFill>
                <a:latin typeface="Arial" charset="0"/>
              </a:rPr>
              <a:pPr fontAlgn="base">
                <a:spcBef>
                  <a:spcPct val="0"/>
                </a:spcBef>
                <a:spcAft>
                  <a:spcPct val="0"/>
                </a:spcAft>
              </a:pPr>
              <a:t>43</a:t>
            </a:fld>
            <a:endParaRPr lang="en-US">
              <a:solidFill>
                <a:prstClr val="black"/>
              </a:solidFill>
              <a:latin typeface="Arial" charset="0"/>
            </a:endParaRPr>
          </a:p>
        </p:txBody>
      </p:sp>
    </p:spTree>
    <p:extLst>
      <p:ext uri="{BB962C8B-B14F-4D97-AF65-F5344CB8AC3E}">
        <p14:creationId xmlns:p14="http://schemas.microsoft.com/office/powerpoint/2010/main" val="3999312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C59418CA-5F55-4D1B-9BDD-3D16688ACBD9}" type="slidenum">
              <a:rPr lang="en-US" sz="1100" b="1">
                <a:solidFill>
                  <a:srgbClr val="000000"/>
                </a:solidFill>
                <a:latin typeface="Times New Roman" pitchFamily="18" charset="0"/>
              </a:rPr>
              <a:pPr eaLnBrk="0" fontAlgn="base" hangingPunct="0">
                <a:spcBef>
                  <a:spcPct val="0"/>
                </a:spcBef>
                <a:spcAft>
                  <a:spcPct val="0"/>
                </a:spcAft>
              </a:pPr>
              <a:t>44</a:t>
            </a:fld>
            <a:endParaRPr lang="en-US" sz="1100" b="1">
              <a:solidFill>
                <a:srgbClr val="000000"/>
              </a:solidFill>
              <a:latin typeface="Times New Roman"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238314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p:spPr>
        <p:txBody>
          <a:bodyPr/>
          <a:lstStyle/>
          <a:p>
            <a:endParaRPr lang="en-US" dirty="0"/>
          </a:p>
        </p:txBody>
      </p:sp>
      <p:sp>
        <p:nvSpPr>
          <p:cNvPr id="133124" name="Slide Number Placeholder 3"/>
          <p:cNvSpPr>
            <a:spLocks noGrp="1"/>
          </p:cNvSpPr>
          <p:nvPr>
            <p:ph type="sldNum" sz="quarter" idx="5"/>
          </p:nvPr>
        </p:nvSpPr>
        <p:spPr>
          <a:noFill/>
        </p:spPr>
        <p:txBody>
          <a:bodyPr/>
          <a:lstStyle/>
          <a:p>
            <a:pPr fontAlgn="base">
              <a:spcBef>
                <a:spcPct val="0"/>
              </a:spcBef>
              <a:spcAft>
                <a:spcPct val="0"/>
              </a:spcAft>
            </a:pPr>
            <a:fld id="{9E01DF5E-0CD5-4AED-A742-0C998A588BAC}" type="slidenum">
              <a:rPr lang="en-US">
                <a:solidFill>
                  <a:prstClr val="black"/>
                </a:solidFill>
                <a:latin typeface="Arial" charset="0"/>
              </a:rPr>
              <a:pPr fontAlgn="base">
                <a:spcBef>
                  <a:spcPct val="0"/>
                </a:spcBef>
                <a:spcAft>
                  <a:spcPct val="0"/>
                </a:spcAft>
              </a:pPr>
              <a:t>46</a:t>
            </a:fld>
            <a:endParaRPr lang="en-US">
              <a:solidFill>
                <a:prstClr val="black"/>
              </a:solidFill>
              <a:latin typeface="Arial" charset="0"/>
            </a:endParaRPr>
          </a:p>
        </p:txBody>
      </p:sp>
    </p:spTree>
    <p:extLst>
      <p:ext uri="{BB962C8B-B14F-4D97-AF65-F5344CB8AC3E}">
        <p14:creationId xmlns:p14="http://schemas.microsoft.com/office/powerpoint/2010/main" val="2230770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5C0F3937-517F-4A36-B848-5594EA70641A}" type="slidenum">
              <a:rPr lang="en-US" sz="1100">
                <a:solidFill>
                  <a:srgbClr val="000000"/>
                </a:solidFill>
                <a:latin typeface="Times New Roman" pitchFamily="18" charset="0"/>
              </a:rPr>
              <a:pPr eaLnBrk="0" fontAlgn="base" hangingPunct="0">
                <a:spcBef>
                  <a:spcPct val="0"/>
                </a:spcBef>
                <a:spcAft>
                  <a:spcPct val="0"/>
                </a:spcAft>
              </a:pPr>
              <a:t>47</a:t>
            </a:fld>
            <a:endParaRPr lang="en-US" sz="1100">
              <a:solidFill>
                <a:srgbClr val="000000"/>
              </a:solidFill>
              <a:latin typeface="Times New Roman" pitchFamily="18" charset="0"/>
            </a:endParaRPr>
          </a:p>
        </p:txBody>
      </p:sp>
      <p:sp>
        <p:nvSpPr>
          <p:cNvPr id="134147" name="Rectangle 2"/>
          <p:cNvSpPr>
            <a:spLocks noGrp="1" noRot="1" noChangeAspect="1" noChangeArrowheads="1" noTextEdit="1"/>
          </p:cNvSpPr>
          <p:nvPr>
            <p:ph type="sldImg"/>
          </p:nvPr>
        </p:nvSpPr>
        <p:spPr>
          <a:xfrm>
            <a:off x="1152525" y="692150"/>
            <a:ext cx="4554538" cy="3414713"/>
          </a:xfrm>
          <a:ln/>
        </p:spPr>
      </p:sp>
      <p:sp>
        <p:nvSpPr>
          <p:cNvPr id="134148" name="Rectangle 3"/>
          <p:cNvSpPr>
            <a:spLocks noGrp="1" noChangeArrowheads="1"/>
          </p:cNvSpPr>
          <p:nvPr>
            <p:ph type="body" idx="1"/>
          </p:nvPr>
        </p:nvSpPr>
        <p:spPr>
          <a:xfrm>
            <a:off x="914400" y="4344988"/>
            <a:ext cx="5029200" cy="4113212"/>
          </a:xfrm>
          <a:noFill/>
          <a:ln/>
        </p:spPr>
        <p:txBody>
          <a:bodyPr/>
          <a:lstStyle/>
          <a:p>
            <a:pPr eaLnBrk="1" hangingPunct="1"/>
            <a:endParaRPr lang="ru-RU" smtClean="0"/>
          </a:p>
        </p:txBody>
      </p:sp>
    </p:spTree>
    <p:extLst>
      <p:ext uri="{BB962C8B-B14F-4D97-AF65-F5344CB8AC3E}">
        <p14:creationId xmlns:p14="http://schemas.microsoft.com/office/powerpoint/2010/main" val="1134924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6C2C5-82E7-47D2-97FB-E2DE053A92DB}"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3676155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p:spPr>
        <p:txBody>
          <a:bodyPr/>
          <a:lstStyle/>
          <a:p>
            <a:endParaRPr lang="en-US" dirty="0"/>
          </a:p>
        </p:txBody>
      </p:sp>
      <p:sp>
        <p:nvSpPr>
          <p:cNvPr id="135172" name="Slide Number Placeholder 3"/>
          <p:cNvSpPr>
            <a:spLocks noGrp="1"/>
          </p:cNvSpPr>
          <p:nvPr>
            <p:ph type="sldNum" sz="quarter" idx="5"/>
          </p:nvPr>
        </p:nvSpPr>
        <p:spPr>
          <a:noFill/>
        </p:spPr>
        <p:txBody>
          <a:bodyPr/>
          <a:lstStyle/>
          <a:p>
            <a:pPr fontAlgn="base">
              <a:spcBef>
                <a:spcPct val="0"/>
              </a:spcBef>
              <a:spcAft>
                <a:spcPct val="0"/>
              </a:spcAft>
            </a:pPr>
            <a:fld id="{1E8EC9E4-6449-4780-BE8B-62299E17CD34}" type="slidenum">
              <a:rPr lang="en-US">
                <a:solidFill>
                  <a:prstClr val="black"/>
                </a:solidFill>
                <a:latin typeface="Arial" charset="0"/>
              </a:rPr>
              <a:pPr fontAlgn="base">
                <a:spcBef>
                  <a:spcPct val="0"/>
                </a:spcBef>
                <a:spcAft>
                  <a:spcPct val="0"/>
                </a:spcAft>
              </a:pPr>
              <a:t>52</a:t>
            </a:fld>
            <a:endParaRPr lang="en-US">
              <a:solidFill>
                <a:prstClr val="black"/>
              </a:solidFill>
              <a:latin typeface="Arial" charset="0"/>
            </a:endParaRPr>
          </a:p>
        </p:txBody>
      </p:sp>
    </p:spTree>
    <p:extLst>
      <p:ext uri="{BB962C8B-B14F-4D97-AF65-F5344CB8AC3E}">
        <p14:creationId xmlns:p14="http://schemas.microsoft.com/office/powerpoint/2010/main" val="3549085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6C2C5-82E7-47D2-97FB-E2DE053A92DB}" type="slidenum">
              <a:rPr lang="en-US" smtClean="0">
                <a:solidFill>
                  <a:prstClr val="black"/>
                </a:solidFill>
                <a:latin typeface="Calibri"/>
              </a:rPr>
              <a:pPr/>
              <a:t>55</a:t>
            </a:fld>
            <a:endParaRPr lang="en-US">
              <a:solidFill>
                <a:prstClr val="black"/>
              </a:solidFill>
              <a:latin typeface="Calibri"/>
            </a:endParaRPr>
          </a:p>
        </p:txBody>
      </p:sp>
    </p:spTree>
    <p:extLst>
      <p:ext uri="{BB962C8B-B14F-4D97-AF65-F5344CB8AC3E}">
        <p14:creationId xmlns:p14="http://schemas.microsoft.com/office/powerpoint/2010/main" val="115263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p:spPr>
        <p:txBody>
          <a:bodyPr/>
          <a:lstStyle/>
          <a:p>
            <a:pPr eaLnBrk="1" hangingPunct="1"/>
            <a:endParaRPr lang="en-US" dirty="0"/>
          </a:p>
        </p:txBody>
      </p:sp>
      <p:sp>
        <p:nvSpPr>
          <p:cNvPr id="136196" name="Slide Number Placeholder 3"/>
          <p:cNvSpPr>
            <a:spLocks noGrp="1"/>
          </p:cNvSpPr>
          <p:nvPr>
            <p:ph type="sldNum" sz="quarter" idx="5"/>
          </p:nvPr>
        </p:nvSpPr>
        <p:spPr>
          <a:noFill/>
        </p:spPr>
        <p:txBody>
          <a:bodyPr/>
          <a:lstStyle/>
          <a:p>
            <a:pPr fontAlgn="base">
              <a:spcBef>
                <a:spcPct val="0"/>
              </a:spcBef>
              <a:spcAft>
                <a:spcPct val="0"/>
              </a:spcAft>
            </a:pPr>
            <a:fld id="{5A485045-302E-4E1C-A4CF-80357861CAD7}" type="slidenum">
              <a:rPr lang="en-US">
                <a:solidFill>
                  <a:prstClr val="black"/>
                </a:solidFill>
                <a:latin typeface="Arial" charset="0"/>
              </a:rPr>
              <a:pPr fontAlgn="base">
                <a:spcBef>
                  <a:spcPct val="0"/>
                </a:spcBef>
                <a:spcAft>
                  <a:spcPct val="0"/>
                </a:spcAft>
              </a:pPr>
              <a:t>56</a:t>
            </a:fld>
            <a:endParaRPr lang="en-US">
              <a:solidFill>
                <a:prstClr val="black"/>
              </a:solidFill>
              <a:latin typeface="Arial" charset="0"/>
            </a:endParaRPr>
          </a:p>
        </p:txBody>
      </p:sp>
    </p:spTree>
    <p:extLst>
      <p:ext uri="{BB962C8B-B14F-4D97-AF65-F5344CB8AC3E}">
        <p14:creationId xmlns:p14="http://schemas.microsoft.com/office/powerpoint/2010/main" val="2483308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C59418CA-5F55-4D1B-9BDD-3D16688ACBD9}" type="slidenum">
              <a:rPr lang="en-US" sz="1100" b="1">
                <a:solidFill>
                  <a:srgbClr val="000000"/>
                </a:solidFill>
                <a:latin typeface="Times New Roman" pitchFamily="18" charset="0"/>
              </a:rPr>
              <a:pPr eaLnBrk="0" fontAlgn="base" hangingPunct="0">
                <a:spcBef>
                  <a:spcPct val="0"/>
                </a:spcBef>
                <a:spcAft>
                  <a:spcPct val="0"/>
                </a:spcAft>
              </a:pPr>
              <a:t>57</a:t>
            </a:fld>
            <a:endParaRPr lang="en-US" sz="1100" b="1">
              <a:solidFill>
                <a:srgbClr val="000000"/>
              </a:solidFill>
              <a:latin typeface="Times New Roman"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238314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963C4B86-4A2A-45C6-950F-A7D1AF166CFB}" type="slidenum">
              <a:rPr lang="en-US" sz="1100" b="1">
                <a:solidFill>
                  <a:srgbClr val="000000"/>
                </a:solidFill>
                <a:latin typeface="Times New Roman" pitchFamily="18" charset="0"/>
              </a:rPr>
              <a:pPr eaLnBrk="0" fontAlgn="base" hangingPunct="0">
                <a:spcBef>
                  <a:spcPct val="0"/>
                </a:spcBef>
                <a:spcAft>
                  <a:spcPct val="0"/>
                </a:spcAft>
              </a:pPr>
              <a:t>58</a:t>
            </a:fld>
            <a:endParaRPr lang="en-US" sz="1100" b="1">
              <a:solidFill>
                <a:srgbClr val="000000"/>
              </a:solidFill>
              <a:latin typeface="Times New Roman"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2460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B6550506-35C8-47A8-A804-481DCF32AAAA}" type="slidenum">
              <a:rPr lang="en-US" sz="1000">
                <a:solidFill>
                  <a:prstClr val="black"/>
                </a:solidFill>
              </a:rPr>
              <a:pPr/>
              <a:t>5</a:t>
            </a:fld>
            <a:endParaRPr lang="en-US" sz="1000" dirty="0">
              <a:solidFill>
                <a:prstClr val="black"/>
              </a:solidFill>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15</a:t>
            </a:r>
            <a:endParaRPr lang="en-US"/>
          </a:p>
        </p:txBody>
      </p:sp>
    </p:spTree>
    <p:extLst>
      <p:ext uri="{BB962C8B-B14F-4D97-AF65-F5344CB8AC3E}">
        <p14:creationId xmlns:p14="http://schemas.microsoft.com/office/powerpoint/2010/main" val="1772606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p:spPr>
        <p:txBody>
          <a:bodyPr/>
          <a:lstStyle/>
          <a:p>
            <a:endParaRPr lang="en-US" dirty="0"/>
          </a:p>
        </p:txBody>
      </p:sp>
      <p:sp>
        <p:nvSpPr>
          <p:cNvPr id="146436" name="Slide Number Placeholder 3"/>
          <p:cNvSpPr>
            <a:spLocks noGrp="1"/>
          </p:cNvSpPr>
          <p:nvPr>
            <p:ph type="sldNum" sz="quarter" idx="5"/>
          </p:nvPr>
        </p:nvSpPr>
        <p:spPr>
          <a:noFill/>
        </p:spPr>
        <p:txBody>
          <a:bodyPr/>
          <a:lstStyle/>
          <a:p>
            <a:pPr fontAlgn="base">
              <a:spcBef>
                <a:spcPct val="0"/>
              </a:spcBef>
              <a:spcAft>
                <a:spcPct val="0"/>
              </a:spcAft>
            </a:pPr>
            <a:fld id="{9C619B6E-3CC6-43E3-B403-BC84122F094E}" type="slidenum">
              <a:rPr lang="en-US">
                <a:solidFill>
                  <a:prstClr val="black"/>
                </a:solidFill>
                <a:latin typeface="Arial" charset="0"/>
              </a:rPr>
              <a:pPr fontAlgn="base">
                <a:spcBef>
                  <a:spcPct val="0"/>
                </a:spcBef>
                <a:spcAft>
                  <a:spcPct val="0"/>
                </a:spcAft>
              </a:pPr>
              <a:t>59</a:t>
            </a:fld>
            <a:endParaRPr lang="en-US">
              <a:solidFill>
                <a:prstClr val="black"/>
              </a:solidFill>
              <a:latin typeface="Arial" charset="0"/>
            </a:endParaRPr>
          </a:p>
        </p:txBody>
      </p:sp>
    </p:spTree>
    <p:extLst>
      <p:ext uri="{BB962C8B-B14F-4D97-AF65-F5344CB8AC3E}">
        <p14:creationId xmlns:p14="http://schemas.microsoft.com/office/powerpoint/2010/main" val="1874165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B297D8D2-AB69-4144-A436-7673414B241E}" type="slidenum">
              <a:rPr lang="en-US" sz="1100" b="1">
                <a:solidFill>
                  <a:srgbClr val="000000"/>
                </a:solidFill>
                <a:latin typeface="Times New Roman" pitchFamily="18" charset="0"/>
              </a:rPr>
              <a:pPr eaLnBrk="0" fontAlgn="base" hangingPunct="0">
                <a:spcBef>
                  <a:spcPct val="0"/>
                </a:spcBef>
                <a:spcAft>
                  <a:spcPct val="0"/>
                </a:spcAft>
              </a:pPr>
              <a:t>60</a:t>
            </a:fld>
            <a:endParaRPr lang="en-US" sz="1100" b="1">
              <a:solidFill>
                <a:srgbClr val="000000"/>
              </a:solidFill>
              <a:latin typeface="Times New Roman"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pPr eaLnBrk="1" hangingPunct="1">
              <a:buFontTx/>
              <a:buChar char="•"/>
            </a:pPr>
            <a:endParaRPr lang="en-US" dirty="0"/>
          </a:p>
        </p:txBody>
      </p:sp>
    </p:spTree>
    <p:extLst>
      <p:ext uri="{BB962C8B-B14F-4D97-AF65-F5344CB8AC3E}">
        <p14:creationId xmlns:p14="http://schemas.microsoft.com/office/powerpoint/2010/main" val="1759357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pPr fontAlgn="base">
              <a:spcBef>
                <a:spcPct val="0"/>
              </a:spcBef>
              <a:spcAft>
                <a:spcPct val="0"/>
              </a:spcAft>
            </a:pPr>
            <a:fld id="{8E151C84-E950-4C30-8E67-68E9A3DEC535}" type="slidenum">
              <a:rPr lang="en-US">
                <a:solidFill>
                  <a:prstClr val="black"/>
                </a:solidFill>
                <a:latin typeface="Arial" charset="0"/>
              </a:rPr>
              <a:pPr fontAlgn="base">
                <a:spcBef>
                  <a:spcPct val="0"/>
                </a:spcBef>
                <a:spcAft>
                  <a:spcPct val="0"/>
                </a:spcAft>
              </a:pPr>
              <a:t>62</a:t>
            </a:fld>
            <a:endParaRPr lang="en-US">
              <a:solidFill>
                <a:prstClr val="black"/>
              </a:solidFill>
              <a:latin typeface="Arial"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spcBef>
                <a:spcPct val="0"/>
              </a:spcBef>
            </a:pPr>
            <a:endParaRPr lang="en-US" dirty="0"/>
          </a:p>
        </p:txBody>
      </p:sp>
    </p:spTree>
    <p:extLst>
      <p:ext uri="{BB962C8B-B14F-4D97-AF65-F5344CB8AC3E}">
        <p14:creationId xmlns:p14="http://schemas.microsoft.com/office/powerpoint/2010/main" val="799692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pPr fontAlgn="base">
              <a:spcBef>
                <a:spcPct val="0"/>
              </a:spcBef>
              <a:spcAft>
                <a:spcPct val="0"/>
              </a:spcAft>
            </a:pPr>
            <a:fld id="{B99E3122-616F-4F59-A9A7-EE3E81929973}" type="slidenum">
              <a:rPr lang="en-US">
                <a:solidFill>
                  <a:prstClr val="black"/>
                </a:solidFill>
                <a:latin typeface="Arial" charset="0"/>
              </a:rPr>
              <a:pPr fontAlgn="base">
                <a:spcBef>
                  <a:spcPct val="0"/>
                </a:spcBef>
                <a:spcAft>
                  <a:spcPct val="0"/>
                </a:spcAft>
              </a:pPr>
              <a:t>63</a:t>
            </a:fld>
            <a:endParaRPr lang="en-US">
              <a:solidFill>
                <a:prstClr val="black"/>
              </a:solidFill>
              <a:latin typeface="Arial" charset="0"/>
            </a:endParaRPr>
          </a:p>
        </p:txBody>
      </p:sp>
      <p:sp>
        <p:nvSpPr>
          <p:cNvPr id="14336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914400" eaLnBrk="0" fontAlgn="base" hangingPunct="0">
              <a:spcBef>
                <a:spcPct val="0"/>
              </a:spcBef>
              <a:spcAft>
                <a:spcPct val="0"/>
              </a:spcAft>
            </a:pPr>
            <a:fld id="{DE710419-C34C-4D47-80A4-86135ABA834F}" type="slidenum">
              <a:rPr lang="en-US" sz="1100">
                <a:solidFill>
                  <a:srgbClr val="000000"/>
                </a:solidFill>
                <a:latin typeface="Arial" charset="0"/>
              </a:rPr>
              <a:pPr algn="r" defTabSz="914400" eaLnBrk="0" fontAlgn="base" hangingPunct="0">
                <a:spcBef>
                  <a:spcPct val="0"/>
                </a:spcBef>
                <a:spcAft>
                  <a:spcPct val="0"/>
                </a:spcAft>
              </a:pPr>
              <a:t>63</a:t>
            </a:fld>
            <a:endParaRPr lang="en-US" sz="1100">
              <a:solidFill>
                <a:srgbClr val="000000"/>
              </a:solidFill>
              <a:latin typeface="Arial" charset="0"/>
            </a:endParaRPr>
          </a:p>
        </p:txBody>
      </p:sp>
      <p:sp>
        <p:nvSpPr>
          <p:cNvPr id="143364" name="Rectangle 2"/>
          <p:cNvSpPr>
            <a:spLocks noGrp="1" noRot="1" noChangeAspect="1" noChangeArrowheads="1" noTextEdit="1"/>
          </p:cNvSpPr>
          <p:nvPr>
            <p:ph type="sldImg"/>
          </p:nvPr>
        </p:nvSpPr>
        <p:spPr>
          <a:ln/>
        </p:spPr>
      </p:sp>
      <p:sp>
        <p:nvSpPr>
          <p:cNvPr id="143365" name="Rectangle 3"/>
          <p:cNvSpPr>
            <a:spLocks noGrp="1" noChangeArrowheads="1"/>
          </p:cNvSpPr>
          <p:nvPr>
            <p:ph type="body" idx="1"/>
          </p:nvPr>
        </p:nvSpPr>
        <p:spPr>
          <a:xfrm>
            <a:off x="914400" y="4343400"/>
            <a:ext cx="5029200" cy="4114800"/>
          </a:xfrm>
          <a:noFill/>
          <a:ln/>
        </p:spPr>
        <p:txBody>
          <a:bodyPr/>
          <a:lstStyle/>
          <a:p>
            <a:pPr eaLnBrk="1" hangingPunct="1">
              <a:spcBef>
                <a:spcPct val="0"/>
              </a:spcBef>
            </a:pPr>
            <a:endParaRPr lang="en-US" smtClean="0"/>
          </a:p>
        </p:txBody>
      </p:sp>
    </p:spTree>
    <p:extLst>
      <p:ext uri="{BB962C8B-B14F-4D97-AF65-F5344CB8AC3E}">
        <p14:creationId xmlns:p14="http://schemas.microsoft.com/office/powerpoint/2010/main" val="1312872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pPr fontAlgn="base">
              <a:spcBef>
                <a:spcPct val="0"/>
              </a:spcBef>
              <a:spcAft>
                <a:spcPct val="0"/>
              </a:spcAft>
            </a:pPr>
            <a:fld id="{AF3D293D-73B5-4141-AE77-401D46217D14}" type="slidenum">
              <a:rPr lang="en-US">
                <a:solidFill>
                  <a:prstClr val="black"/>
                </a:solidFill>
                <a:latin typeface="Arial" charset="0"/>
              </a:rPr>
              <a:pPr fontAlgn="base">
                <a:spcBef>
                  <a:spcPct val="0"/>
                </a:spcBef>
                <a:spcAft>
                  <a:spcPct val="0"/>
                </a:spcAft>
              </a:pPr>
              <a:t>64</a:t>
            </a:fld>
            <a:endParaRPr lang="en-US">
              <a:solidFill>
                <a:prstClr val="black"/>
              </a:solidFill>
              <a:latin typeface="Arial" charset="0"/>
            </a:endParaRPr>
          </a:p>
        </p:txBody>
      </p:sp>
      <p:sp>
        <p:nvSpPr>
          <p:cNvPr id="14438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914400" eaLnBrk="0" fontAlgn="base" hangingPunct="0">
              <a:spcBef>
                <a:spcPct val="0"/>
              </a:spcBef>
              <a:spcAft>
                <a:spcPct val="0"/>
              </a:spcAft>
            </a:pPr>
            <a:fld id="{58E4D76A-B5A5-486A-A7D1-9B888FAE03B3}" type="slidenum">
              <a:rPr lang="en-US" sz="1100">
                <a:solidFill>
                  <a:srgbClr val="000000"/>
                </a:solidFill>
                <a:latin typeface="Arial" charset="0"/>
              </a:rPr>
              <a:pPr algn="r" defTabSz="914400" eaLnBrk="0" fontAlgn="base" hangingPunct="0">
                <a:spcBef>
                  <a:spcPct val="0"/>
                </a:spcBef>
                <a:spcAft>
                  <a:spcPct val="0"/>
                </a:spcAft>
              </a:pPr>
              <a:t>64</a:t>
            </a:fld>
            <a:endParaRPr lang="en-US" sz="1100">
              <a:solidFill>
                <a:srgbClr val="000000"/>
              </a:solidFill>
              <a:latin typeface="Arial" charset="0"/>
            </a:endParaRPr>
          </a:p>
        </p:txBody>
      </p:sp>
      <p:sp>
        <p:nvSpPr>
          <p:cNvPr id="144388" name="Rectangle 2"/>
          <p:cNvSpPr>
            <a:spLocks noGrp="1" noRot="1" noChangeAspect="1" noChangeArrowheads="1" noTextEdit="1"/>
          </p:cNvSpPr>
          <p:nvPr>
            <p:ph type="sldImg"/>
          </p:nvPr>
        </p:nvSpPr>
        <p:spPr>
          <a:ln/>
        </p:spPr>
      </p:sp>
      <p:sp>
        <p:nvSpPr>
          <p:cNvPr id="144389" name="Rectangle 3"/>
          <p:cNvSpPr>
            <a:spLocks noGrp="1" noChangeArrowheads="1"/>
          </p:cNvSpPr>
          <p:nvPr>
            <p:ph type="body" idx="1"/>
          </p:nvPr>
        </p:nvSpPr>
        <p:spPr>
          <a:xfrm>
            <a:off x="914400" y="4343400"/>
            <a:ext cx="5029200" cy="4114800"/>
          </a:xfrm>
          <a:noFill/>
          <a:ln/>
        </p:spPr>
        <p:txBody>
          <a:bodyPr/>
          <a:lstStyle/>
          <a:p>
            <a:pPr eaLnBrk="1" hangingPunct="1">
              <a:spcBef>
                <a:spcPct val="0"/>
              </a:spcBef>
            </a:pPr>
            <a:endParaRPr lang="en-US" smtClean="0"/>
          </a:p>
        </p:txBody>
      </p:sp>
    </p:spTree>
    <p:extLst>
      <p:ext uri="{BB962C8B-B14F-4D97-AF65-F5344CB8AC3E}">
        <p14:creationId xmlns:p14="http://schemas.microsoft.com/office/powerpoint/2010/main" val="2232775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pPr fontAlgn="base">
              <a:spcBef>
                <a:spcPct val="0"/>
              </a:spcBef>
              <a:spcAft>
                <a:spcPct val="0"/>
              </a:spcAft>
            </a:pPr>
            <a:fld id="{5BFFAD1F-43A2-4B6C-B3AB-D34F2AD035C3}" type="slidenum">
              <a:rPr lang="en-US">
                <a:solidFill>
                  <a:prstClr val="black"/>
                </a:solidFill>
                <a:latin typeface="Arial" charset="0"/>
              </a:rPr>
              <a:pPr fontAlgn="base">
                <a:spcBef>
                  <a:spcPct val="0"/>
                </a:spcBef>
                <a:spcAft>
                  <a:spcPct val="0"/>
                </a:spcAft>
              </a:pPr>
              <a:t>65</a:t>
            </a:fld>
            <a:endParaRPr lang="en-US">
              <a:solidFill>
                <a:prstClr val="black"/>
              </a:solidFill>
              <a:latin typeface="Arial"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spcBef>
                <a:spcPct val="0"/>
              </a:spcBef>
            </a:pPr>
            <a:endParaRPr lang="en-US" smtClean="0"/>
          </a:p>
        </p:txBody>
      </p:sp>
    </p:spTree>
    <p:extLst>
      <p:ext uri="{BB962C8B-B14F-4D97-AF65-F5344CB8AC3E}">
        <p14:creationId xmlns:p14="http://schemas.microsoft.com/office/powerpoint/2010/main" val="2174622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AD932A5B-97E7-4D98-9EDE-85B0296FDB30}" type="slidenum">
              <a:rPr lang="en-US" smtClean="0">
                <a:solidFill>
                  <a:prstClr val="black"/>
                </a:solidFill>
                <a:latin typeface="Calibri"/>
              </a:rPr>
              <a:pPr/>
              <a:t>66</a:t>
            </a:fld>
            <a:endParaRPr lang="en-US" smtClean="0">
              <a:solidFill>
                <a:prstClr val="black"/>
              </a:solidFill>
              <a:latin typeface="Calibri"/>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258453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DE77189-D111-4017-9956-4C5E7310EADD}" type="slidenum">
              <a:rPr lang="en-US" smtClean="0">
                <a:solidFill>
                  <a:prstClr val="black"/>
                </a:solidFill>
                <a:latin typeface="Calibri"/>
              </a:rPr>
              <a:pPr>
                <a:defRPr/>
              </a:pPr>
              <a:t>67</a:t>
            </a:fld>
            <a:endParaRPr lang="en-US">
              <a:solidFill>
                <a:prstClr val="black"/>
              </a:solidFill>
              <a:latin typeface="Calibri"/>
            </a:endParaRPr>
          </a:p>
        </p:txBody>
      </p:sp>
    </p:spTree>
    <p:extLst>
      <p:ext uri="{BB962C8B-B14F-4D97-AF65-F5344CB8AC3E}">
        <p14:creationId xmlns:p14="http://schemas.microsoft.com/office/powerpoint/2010/main" val="1446070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DE77189-D111-4017-9956-4C5E7310EADD}" type="slidenum">
              <a:rPr lang="en-US" smtClean="0">
                <a:solidFill>
                  <a:prstClr val="black"/>
                </a:solidFill>
                <a:latin typeface="Calibri"/>
              </a:rPr>
              <a:pPr>
                <a:defRPr/>
              </a:pPr>
              <a:t>68</a:t>
            </a:fld>
            <a:endParaRPr lang="en-US">
              <a:solidFill>
                <a:prstClr val="black"/>
              </a:solidFill>
              <a:latin typeface="Calibri"/>
            </a:endParaRPr>
          </a:p>
        </p:txBody>
      </p:sp>
    </p:spTree>
    <p:extLst>
      <p:ext uri="{BB962C8B-B14F-4D97-AF65-F5344CB8AC3E}">
        <p14:creationId xmlns:p14="http://schemas.microsoft.com/office/powerpoint/2010/main" val="42222202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7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53EADD7-6249-45D3-8B1D-8C5384BEE2A9}" type="slidenum">
              <a:rPr lang="en-US" smtClean="0">
                <a:solidFill>
                  <a:prstClr val="black"/>
                </a:solidFill>
                <a:latin typeface="Calibri"/>
              </a:rPr>
              <a:pPr>
                <a:defRPr/>
              </a:pPr>
              <a:t>69</a:t>
            </a:fld>
            <a:endParaRPr lang="en-US" smtClean="0">
              <a:solidFill>
                <a:prstClr val="black"/>
              </a:solidFill>
              <a:latin typeface="Calibri"/>
            </a:endParaRPr>
          </a:p>
        </p:txBody>
      </p:sp>
    </p:spTree>
    <p:extLst>
      <p:ext uri="{BB962C8B-B14F-4D97-AF65-F5344CB8AC3E}">
        <p14:creationId xmlns:p14="http://schemas.microsoft.com/office/powerpoint/2010/main" val="2447952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2A1B615C-B6E7-40A3-B4D3-06D8C7FEAC79}" type="slidenum">
              <a:rPr lang="en-US" sz="1000">
                <a:solidFill>
                  <a:prstClr val="black"/>
                </a:solidFill>
              </a:rPr>
              <a:pPr/>
              <a:t>6</a:t>
            </a:fld>
            <a:endParaRPr lang="en-US" sz="1000" dirty="0">
              <a:solidFill>
                <a:prstClr val="black"/>
              </a:solidFill>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15</a:t>
            </a:r>
            <a:endParaRPr lang="en-US"/>
          </a:p>
        </p:txBody>
      </p:sp>
    </p:spTree>
    <p:extLst>
      <p:ext uri="{BB962C8B-B14F-4D97-AF65-F5344CB8AC3E}">
        <p14:creationId xmlns:p14="http://schemas.microsoft.com/office/powerpoint/2010/main" val="23385951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DE77189-D111-4017-9956-4C5E7310EADD}" type="slidenum">
              <a:rPr lang="en-US" smtClean="0">
                <a:solidFill>
                  <a:prstClr val="black"/>
                </a:solidFill>
                <a:latin typeface="Calibri"/>
              </a:rPr>
              <a:pPr>
                <a:defRPr/>
              </a:pPr>
              <a:t>70</a:t>
            </a:fld>
            <a:endParaRPr lang="en-US">
              <a:solidFill>
                <a:prstClr val="black"/>
              </a:solidFill>
              <a:latin typeface="Calibri"/>
            </a:endParaRPr>
          </a:p>
        </p:txBody>
      </p:sp>
    </p:spTree>
    <p:extLst>
      <p:ext uri="{BB962C8B-B14F-4D97-AF65-F5344CB8AC3E}">
        <p14:creationId xmlns:p14="http://schemas.microsoft.com/office/powerpoint/2010/main" val="17204811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DE77189-D111-4017-9956-4C5E7310EADD}" type="slidenum">
              <a:rPr lang="en-US" smtClean="0">
                <a:solidFill>
                  <a:prstClr val="black"/>
                </a:solidFill>
                <a:latin typeface="Calibri"/>
              </a:rPr>
              <a:pPr>
                <a:defRPr/>
              </a:pPr>
              <a:t>71</a:t>
            </a:fld>
            <a:endParaRPr lang="en-US">
              <a:solidFill>
                <a:prstClr val="black"/>
              </a:solidFill>
              <a:latin typeface="Calibri"/>
            </a:endParaRPr>
          </a:p>
        </p:txBody>
      </p:sp>
    </p:spTree>
    <p:extLst>
      <p:ext uri="{BB962C8B-B14F-4D97-AF65-F5344CB8AC3E}">
        <p14:creationId xmlns:p14="http://schemas.microsoft.com/office/powerpoint/2010/main" val="2352668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DE77189-D111-4017-9956-4C5E7310EADD}" type="slidenum">
              <a:rPr lang="en-US" smtClean="0">
                <a:solidFill>
                  <a:prstClr val="black"/>
                </a:solidFill>
                <a:latin typeface="Calibri"/>
              </a:rPr>
              <a:pPr>
                <a:defRPr/>
              </a:pPr>
              <a:t>72</a:t>
            </a:fld>
            <a:endParaRPr lang="en-US">
              <a:solidFill>
                <a:prstClr val="black"/>
              </a:solidFill>
              <a:latin typeface="Calibri"/>
            </a:endParaRPr>
          </a:p>
        </p:txBody>
      </p:sp>
    </p:spTree>
    <p:extLst>
      <p:ext uri="{BB962C8B-B14F-4D97-AF65-F5344CB8AC3E}">
        <p14:creationId xmlns:p14="http://schemas.microsoft.com/office/powerpoint/2010/main" val="3793099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DE77189-D111-4017-9956-4C5E7310EADD}" type="slidenum">
              <a:rPr lang="en-US" smtClean="0">
                <a:solidFill>
                  <a:prstClr val="black"/>
                </a:solidFill>
                <a:latin typeface="Calibri"/>
              </a:rPr>
              <a:pPr>
                <a:defRPr/>
              </a:pPr>
              <a:t>73</a:t>
            </a:fld>
            <a:endParaRPr lang="en-US">
              <a:solidFill>
                <a:prstClr val="black"/>
              </a:solidFill>
              <a:latin typeface="Calibri"/>
            </a:endParaRPr>
          </a:p>
        </p:txBody>
      </p:sp>
    </p:spTree>
    <p:extLst>
      <p:ext uri="{BB962C8B-B14F-4D97-AF65-F5344CB8AC3E}">
        <p14:creationId xmlns:p14="http://schemas.microsoft.com/office/powerpoint/2010/main" val="26929799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DE77189-D111-4017-9956-4C5E7310EADD}" type="slidenum">
              <a:rPr lang="en-US" smtClean="0">
                <a:solidFill>
                  <a:prstClr val="black"/>
                </a:solidFill>
                <a:latin typeface="Calibri"/>
              </a:rPr>
              <a:pPr>
                <a:defRPr/>
              </a:pPr>
              <a:t>74</a:t>
            </a:fld>
            <a:endParaRPr lang="en-US">
              <a:solidFill>
                <a:prstClr val="black"/>
              </a:solidFill>
              <a:latin typeface="Calibri"/>
            </a:endParaRPr>
          </a:p>
        </p:txBody>
      </p:sp>
    </p:spTree>
    <p:extLst>
      <p:ext uri="{BB962C8B-B14F-4D97-AF65-F5344CB8AC3E}">
        <p14:creationId xmlns:p14="http://schemas.microsoft.com/office/powerpoint/2010/main" val="39814929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4849BBD-CC78-4878-B2B0-C84274EA2B21}" type="slidenum">
              <a:rPr lang="en-US" smtClean="0">
                <a:solidFill>
                  <a:prstClr val="black"/>
                </a:solidFill>
                <a:latin typeface="Calibri"/>
              </a:rPr>
              <a:pPr>
                <a:defRPr/>
              </a:pPr>
              <a:t>75</a:t>
            </a:fld>
            <a:endParaRPr lang="en-US" smtClean="0">
              <a:solidFill>
                <a:prstClr val="black"/>
              </a:solidFill>
              <a:latin typeface="Calibri"/>
            </a:endParaRPr>
          </a:p>
        </p:txBody>
      </p:sp>
    </p:spTree>
    <p:extLst>
      <p:ext uri="{BB962C8B-B14F-4D97-AF65-F5344CB8AC3E}">
        <p14:creationId xmlns:p14="http://schemas.microsoft.com/office/powerpoint/2010/main" val="3116083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5844"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97" tIns="45748" rIns="91497" bIns="45748" anchor="b"/>
          <a:lstStyle/>
          <a:p>
            <a:pPr algn="r" defTabSz="914400" eaLnBrk="0" fontAlgn="base" hangingPunct="0">
              <a:spcBef>
                <a:spcPct val="0"/>
              </a:spcBef>
              <a:spcAft>
                <a:spcPct val="0"/>
              </a:spcAft>
            </a:pPr>
            <a:fld id="{DF90736E-B8D3-409F-9692-429E6C860CE8}" type="slidenum">
              <a:rPr lang="en-US" sz="1200" b="1">
                <a:solidFill>
                  <a:prstClr val="black"/>
                </a:solidFill>
                <a:latin typeface="Calibri"/>
                <a:cs typeface="Arial" charset="0"/>
              </a:rPr>
              <a:pPr algn="r" defTabSz="914400" eaLnBrk="0" fontAlgn="base" hangingPunct="0">
                <a:spcBef>
                  <a:spcPct val="0"/>
                </a:spcBef>
                <a:spcAft>
                  <a:spcPct val="0"/>
                </a:spcAft>
              </a:pPr>
              <a:t>76</a:t>
            </a:fld>
            <a:endParaRPr lang="en-US" sz="1200" b="1" dirty="0">
              <a:solidFill>
                <a:prstClr val="black"/>
              </a:solidFill>
              <a:latin typeface="Calibri"/>
              <a:cs typeface="Arial" charset="0"/>
            </a:endParaRPr>
          </a:p>
        </p:txBody>
      </p:sp>
    </p:spTree>
    <p:extLst>
      <p:ext uri="{BB962C8B-B14F-4D97-AF65-F5344CB8AC3E}">
        <p14:creationId xmlns:p14="http://schemas.microsoft.com/office/powerpoint/2010/main" val="3887007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6C2C5-82E7-47D2-97FB-E2DE053A92DB}" type="slidenum">
              <a:rPr lang="en-US" smtClean="0">
                <a:solidFill>
                  <a:prstClr val="black"/>
                </a:solidFill>
                <a:latin typeface="Calibri"/>
              </a:rPr>
              <a:pPr/>
              <a:t>77</a:t>
            </a:fld>
            <a:endParaRPr lang="en-US">
              <a:solidFill>
                <a:prstClr val="black"/>
              </a:solidFill>
              <a:latin typeface="Calibri"/>
            </a:endParaRPr>
          </a:p>
        </p:txBody>
      </p:sp>
    </p:spTree>
    <p:extLst>
      <p:ext uri="{BB962C8B-B14F-4D97-AF65-F5344CB8AC3E}">
        <p14:creationId xmlns:p14="http://schemas.microsoft.com/office/powerpoint/2010/main" val="578770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6C2C5-82E7-47D2-97FB-E2DE053A92DB}" type="slidenum">
              <a:rPr lang="en-US" smtClean="0">
                <a:solidFill>
                  <a:prstClr val="black"/>
                </a:solidFill>
                <a:latin typeface="Calibri"/>
              </a:rPr>
              <a:pPr/>
              <a:t>78</a:t>
            </a:fld>
            <a:endParaRPr lang="en-US">
              <a:solidFill>
                <a:prstClr val="black"/>
              </a:solidFill>
              <a:latin typeface="Calibri"/>
            </a:endParaRPr>
          </a:p>
        </p:txBody>
      </p:sp>
    </p:spTree>
    <p:extLst>
      <p:ext uri="{BB962C8B-B14F-4D97-AF65-F5344CB8AC3E}">
        <p14:creationId xmlns:p14="http://schemas.microsoft.com/office/powerpoint/2010/main" val="26854784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78B8CB7B-AC87-415D-8113-26EEAF404001}" type="slidenum">
              <a:rPr lang="en-US" sz="1100" b="1">
                <a:solidFill>
                  <a:srgbClr val="000000"/>
                </a:solidFill>
                <a:latin typeface="Times New Roman" pitchFamily="18" charset="0"/>
              </a:rPr>
              <a:pPr eaLnBrk="0" fontAlgn="base" hangingPunct="0">
                <a:spcBef>
                  <a:spcPct val="0"/>
                </a:spcBef>
                <a:spcAft>
                  <a:spcPct val="0"/>
                </a:spcAft>
              </a:pPr>
              <a:t>80</a:t>
            </a:fld>
            <a:endParaRPr lang="en-US" sz="1100" b="1">
              <a:solidFill>
                <a:srgbClr val="000000"/>
              </a:solidFill>
              <a:latin typeface="Times New Roman"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384731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D9430BD4-35F2-DF41-81F0-978DC8BE800B}" type="slidenum">
              <a:rPr lang="en-US"/>
              <a:pPr/>
              <a:t>7</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8081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81</a:t>
            </a:fld>
            <a:endParaRPr lang="en-US"/>
          </a:p>
        </p:txBody>
      </p:sp>
    </p:spTree>
    <p:extLst>
      <p:ext uri="{BB962C8B-B14F-4D97-AF65-F5344CB8AC3E}">
        <p14:creationId xmlns:p14="http://schemas.microsoft.com/office/powerpoint/2010/main" val="7738230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7738230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AE102932-1630-48A4-91CE-7ECEC0345D45}" type="slidenum">
              <a:rPr lang="en-US">
                <a:solidFill>
                  <a:srgbClr val="000000"/>
                </a:solidFill>
              </a:rPr>
              <a:pPr/>
              <a:t>83</a:t>
            </a:fld>
            <a:endParaRPr lang="en-US">
              <a:solidFill>
                <a:srgbClr val="000000"/>
              </a:solidFill>
            </a:endParaRPr>
          </a:p>
        </p:txBody>
      </p:sp>
      <p:sp>
        <p:nvSpPr>
          <p:cNvPr id="149507" name="Slide Image Placeholder 1"/>
          <p:cNvSpPr>
            <a:spLocks noGrp="1" noRot="1" noChangeAspect="1" noTextEdit="1"/>
          </p:cNvSpPr>
          <p:nvPr>
            <p:ph type="sldImg"/>
          </p:nvPr>
        </p:nvSpPr>
        <p:spPr>
          <a:xfrm>
            <a:off x="1144588" y="684213"/>
            <a:ext cx="4570412" cy="3429000"/>
          </a:xfrm>
          <a:ln/>
        </p:spPr>
      </p:sp>
      <p:sp>
        <p:nvSpPr>
          <p:cNvPr id="149508"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68" tIns="46433" rIns="92868" bIns="46433"/>
          <a:lstStyle/>
          <a:p>
            <a:pPr eaLnBrk="1" hangingPunct="1"/>
            <a:endParaRPr lang="en-US" smtClean="0"/>
          </a:p>
        </p:txBody>
      </p:sp>
      <p:sp>
        <p:nvSpPr>
          <p:cNvPr id="149509"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68" tIns="46433" rIns="92868" bIns="46433"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1186167A-3D51-4196-B877-F0A7D18C73F9}" type="slidenum">
              <a:rPr lang="de-CH" sz="1200">
                <a:solidFill>
                  <a:srgbClr val="000000"/>
                </a:solidFill>
                <a:latin typeface="Times New Roman" pitchFamily="18" charset="0"/>
              </a:rPr>
              <a:pPr algn="r" eaLnBrk="0" fontAlgn="base" hangingPunct="0">
                <a:spcBef>
                  <a:spcPct val="0"/>
                </a:spcBef>
                <a:spcAft>
                  <a:spcPct val="0"/>
                </a:spcAft>
              </a:pPr>
              <a:t>83</a:t>
            </a:fld>
            <a:endParaRPr lang="de-CH" sz="1200">
              <a:solidFill>
                <a:srgbClr val="000000"/>
              </a:solidFill>
              <a:latin typeface="Times New Roman" pitchFamily="18" charset="0"/>
            </a:endParaRPr>
          </a:p>
        </p:txBody>
      </p:sp>
    </p:spTree>
    <p:extLst>
      <p:ext uri="{BB962C8B-B14F-4D97-AF65-F5344CB8AC3E}">
        <p14:creationId xmlns:p14="http://schemas.microsoft.com/office/powerpoint/2010/main" val="40104332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w="9525"/>
        </p:spPr>
        <p:txBody>
          <a:bodyPr/>
          <a:lstStyle/>
          <a:p>
            <a:endParaRPr lang="de-DE" smtClean="0"/>
          </a:p>
        </p:txBody>
      </p:sp>
    </p:spTree>
    <p:extLst>
      <p:ext uri="{BB962C8B-B14F-4D97-AF65-F5344CB8AC3E}">
        <p14:creationId xmlns:p14="http://schemas.microsoft.com/office/powerpoint/2010/main" val="34762834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1208516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http://www.google.com/mobile/goggles</a:t>
            </a:r>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6596534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8714383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3736050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27051934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63BF2EE7-CCFC-4723-8FFE-334556110D0E}" type="slidenum">
              <a:rPr lang="en-US" sz="1100" b="1">
                <a:solidFill>
                  <a:prstClr val="black"/>
                </a:solidFill>
                <a:latin typeface="Times New Roman" pitchFamily="18" charset="0"/>
              </a:rPr>
              <a:pPr eaLnBrk="0" fontAlgn="base" hangingPunct="0">
                <a:spcBef>
                  <a:spcPct val="0"/>
                </a:spcBef>
                <a:spcAft>
                  <a:spcPct val="0"/>
                </a:spcAft>
              </a:pPr>
              <a:t>91</a:t>
            </a:fld>
            <a:endParaRPr lang="en-US" sz="1100" b="1" dirty="0">
              <a:solidFill>
                <a:prstClr val="black"/>
              </a:solidFill>
              <a:latin typeface="Times New Roman"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normAutofit/>
          </a:bodyPr>
          <a:lstStyle/>
          <a:p>
            <a:endParaRPr lang="en-US" dirty="0" smtClean="0"/>
          </a:p>
        </p:txBody>
      </p:sp>
    </p:spTree>
    <p:extLst>
      <p:ext uri="{BB962C8B-B14F-4D97-AF65-F5344CB8AC3E}">
        <p14:creationId xmlns:p14="http://schemas.microsoft.com/office/powerpoint/2010/main" val="617186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7F72BE7E-636D-4EB2-85E0-CC46BC961AB3}" type="slidenum">
              <a:rPr lang="en-US">
                <a:solidFill>
                  <a:srgbClr val="000000"/>
                </a:solidFill>
              </a:rPr>
              <a:pPr/>
              <a:t>8</a:t>
            </a:fld>
            <a:endParaRPr lang="en-US">
              <a:solidFill>
                <a:srgbClr val="000000"/>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9720878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p:spPr>
        <p:txBody>
          <a:bodyPr/>
          <a:lstStyle/>
          <a:p>
            <a:endParaRPr lang="en-US" dirty="0" smtClean="0">
              <a:latin typeface="Arial" pitchFamily="34" charset="0"/>
            </a:endParaRPr>
          </a:p>
        </p:txBody>
      </p:sp>
    </p:spTree>
    <p:extLst>
      <p:ext uri="{BB962C8B-B14F-4D97-AF65-F5344CB8AC3E}">
        <p14:creationId xmlns:p14="http://schemas.microsoft.com/office/powerpoint/2010/main" val="29355282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p:spPr>
        <p:txBody>
          <a:bodyPr/>
          <a:lstStyle/>
          <a:p>
            <a:endParaRPr lang="en-US" smtClean="0">
              <a:latin typeface="Arial" pitchFamily="34" charset="0"/>
            </a:endParaRPr>
          </a:p>
        </p:txBody>
      </p:sp>
    </p:spTree>
    <p:extLst>
      <p:ext uri="{BB962C8B-B14F-4D97-AF65-F5344CB8AC3E}">
        <p14:creationId xmlns:p14="http://schemas.microsoft.com/office/powerpoint/2010/main" val="33253754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9F5177-1066-4495-A76E-A324FFFC813F}" type="slidenum">
              <a:rPr lang="en-US" smtClean="0"/>
              <a:pPr/>
              <a:t>94</a:t>
            </a:fld>
            <a:endParaRPr lang="en-US"/>
          </a:p>
        </p:txBody>
      </p:sp>
    </p:spTree>
    <p:extLst>
      <p:ext uri="{BB962C8B-B14F-4D97-AF65-F5344CB8AC3E}">
        <p14:creationId xmlns:p14="http://schemas.microsoft.com/office/powerpoint/2010/main" val="3929382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9F5177-1066-4495-A76E-A324FFFC813F}" type="slidenum">
              <a:rPr lang="en-US" smtClean="0"/>
              <a:pPr/>
              <a:t>9</a:t>
            </a:fld>
            <a:endParaRPr lang="en-US"/>
          </a:p>
        </p:txBody>
      </p:sp>
    </p:spTree>
    <p:extLst>
      <p:ext uri="{BB962C8B-B14F-4D97-AF65-F5344CB8AC3E}">
        <p14:creationId xmlns:p14="http://schemas.microsoft.com/office/powerpoint/2010/main" val="300442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Map local descriptors to discrete tokens, and then “match” them by simply looking up features assigned to identical</a:t>
            </a:r>
            <a:r>
              <a:rPr lang="en-US" baseline="0" dirty="0" smtClean="0"/>
              <a:t> tokens.</a:t>
            </a:r>
            <a:endParaRPr lang="en-US" dirty="0" smtClean="0"/>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817" indent="-285699">
              <a:defRPr>
                <a:solidFill>
                  <a:schemeClr val="tx1"/>
                </a:solidFill>
                <a:latin typeface="Arial" pitchFamily="34" charset="0"/>
              </a:defRPr>
            </a:lvl2pPr>
            <a:lvl3pPr marL="1142796" indent="-228560">
              <a:defRPr>
                <a:solidFill>
                  <a:schemeClr val="tx1"/>
                </a:solidFill>
                <a:latin typeface="Arial" pitchFamily="34" charset="0"/>
              </a:defRPr>
            </a:lvl3pPr>
            <a:lvl4pPr marL="1599914" indent="-228560">
              <a:defRPr>
                <a:solidFill>
                  <a:schemeClr val="tx1"/>
                </a:solidFill>
                <a:latin typeface="Arial" pitchFamily="34" charset="0"/>
              </a:defRPr>
            </a:lvl4pPr>
            <a:lvl5pPr marL="2057034" indent="-228560">
              <a:defRPr>
                <a:solidFill>
                  <a:schemeClr val="tx1"/>
                </a:solidFill>
                <a:latin typeface="Arial" pitchFamily="34" charset="0"/>
              </a:defRPr>
            </a:lvl5pPr>
            <a:lvl6pPr marL="2514152" indent="-228560" eaLnBrk="0" fontAlgn="base" hangingPunct="0">
              <a:spcBef>
                <a:spcPct val="0"/>
              </a:spcBef>
              <a:spcAft>
                <a:spcPct val="0"/>
              </a:spcAft>
              <a:defRPr>
                <a:solidFill>
                  <a:schemeClr val="tx1"/>
                </a:solidFill>
                <a:latin typeface="Arial" pitchFamily="34" charset="0"/>
              </a:defRPr>
            </a:lvl6pPr>
            <a:lvl7pPr marL="2971271" indent="-228560" eaLnBrk="0" fontAlgn="base" hangingPunct="0">
              <a:spcBef>
                <a:spcPct val="0"/>
              </a:spcBef>
              <a:spcAft>
                <a:spcPct val="0"/>
              </a:spcAft>
              <a:defRPr>
                <a:solidFill>
                  <a:schemeClr val="tx1"/>
                </a:solidFill>
                <a:latin typeface="Arial" pitchFamily="34" charset="0"/>
              </a:defRPr>
            </a:lvl7pPr>
            <a:lvl8pPr marL="3428389" indent="-228560" eaLnBrk="0" fontAlgn="base" hangingPunct="0">
              <a:spcBef>
                <a:spcPct val="0"/>
              </a:spcBef>
              <a:spcAft>
                <a:spcPct val="0"/>
              </a:spcAft>
              <a:defRPr>
                <a:solidFill>
                  <a:schemeClr val="tx1"/>
                </a:solidFill>
                <a:latin typeface="Arial" pitchFamily="34" charset="0"/>
              </a:defRPr>
            </a:lvl8pPr>
            <a:lvl9pPr marL="3885507" indent="-228560" eaLnBrk="0" fontAlgn="base" hangingPunct="0">
              <a:spcBef>
                <a:spcPct val="0"/>
              </a:spcBef>
              <a:spcAft>
                <a:spcPct val="0"/>
              </a:spcAft>
              <a:defRPr>
                <a:solidFill>
                  <a:schemeClr val="tx1"/>
                </a:solidFill>
                <a:latin typeface="Arial" pitchFamily="34" charset="0"/>
              </a:defRPr>
            </a:lvl9pPr>
          </a:lstStyle>
          <a:p>
            <a:fld id="{63392E4B-694E-4DE7-BB60-5AF238EF6514}" type="slidenum">
              <a:rPr lang="en-US">
                <a:solidFill>
                  <a:prstClr val="black"/>
                </a:solidFill>
              </a:rPr>
              <a:pPr/>
              <a:t>10</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4251518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BEEF2FCD-8F0E-FA41-A8D3-445D54804C49}" type="datetime1">
              <a:rPr lang="en-US" smtClean="0"/>
              <a:pPr>
                <a:defRPr/>
              </a:pPr>
              <a:t>4/4/17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841CA08-44A4-494B-B620-99C08F8F3DB9}" type="slidenum">
              <a:rPr lang="en-US"/>
              <a:pPr>
                <a:defRPr/>
              </a:pPr>
              <a:t>‹#›</a:t>
            </a:fld>
            <a:endParaRPr lang="en-US"/>
          </a:p>
        </p:txBody>
      </p:sp>
    </p:spTree>
    <p:extLst>
      <p:ext uri="{BB962C8B-B14F-4D97-AF65-F5344CB8AC3E}">
        <p14:creationId xmlns:p14="http://schemas.microsoft.com/office/powerpoint/2010/main" val="2414810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2056F2E-CCE8-204D-85B7-3D9FF538A773}" type="datetime1">
              <a:rPr lang="en-US" smtClean="0"/>
              <a:pPr>
                <a:defRPr/>
              </a:pPr>
              <a:t>4/4/17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6B42147-CA48-470F-A90F-015C98E5117D}" type="slidenum">
              <a:rPr lang="en-US"/>
              <a:pPr>
                <a:defRPr/>
              </a:pPr>
              <a:t>‹#›</a:t>
            </a:fld>
            <a:endParaRPr lang="en-US"/>
          </a:p>
        </p:txBody>
      </p:sp>
    </p:spTree>
    <p:extLst>
      <p:ext uri="{BB962C8B-B14F-4D97-AF65-F5344CB8AC3E}">
        <p14:creationId xmlns:p14="http://schemas.microsoft.com/office/powerpoint/2010/main" val="15499618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de-CH"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CH" dirty="0"/>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5FEA7B59-9933-4D8F-B34B-A6B79A1CBFF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1546184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1101D39-EF2F-4D73-B299-7B964956F54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5225248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B2C3B25D-14F7-4C8B-B78C-3FA982AC8E0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0041266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C85914E9-FEF4-4DDF-9AD9-17EEDCE56BC1}"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21205767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DC433137-E1F4-499C-B5C0-5E2B380A11D4}"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4640789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7C2D1BF-FF7E-4D42-8F93-B605E725D24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0683582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315200" cy="609600"/>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457200" y="1219200"/>
            <a:ext cx="4267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876800" y="1219200"/>
            <a:ext cx="4267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6BCACC2D-0E81-414B-A9DA-93B76B7D0551}"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9335792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315200" cy="609600"/>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457200" y="1219200"/>
            <a:ext cx="4267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quarter" idx="2"/>
          </p:nvPr>
        </p:nvSpPr>
        <p:spPr>
          <a:xfrm>
            <a:off x="4876800" y="1219200"/>
            <a:ext cx="42672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Content Placeholder 4"/>
          <p:cNvSpPr>
            <a:spLocks noGrp="1"/>
          </p:cNvSpPr>
          <p:nvPr>
            <p:ph sz="quarter" idx="3"/>
          </p:nvPr>
        </p:nvSpPr>
        <p:spPr>
          <a:xfrm>
            <a:off x="4876800" y="3543300"/>
            <a:ext cx="42672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2A4DBF38-D312-4E20-BDC7-83DAFFFC696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3531049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de-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8B97757-CAB5-469A-A8A0-AF78D49722B4}"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22015574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EEBBC7F0-8EBE-4EE3-A9E5-36DEE34398E9}"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602534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5C834E4-F77D-A94B-9116-ED3B43444979}" type="datetime1">
              <a:rPr lang="en-US" smtClean="0"/>
              <a:pPr>
                <a:defRPr/>
              </a:pPr>
              <a:t>4/4/17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18F6CDA-363C-4401-8A89-AEFD2CD76751}" type="slidenum">
              <a:rPr lang="en-US"/>
              <a:pPr>
                <a:defRPr/>
              </a:pPr>
              <a:t>‹#›</a:t>
            </a:fld>
            <a:endParaRPr lang="en-US"/>
          </a:p>
        </p:txBody>
      </p:sp>
    </p:spTree>
    <p:extLst>
      <p:ext uri="{BB962C8B-B14F-4D97-AF65-F5344CB8AC3E}">
        <p14:creationId xmlns:p14="http://schemas.microsoft.com/office/powerpoint/2010/main" val="40893252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9E4DEEFA-DB9E-427F-A351-BD642057BF6F}"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7617231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2C9AD7BC-68EE-4C26-814A-0E69F7C6C91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8710497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C016CA81-004E-40D6-925D-4152A102AE62}"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266386237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ED61A0B-916F-4403-884A-0C025C300C5C}"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1430943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7CC3CA42-0151-469A-8E86-F7F5A88E3EB5}"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1911257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D80DF9AC-FB5F-43EB-A04C-20E6B0210E87}"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1281405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1739E971-EC41-4873-930E-823E1823CB2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2963889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D6FF036-42C9-4C93-860E-C0935F4F8E2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57538968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381000"/>
            <a:ext cx="2171700" cy="5334000"/>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457200" y="381000"/>
            <a:ext cx="63627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02FC079-9E44-4AFE-902D-3E7B45983C22}"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4663922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DE4C7803-F5B4-8349-BCE6-5C221F1A7BCD}"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CC4E0A0-D5DA-411F-8DFA-CF95C00DF875}"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82189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3E2DDE33-E0C6-48FF-BCFA-1EDB1DFE3916}"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3723486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C78B658-2391-0845-BD4F-053B7AA18558}"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5EFB06A-DBEE-4611-A040-3620455F196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288455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AA7C53A-FD50-9643-9837-31F50296C97A}"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0572BB9-319D-4A5D-B6CD-211D7AAD52E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8973693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FFE96A3-D1A7-7949-BB83-6BC7C738E5C5}"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002F94F-B455-4458-8DF2-7007C173E269}"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43188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5942363-7FB2-094C-941C-27A0EE576A65}"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79DDF1D-7BD6-4D29-A3AF-D27AC8ACD8D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1524637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E99ADE8-AE38-1742-A917-3E4CD778949C}"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7EEDB18-F875-4959-AB9F-E1D355A4013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7099625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6C0A9B1-FA80-EA4D-BB01-4ACBB02CD269}"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F34A630-7836-44C0-87E9-BEDADC6A202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02262601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1238080-B2AC-5A45-85E4-C2B8E2DE8823}"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93BF32C-3DAC-47BC-9CA6-921BB981BACA}"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07339281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D048190-D5F8-B94C-8FEB-EB7B0422A8FD}"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4CE441C-2AE7-48C2-B414-C04D728EC15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70486143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8E6946B7-8C78-F24F-97AF-C46E7C019530}"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42400AA-918B-4F54-A81A-E0C7141E6A6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18378008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75118420-F66F-7D48-8ACD-5E1AE1DEEC8D}"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E32049D-0C62-45FB-A603-F156902328F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583045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A077263-8E8B-4701-B06E-A96D698BB975}"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6945397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7D1A206-AA2F-4491-9355-E73762D429F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44663613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6650EC2-E408-4E5F-9BA1-518D8494678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6900178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DBA378A-6A8C-4A79-B795-2135F8A0601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69749923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431504-C6C0-465A-9B7E-27072C15E180}"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0588259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7CE5E2B-8C06-4433-9A97-B94D92356B7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82433269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86F863D-7495-4D91-B9D1-5E017028CEC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8233058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5EF3354-CD96-4B66-A60D-FA6BBD80C85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8614611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2FCD817-3392-497D-ADC5-624D2B19FB71}"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9931257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06557F6-226C-43EA-935E-8BFF8D973ED6}"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70484502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644C35A-4CBF-44FF-B109-4490639DD2D7}"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609181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396DA119-1C54-4D3F-8938-6390A627D6D4}"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7315710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7A3127E-40F5-4F91-95C0-AB5D5B9F916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6442948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98F466A-FB8A-44AC-8124-F15668B96B56}"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74769858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6A585EC-33ED-4BDF-9A81-E70F1ABDFCA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55725098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9FA588A-274E-450B-9BBB-4FAED9595066}"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6794929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478BEF7-F514-46A2-B6ED-A610827ABA87}"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72544294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FF0A687-61BF-4D48-860D-E0334468BBA1}"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65852921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1CB89CE-55E9-419A-A2EF-4349E5080B98}"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79987375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E97FFF7-47F4-41B7-BFFD-A71969F75455}"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89687778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4E812C3-78BE-4FFA-866B-731D27015691}"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34153046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AFE8EB8-BE31-48FC-BD55-E7636109EDED}"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654118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2319A71E-D542-4B9D-931E-B12DD9CC7A5D}"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2074329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DA41C3D-07E3-4795-BCDF-BF4D51DFB5BE}"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570496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9DD0E20-865B-4477-8212-2040FCF4CAE3}"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97847312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73C75FB-2373-4000-8620-B9B5F50B3A7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12583455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914400"/>
            <a:ext cx="7772400" cy="5257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E86B591-ACE6-48FB-A7B5-69BBE5878DC6}"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24579495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9CA7466-267E-47A2-8F04-1FF4ADF505B6}"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0775852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622413A-352F-4D45-8746-C955FEA6AE5B}"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10738200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2DACBE7-2A6A-460A-AE49-6159481E31FC}"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0285205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D7D0BF0-493F-4571-B65D-522C3186BFA8}"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249692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4D35E7F-3692-471F-BE66-89DA2E995524}"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94400600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A209B94-82B0-447E-ACEE-636B2707A051}"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927614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B1E230F9-14B9-44E4-9D0A-9712C0B0BD4C}" type="slidenum">
              <a:rPr lang="de-DE"/>
              <a:pPr>
                <a:defRPr/>
              </a:pPr>
              <a:t>‹#›</a:t>
            </a:fld>
            <a:endParaRPr lang="de-DE"/>
          </a:p>
        </p:txBody>
      </p:sp>
      <p:sp>
        <p:nvSpPr>
          <p:cNvPr id="8"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15860126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43678E5-C793-4BD2-A5D1-D40A0F4347C5}"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187007605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C35902-9995-41E2-8428-7205D6E6CD4B}"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91580050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DFD3463-CC8D-4294-8C0B-D3E48FAF8C35}"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128494394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58CC53D-0A27-49C3-BFA1-CB92058F4CEF}"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1673644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426BAFC-50EB-4D86-B70A-D85B6C0FD3E5}"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7694081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1A42E28-4505-4D7E-B551-6BDC041E5799}" type="slidenum">
              <a:rPr lang="en-US">
                <a:latin typeface="Arial"/>
              </a:rPr>
              <a:pPr>
                <a:defRPr/>
              </a:pPr>
              <a:t>‹#›</a:t>
            </a:fld>
            <a:endParaRPr lang="en-US">
              <a:latin typeface="Arial"/>
            </a:endParaRPr>
          </a:p>
        </p:txBody>
      </p:sp>
    </p:spTree>
    <p:extLst>
      <p:ext uri="{BB962C8B-B14F-4D97-AF65-F5344CB8AC3E}">
        <p14:creationId xmlns:p14="http://schemas.microsoft.com/office/powerpoint/2010/main" val="376099245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DB6392-078D-4450-A240-BFDE83E99939}" type="slidenum">
              <a:rPr lang="en-US">
                <a:latin typeface="Arial"/>
              </a:rPr>
              <a:pPr>
                <a:defRPr/>
              </a:pPr>
              <a:t>‹#›</a:t>
            </a:fld>
            <a:endParaRPr lang="en-US">
              <a:latin typeface="Arial"/>
            </a:endParaRPr>
          </a:p>
        </p:txBody>
      </p:sp>
    </p:spTree>
    <p:extLst>
      <p:ext uri="{BB962C8B-B14F-4D97-AF65-F5344CB8AC3E}">
        <p14:creationId xmlns:p14="http://schemas.microsoft.com/office/powerpoint/2010/main" val="207621266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5EDC10-8AFF-41D4-9049-F608307433B3}" type="slidenum">
              <a:rPr lang="en-US">
                <a:latin typeface="Arial"/>
              </a:rPr>
              <a:pPr>
                <a:defRPr/>
              </a:pPr>
              <a:t>‹#›</a:t>
            </a:fld>
            <a:endParaRPr lang="en-US">
              <a:latin typeface="Arial"/>
            </a:endParaRPr>
          </a:p>
        </p:txBody>
      </p:sp>
    </p:spTree>
    <p:extLst>
      <p:ext uri="{BB962C8B-B14F-4D97-AF65-F5344CB8AC3E}">
        <p14:creationId xmlns:p14="http://schemas.microsoft.com/office/powerpoint/2010/main" val="300046599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DBC6B51-F827-4850-A478-E42271B8F84F}" type="slidenum">
              <a:rPr lang="en-US">
                <a:latin typeface="Arial"/>
              </a:rPr>
              <a:pPr>
                <a:defRPr/>
              </a:pPr>
              <a:t>‹#›</a:t>
            </a:fld>
            <a:endParaRPr lang="en-US">
              <a:latin typeface="Arial"/>
            </a:endParaRPr>
          </a:p>
        </p:txBody>
      </p:sp>
    </p:spTree>
    <p:extLst>
      <p:ext uri="{BB962C8B-B14F-4D97-AF65-F5344CB8AC3E}">
        <p14:creationId xmlns:p14="http://schemas.microsoft.com/office/powerpoint/2010/main" val="236531367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atin typeface="Aria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CC92A4B-BB3D-44E3-8F3C-A07EC7B80F9A}" type="slidenum">
              <a:rPr lang="en-US">
                <a:latin typeface="Arial"/>
              </a:rPr>
              <a:pPr>
                <a:defRPr/>
              </a:pPr>
              <a:t>‹#›</a:t>
            </a:fld>
            <a:endParaRPr lang="en-US">
              <a:latin typeface="Arial"/>
            </a:endParaRPr>
          </a:p>
        </p:txBody>
      </p:sp>
    </p:spTree>
    <p:extLst>
      <p:ext uri="{BB962C8B-B14F-4D97-AF65-F5344CB8AC3E}">
        <p14:creationId xmlns:p14="http://schemas.microsoft.com/office/powerpoint/2010/main" val="1896410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9FD8F4A3-86AD-4196-B0E6-EF9CFD1BD020}" type="slidenum">
              <a:rPr lang="de-DE"/>
              <a:pPr>
                <a:defRPr/>
              </a:pPr>
              <a:t>‹#›</a:t>
            </a:fld>
            <a:endParaRPr lang="de-DE"/>
          </a:p>
        </p:txBody>
      </p:sp>
      <p:sp>
        <p:nvSpPr>
          <p:cNvPr id="4"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228273527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atin typeface="Aria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2ECC909-FDA4-4558-BB7A-B9A4BC0E8A2A}" type="slidenum">
              <a:rPr lang="en-US">
                <a:latin typeface="Arial"/>
              </a:rPr>
              <a:pPr>
                <a:defRPr/>
              </a:pPr>
              <a:t>‹#›</a:t>
            </a:fld>
            <a:endParaRPr lang="en-US">
              <a:latin typeface="Arial"/>
            </a:endParaRPr>
          </a:p>
        </p:txBody>
      </p:sp>
    </p:spTree>
    <p:extLst>
      <p:ext uri="{BB962C8B-B14F-4D97-AF65-F5344CB8AC3E}">
        <p14:creationId xmlns:p14="http://schemas.microsoft.com/office/powerpoint/2010/main" val="361480796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atin typeface="Aria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1100F4-55C6-49EE-89DE-565F9505510F}" type="slidenum">
              <a:rPr lang="en-US">
                <a:latin typeface="Arial"/>
              </a:rPr>
              <a:pPr>
                <a:defRPr/>
              </a:pPr>
              <a:t>‹#›</a:t>
            </a:fld>
            <a:endParaRPr lang="en-US">
              <a:latin typeface="Arial"/>
            </a:endParaRPr>
          </a:p>
        </p:txBody>
      </p:sp>
    </p:spTree>
    <p:extLst>
      <p:ext uri="{BB962C8B-B14F-4D97-AF65-F5344CB8AC3E}">
        <p14:creationId xmlns:p14="http://schemas.microsoft.com/office/powerpoint/2010/main" val="32787571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9AC3DDA-570D-41A3-8CE9-2802200A0140}" type="slidenum">
              <a:rPr lang="en-US">
                <a:latin typeface="Arial"/>
              </a:rPr>
              <a:pPr>
                <a:defRPr/>
              </a:pPr>
              <a:t>‹#›</a:t>
            </a:fld>
            <a:endParaRPr lang="en-US">
              <a:latin typeface="Arial"/>
            </a:endParaRPr>
          </a:p>
        </p:txBody>
      </p:sp>
    </p:spTree>
    <p:extLst>
      <p:ext uri="{BB962C8B-B14F-4D97-AF65-F5344CB8AC3E}">
        <p14:creationId xmlns:p14="http://schemas.microsoft.com/office/powerpoint/2010/main" val="401557110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80AD246-E28E-4B9D-AFA3-6E7B80DA9105}" type="slidenum">
              <a:rPr lang="en-US">
                <a:latin typeface="Arial"/>
              </a:rPr>
              <a:pPr>
                <a:defRPr/>
              </a:pPr>
              <a:t>‹#›</a:t>
            </a:fld>
            <a:endParaRPr lang="en-US">
              <a:latin typeface="Arial"/>
            </a:endParaRPr>
          </a:p>
        </p:txBody>
      </p:sp>
    </p:spTree>
    <p:extLst>
      <p:ext uri="{BB962C8B-B14F-4D97-AF65-F5344CB8AC3E}">
        <p14:creationId xmlns:p14="http://schemas.microsoft.com/office/powerpoint/2010/main" val="40097381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16C7745-09E0-4DD0-BC14-656DC1C2357A}" type="slidenum">
              <a:rPr lang="en-US">
                <a:latin typeface="Arial"/>
              </a:rPr>
              <a:pPr>
                <a:defRPr/>
              </a:pPr>
              <a:t>‹#›</a:t>
            </a:fld>
            <a:endParaRPr lang="en-US">
              <a:latin typeface="Arial"/>
            </a:endParaRPr>
          </a:p>
        </p:txBody>
      </p:sp>
    </p:spTree>
    <p:extLst>
      <p:ext uri="{BB962C8B-B14F-4D97-AF65-F5344CB8AC3E}">
        <p14:creationId xmlns:p14="http://schemas.microsoft.com/office/powerpoint/2010/main" val="159896231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C619481-1261-4608-A7FE-247660FBD7D1}" type="slidenum">
              <a:rPr lang="en-US">
                <a:latin typeface="Arial"/>
              </a:rPr>
              <a:pPr>
                <a:defRPr/>
              </a:pPr>
              <a:t>‹#›</a:t>
            </a:fld>
            <a:endParaRPr lang="en-US">
              <a:latin typeface="Arial"/>
            </a:endParaRPr>
          </a:p>
        </p:txBody>
      </p:sp>
    </p:spTree>
    <p:extLst>
      <p:ext uri="{BB962C8B-B14F-4D97-AF65-F5344CB8AC3E}">
        <p14:creationId xmlns:p14="http://schemas.microsoft.com/office/powerpoint/2010/main" val="39141649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FC975F6-1F02-49F1-9B80-3C42822A8246}"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13628010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02697F2-86AE-437C-90FF-D0F00A09CCEA}"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8833769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EC620BA-5B58-4BFE-9209-94A3CAD36327}"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99635118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5C8ACE6-38FB-41C1-BB51-260E57DEB5C4}"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901013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34889E67-47A7-41E4-BBBE-4D02CE4441B8}" type="slidenum">
              <a:rPr lang="de-DE"/>
              <a:pPr>
                <a:defRPr/>
              </a:pPr>
              <a:t>‹#›</a:t>
            </a:fld>
            <a:endParaRPr lang="de-DE"/>
          </a:p>
        </p:txBody>
      </p:sp>
      <p:sp>
        <p:nvSpPr>
          <p:cNvPr id="3"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03295889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E8AE770-982F-4BC2-AA0E-C47D558F4A74}"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59269267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9383176-FBAF-4F05-A00D-81B28782FDD4}"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46006355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62B7E85-4311-4C48-89B5-CF7C3FBC3325}"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83442852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BD37FA9-4D0B-40BC-BBEA-37390D508C12}"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73922857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2F93CF4-E63E-4E36-BA7C-2CBBFE382D2E}"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81500855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C1759FE-7B4E-4F6E-B866-11187D72CA92}"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64647670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97410A-348B-4A90-B1CF-A9CEE800D69C}"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96545322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5FEC8D2-AD3C-4708-9BD3-17805128906C}"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83963453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615C830-B233-40B1-BEB0-EF7E8124DF09}"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65189920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003639A-9468-4453-97CC-EB8442201F35}"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1011472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4E4E7183-108A-4B0F-8C5D-024734E1A34C}"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389328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C835239-8E9A-4A92-A965-E78DDD3D53F3}"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153251499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B89B57D-973A-41DF-919E-F0B52BC1E6FC}"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28298696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CF24DDB-8F54-4DA2-A7DA-D8F40B7516D0}"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36061678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DB30521-89CC-4A00-8C69-4A4997DD1752}"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88069730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65A61B8-2A23-45B0-A5CD-6D239BB1D1D0}"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19800992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403AB7D-DFAA-4F19-9A88-883139EFC2E3}"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39431593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5264EEF-0467-4058-A5B2-901535C98452}"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83111055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70D89AE-D9C6-4B53-9632-C03C86687ACC}" type="slidenum">
              <a:rPr lang="en-US">
                <a:latin typeface="Arial"/>
              </a:rPr>
              <a:pPr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26206822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5243440-D44C-4E47-ABE7-79D0E0F87A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3015183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3F9778-4E3B-4556-9901-4F979F0CF0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94839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15ECE21-BE79-1740-948D-AAC777C6387F}" type="datetime1">
              <a:rPr lang="en-US" smtClean="0"/>
              <a:pPr>
                <a:defRPr/>
              </a:pPr>
              <a:t>4/4/17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FBDE46A-9F67-43A3-89ED-66C42CBB5C31}" type="slidenum">
              <a:rPr lang="en-US"/>
              <a:pPr>
                <a:defRPr/>
              </a:pPr>
              <a:t>‹#›</a:t>
            </a:fld>
            <a:endParaRPr lang="en-US"/>
          </a:p>
        </p:txBody>
      </p:sp>
    </p:spTree>
    <p:extLst>
      <p:ext uri="{BB962C8B-B14F-4D97-AF65-F5344CB8AC3E}">
        <p14:creationId xmlns:p14="http://schemas.microsoft.com/office/powerpoint/2010/main" val="2106308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66A66BBD-BA06-4392-9054-8752E327905A}"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82553693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042F96A-391C-4647-A12B-21DA78AC50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603094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20C485F-9B97-47D1-8045-9BB3FEE046D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4353409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9ED832E-2D00-4243-8B5F-515F3450DA1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3286723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415D21F-BD0B-4E40-9C7B-C7234C12E8D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824533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A51144F-0BBA-4068-ABEE-4D8D26EE083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6706189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56F9F14-87A2-4232-B89F-A564DEB2F9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7486195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4A73A66-7681-422F-9889-AC55E0B9A5D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8061634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D8FD299-F619-4837-B3B6-3C8478A6A85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259971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CD5686A-98D8-4B08-B811-6CCEEB92CAE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3530816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38100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19500"/>
            <a:ext cx="38100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2A6B1510-E325-46AC-94C8-E34C2D751DB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2279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C0EAEE1-FB5F-4BD2-B246-086A3185BFA5}"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73592882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76200"/>
            <a:ext cx="7772400" cy="838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914400"/>
            <a:ext cx="38100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38100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3619500"/>
            <a:ext cx="38100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19500"/>
            <a:ext cx="38100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152A4D5-E432-4E49-B10F-E0BF00F37D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8896703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32830E3-80D9-422E-A120-ABD42824119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577446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3AF80EA-5D33-40D9-8C52-B03C754BE3E7}" type="slidenum">
              <a:rPr lang="en-US">
                <a:solidFill>
                  <a:srgbClr val="000000"/>
                </a:solidFill>
                <a:latin typeface="Arial"/>
              </a:rPr>
              <a:pPr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20697754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ED214E8-B907-4EA9-9F14-A7C899E18B45}" type="slidenum">
              <a:rPr lang="en-US">
                <a:solidFill>
                  <a:srgbClr val="000000"/>
                </a:solidFill>
                <a:latin typeface="Arial"/>
              </a:rPr>
              <a:pPr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378448262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255AB20-C5B2-479C-9EC0-592EE1C1E481}" type="slidenum">
              <a:rPr lang="en-US">
                <a:solidFill>
                  <a:srgbClr val="000000"/>
                </a:solidFill>
                <a:latin typeface="Arial"/>
              </a:rPr>
              <a:pPr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15947441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F29E74E-FA90-40A3-8A6B-135CBDB07F20}" type="slidenum">
              <a:rPr lang="en-US">
                <a:solidFill>
                  <a:srgbClr val="000000"/>
                </a:solidFill>
                <a:latin typeface="Arial"/>
              </a:rPr>
              <a:pPr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28551408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D412C87-94DB-4D74-890D-C5253A91F765}" type="slidenum">
              <a:rPr lang="en-US">
                <a:solidFill>
                  <a:srgbClr val="000000"/>
                </a:solidFill>
                <a:latin typeface="Arial"/>
              </a:rPr>
              <a:pPr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86414879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1114CE2-F8DD-49DF-829C-97F690F2A057}" type="slidenum">
              <a:rPr lang="en-US">
                <a:solidFill>
                  <a:srgbClr val="000000"/>
                </a:solidFill>
                <a:latin typeface="Arial"/>
              </a:rPr>
              <a:pPr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107917826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47F97BC-10DE-467E-8FAD-3F7BCFD9A322}" type="slidenum">
              <a:rPr lang="en-US">
                <a:solidFill>
                  <a:srgbClr val="000000"/>
                </a:solidFill>
                <a:latin typeface="Arial"/>
              </a:rPr>
              <a:pPr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163253368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42CEC9A-D3A8-4357-82AF-00FCE99BF9EB}" type="slidenum">
              <a:rPr lang="en-US">
                <a:solidFill>
                  <a:srgbClr val="000000"/>
                </a:solidFill>
                <a:latin typeface="Arial"/>
              </a:rPr>
              <a:pPr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3201269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381000"/>
            <a:ext cx="21717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1000"/>
            <a:ext cx="63627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D6D24B49-CE81-42DE-A552-9CB44D3DF692}"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77835276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EE629FD-69C6-4633-9EBF-CB3A8709072C}" type="slidenum">
              <a:rPr lang="en-US">
                <a:solidFill>
                  <a:srgbClr val="000000"/>
                </a:solidFill>
                <a:latin typeface="Arial"/>
              </a:rPr>
              <a:pPr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48690877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55ABC73-CB23-4CB8-A531-090778466B12}" type="slidenum">
              <a:rPr lang="en-US">
                <a:solidFill>
                  <a:srgbClr val="000000"/>
                </a:solidFill>
                <a:latin typeface="Arial"/>
              </a:rPr>
              <a:pPr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38356001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0DE0BF9-9349-4138-AE4C-D28711FD2190}" type="slidenum">
              <a:rPr lang="en-US">
                <a:solidFill>
                  <a:srgbClr val="000000"/>
                </a:solidFill>
                <a:latin typeface="Arial"/>
              </a:rPr>
              <a:pPr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1664226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915" indent="0" algn="ctr">
              <a:buNone/>
              <a:defRPr>
                <a:solidFill>
                  <a:schemeClr val="tx1">
                    <a:tint val="75000"/>
                  </a:schemeClr>
                </a:solidFill>
              </a:defRPr>
            </a:lvl2pPr>
            <a:lvl3pPr marL="913832" indent="0" algn="ctr">
              <a:buNone/>
              <a:defRPr>
                <a:solidFill>
                  <a:schemeClr val="tx1">
                    <a:tint val="75000"/>
                  </a:schemeClr>
                </a:solidFill>
              </a:defRPr>
            </a:lvl3pPr>
            <a:lvl4pPr marL="1370748" indent="0" algn="ctr">
              <a:buNone/>
              <a:defRPr>
                <a:solidFill>
                  <a:schemeClr val="tx1">
                    <a:tint val="75000"/>
                  </a:schemeClr>
                </a:solidFill>
              </a:defRPr>
            </a:lvl4pPr>
            <a:lvl5pPr marL="1827662" indent="0" algn="ctr">
              <a:buNone/>
              <a:defRPr>
                <a:solidFill>
                  <a:schemeClr val="tx1">
                    <a:tint val="75000"/>
                  </a:schemeClr>
                </a:solidFill>
              </a:defRPr>
            </a:lvl5pPr>
            <a:lvl6pPr marL="2284579" indent="0" algn="ctr">
              <a:buNone/>
              <a:defRPr>
                <a:solidFill>
                  <a:schemeClr val="tx1">
                    <a:tint val="75000"/>
                  </a:schemeClr>
                </a:solidFill>
              </a:defRPr>
            </a:lvl6pPr>
            <a:lvl7pPr marL="2741494" indent="0" algn="ctr">
              <a:buNone/>
              <a:defRPr>
                <a:solidFill>
                  <a:schemeClr val="tx1">
                    <a:tint val="75000"/>
                  </a:schemeClr>
                </a:solidFill>
              </a:defRPr>
            </a:lvl7pPr>
            <a:lvl8pPr marL="3198408" indent="0" algn="ctr">
              <a:buNone/>
              <a:defRPr>
                <a:solidFill>
                  <a:schemeClr val="tx1">
                    <a:tint val="75000"/>
                  </a:schemeClr>
                </a:solidFill>
              </a:defRPr>
            </a:lvl8pPr>
            <a:lvl9pPr marL="365532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6FBF04-7815-A440-BA49-89D7426EEC83}"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75591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71773C-F18E-DE42-954F-929DDE37399F}"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82716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915" indent="0">
              <a:buNone/>
              <a:defRPr sz="1800">
                <a:solidFill>
                  <a:schemeClr val="tx1">
                    <a:tint val="75000"/>
                  </a:schemeClr>
                </a:solidFill>
              </a:defRPr>
            </a:lvl2pPr>
            <a:lvl3pPr marL="913832" indent="0">
              <a:buNone/>
              <a:defRPr sz="1600">
                <a:solidFill>
                  <a:schemeClr val="tx1">
                    <a:tint val="75000"/>
                  </a:schemeClr>
                </a:solidFill>
              </a:defRPr>
            </a:lvl3pPr>
            <a:lvl4pPr marL="1370748" indent="0">
              <a:buNone/>
              <a:defRPr sz="1400">
                <a:solidFill>
                  <a:schemeClr val="tx1">
                    <a:tint val="75000"/>
                  </a:schemeClr>
                </a:solidFill>
              </a:defRPr>
            </a:lvl4pPr>
            <a:lvl5pPr marL="1827662" indent="0">
              <a:buNone/>
              <a:defRPr sz="1400">
                <a:solidFill>
                  <a:schemeClr val="tx1">
                    <a:tint val="75000"/>
                  </a:schemeClr>
                </a:solidFill>
              </a:defRPr>
            </a:lvl5pPr>
            <a:lvl6pPr marL="2284579" indent="0">
              <a:buNone/>
              <a:defRPr sz="1400">
                <a:solidFill>
                  <a:schemeClr val="tx1">
                    <a:tint val="75000"/>
                  </a:schemeClr>
                </a:solidFill>
              </a:defRPr>
            </a:lvl6pPr>
            <a:lvl7pPr marL="2741494" indent="0">
              <a:buNone/>
              <a:defRPr sz="1400">
                <a:solidFill>
                  <a:schemeClr val="tx1">
                    <a:tint val="75000"/>
                  </a:schemeClr>
                </a:solidFill>
              </a:defRPr>
            </a:lvl7pPr>
            <a:lvl8pPr marL="3198408" indent="0">
              <a:buNone/>
              <a:defRPr sz="1400">
                <a:solidFill>
                  <a:schemeClr val="tx1">
                    <a:tint val="75000"/>
                  </a:schemeClr>
                </a:solidFill>
              </a:defRPr>
            </a:lvl8pPr>
            <a:lvl9pPr marL="365532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7D82AD-CFEC-BE4C-94C9-E088D3702587}"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9110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ADF533-6D16-804A-8212-26B93D12D068}" type="datetime1">
              <a:rPr lang="en-US" smtClean="0">
                <a:solidFill>
                  <a:prstClr val="black">
                    <a:tint val="75000"/>
                  </a:prstClr>
                </a:solidFill>
              </a:rPr>
              <a:pPr/>
              <a:t>4/4/17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16609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EF9585-4E7F-FE43-8511-5E9B4B2C028C}" type="datetime1">
              <a:rPr lang="en-US" smtClean="0">
                <a:solidFill>
                  <a:prstClr val="black">
                    <a:tint val="75000"/>
                  </a:prstClr>
                </a:solidFill>
              </a:rPr>
              <a:pPr/>
              <a:t>4/4/17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9790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5A4F9F-ACD8-C54D-A8F5-9340F9236E91}" type="datetime1">
              <a:rPr lang="en-US" smtClean="0">
                <a:solidFill>
                  <a:prstClr val="black">
                    <a:tint val="75000"/>
                  </a:prstClr>
                </a:solidFill>
              </a:rPr>
              <a:pPr/>
              <a:t>4/4/17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0562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770693-7365-9743-B8AD-65E47625AC93}" type="datetime1">
              <a:rPr lang="en-US" smtClean="0">
                <a:solidFill>
                  <a:prstClr val="black">
                    <a:tint val="75000"/>
                  </a:prstClr>
                </a:solidFill>
              </a:rPr>
              <a:pPr/>
              <a:t>4/4/17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696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783A11A-6EFA-384C-B474-CB539FD9E854}" type="datetime1">
              <a:rPr lang="en-US" smtClean="0"/>
              <a:pPr>
                <a:defRPr/>
              </a:pPr>
              <a:t>4/4/17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5C4524D-DB74-471E-B8F0-36960ADE512A}" type="slidenum">
              <a:rPr lang="en-US"/>
              <a:pPr>
                <a:defRPr/>
              </a:pPr>
              <a:t>‹#›</a:t>
            </a:fld>
            <a:endParaRPr lang="en-US"/>
          </a:p>
        </p:txBody>
      </p:sp>
    </p:spTree>
    <p:extLst>
      <p:ext uri="{BB962C8B-B14F-4D97-AF65-F5344CB8AC3E}">
        <p14:creationId xmlns:p14="http://schemas.microsoft.com/office/powerpoint/2010/main" val="15730035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1D320C-C67C-4841-ABD0-559D6F51C5AE}" type="datetime1">
              <a:rPr lang="en-US" smtClean="0">
                <a:solidFill>
                  <a:prstClr val="black">
                    <a:tint val="75000"/>
                  </a:prstClr>
                </a:solidFill>
              </a:rPr>
              <a:pPr/>
              <a:t>4/4/17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7892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115F9C-F730-0F46-98AA-63945943C921}" type="datetime1">
              <a:rPr lang="en-US" smtClean="0">
                <a:solidFill>
                  <a:prstClr val="black">
                    <a:tint val="75000"/>
                  </a:prstClr>
                </a:solidFill>
              </a:rPr>
              <a:pPr/>
              <a:t>4/4/17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820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B9AE35-CCAB-9843-8E08-36B95CC02B1A}"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0665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EF18F1-665C-9544-A148-ADC62E8D8C04}"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1992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915" indent="0" algn="ctr">
              <a:buNone/>
              <a:defRPr>
                <a:solidFill>
                  <a:schemeClr val="tx1">
                    <a:tint val="75000"/>
                  </a:schemeClr>
                </a:solidFill>
              </a:defRPr>
            </a:lvl2pPr>
            <a:lvl3pPr marL="913832" indent="0" algn="ctr">
              <a:buNone/>
              <a:defRPr>
                <a:solidFill>
                  <a:schemeClr val="tx1">
                    <a:tint val="75000"/>
                  </a:schemeClr>
                </a:solidFill>
              </a:defRPr>
            </a:lvl3pPr>
            <a:lvl4pPr marL="1370748" indent="0" algn="ctr">
              <a:buNone/>
              <a:defRPr>
                <a:solidFill>
                  <a:schemeClr val="tx1">
                    <a:tint val="75000"/>
                  </a:schemeClr>
                </a:solidFill>
              </a:defRPr>
            </a:lvl4pPr>
            <a:lvl5pPr marL="1827662" indent="0" algn="ctr">
              <a:buNone/>
              <a:defRPr>
                <a:solidFill>
                  <a:schemeClr val="tx1">
                    <a:tint val="75000"/>
                  </a:schemeClr>
                </a:solidFill>
              </a:defRPr>
            </a:lvl5pPr>
            <a:lvl6pPr marL="2284579" indent="0" algn="ctr">
              <a:buNone/>
              <a:defRPr>
                <a:solidFill>
                  <a:schemeClr val="tx1">
                    <a:tint val="75000"/>
                  </a:schemeClr>
                </a:solidFill>
              </a:defRPr>
            </a:lvl6pPr>
            <a:lvl7pPr marL="2741494" indent="0" algn="ctr">
              <a:buNone/>
              <a:defRPr>
                <a:solidFill>
                  <a:schemeClr val="tx1">
                    <a:tint val="75000"/>
                  </a:schemeClr>
                </a:solidFill>
              </a:defRPr>
            </a:lvl7pPr>
            <a:lvl8pPr marL="3198408" indent="0" algn="ctr">
              <a:buNone/>
              <a:defRPr>
                <a:solidFill>
                  <a:schemeClr val="tx1">
                    <a:tint val="75000"/>
                  </a:schemeClr>
                </a:solidFill>
              </a:defRPr>
            </a:lvl8pPr>
            <a:lvl9pPr marL="365532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3F1F96-86D1-A344-B288-1719821A4E65}"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63367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52B123-3E7A-954D-B3AF-A6A296E076EE}"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3714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915" indent="0">
              <a:buNone/>
              <a:defRPr sz="1800">
                <a:solidFill>
                  <a:schemeClr val="tx1">
                    <a:tint val="75000"/>
                  </a:schemeClr>
                </a:solidFill>
              </a:defRPr>
            </a:lvl2pPr>
            <a:lvl3pPr marL="913832" indent="0">
              <a:buNone/>
              <a:defRPr sz="1600">
                <a:solidFill>
                  <a:schemeClr val="tx1">
                    <a:tint val="75000"/>
                  </a:schemeClr>
                </a:solidFill>
              </a:defRPr>
            </a:lvl3pPr>
            <a:lvl4pPr marL="1370748" indent="0">
              <a:buNone/>
              <a:defRPr sz="1400">
                <a:solidFill>
                  <a:schemeClr val="tx1">
                    <a:tint val="75000"/>
                  </a:schemeClr>
                </a:solidFill>
              </a:defRPr>
            </a:lvl4pPr>
            <a:lvl5pPr marL="1827662" indent="0">
              <a:buNone/>
              <a:defRPr sz="1400">
                <a:solidFill>
                  <a:schemeClr val="tx1">
                    <a:tint val="75000"/>
                  </a:schemeClr>
                </a:solidFill>
              </a:defRPr>
            </a:lvl5pPr>
            <a:lvl6pPr marL="2284579" indent="0">
              <a:buNone/>
              <a:defRPr sz="1400">
                <a:solidFill>
                  <a:schemeClr val="tx1">
                    <a:tint val="75000"/>
                  </a:schemeClr>
                </a:solidFill>
              </a:defRPr>
            </a:lvl6pPr>
            <a:lvl7pPr marL="2741494" indent="0">
              <a:buNone/>
              <a:defRPr sz="1400">
                <a:solidFill>
                  <a:schemeClr val="tx1">
                    <a:tint val="75000"/>
                  </a:schemeClr>
                </a:solidFill>
              </a:defRPr>
            </a:lvl7pPr>
            <a:lvl8pPr marL="3198408" indent="0">
              <a:buNone/>
              <a:defRPr sz="1400">
                <a:solidFill>
                  <a:schemeClr val="tx1">
                    <a:tint val="75000"/>
                  </a:schemeClr>
                </a:solidFill>
              </a:defRPr>
            </a:lvl8pPr>
            <a:lvl9pPr marL="365532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3DC3DC-C7C0-3141-8CC0-6DED7F925DF0}"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40399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A841C6-6BEF-3248-B293-80CFE5763B76}" type="datetime1">
              <a:rPr lang="en-US" smtClean="0">
                <a:solidFill>
                  <a:prstClr val="black">
                    <a:tint val="75000"/>
                  </a:prstClr>
                </a:solidFill>
              </a:rPr>
              <a:pPr/>
              <a:t>4/4/17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92965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67083D-0C4B-8143-B372-57AABC6C74B5}" type="datetime1">
              <a:rPr lang="en-US" smtClean="0">
                <a:solidFill>
                  <a:prstClr val="black">
                    <a:tint val="75000"/>
                  </a:prstClr>
                </a:solidFill>
              </a:rPr>
              <a:pPr/>
              <a:t>4/4/17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86250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9AA6A3-F2B9-4D44-8663-ADA29A2C7E3F}" type="datetime1">
              <a:rPr lang="en-US" smtClean="0">
                <a:solidFill>
                  <a:prstClr val="black">
                    <a:tint val="75000"/>
                  </a:prstClr>
                </a:solidFill>
              </a:rPr>
              <a:pPr/>
              <a:t>4/4/17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2183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B4193A08-5996-E146-822C-93501CF900BA}" type="datetime1">
              <a:rPr lang="en-US" smtClean="0"/>
              <a:pPr>
                <a:defRPr/>
              </a:pPr>
              <a:t>4/4/17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87B699-F361-4E9B-B74B-0C5595231988}" type="slidenum">
              <a:rPr lang="en-US"/>
              <a:pPr>
                <a:defRPr/>
              </a:pPr>
              <a:t>‹#›</a:t>
            </a:fld>
            <a:endParaRPr lang="en-US"/>
          </a:p>
        </p:txBody>
      </p:sp>
    </p:spTree>
    <p:extLst>
      <p:ext uri="{BB962C8B-B14F-4D97-AF65-F5344CB8AC3E}">
        <p14:creationId xmlns:p14="http://schemas.microsoft.com/office/powerpoint/2010/main" val="3653159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FB489-4D41-1B49-B80D-202178F654B5}" type="datetime1">
              <a:rPr lang="en-US" smtClean="0">
                <a:solidFill>
                  <a:prstClr val="black">
                    <a:tint val="75000"/>
                  </a:prstClr>
                </a:solidFill>
              </a:rPr>
              <a:pPr/>
              <a:t>4/4/17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15758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DCD0D7-A2D5-2041-86DB-D5CD7712DD1C}" type="datetime1">
              <a:rPr lang="en-US" smtClean="0">
                <a:solidFill>
                  <a:prstClr val="black">
                    <a:tint val="75000"/>
                  </a:prstClr>
                </a:solidFill>
              </a:rPr>
              <a:pPr/>
              <a:t>4/4/17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9388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3BEE3F-B5BB-E14A-992E-83B41968DC86}" type="datetime1">
              <a:rPr lang="en-US" smtClean="0">
                <a:solidFill>
                  <a:prstClr val="black">
                    <a:tint val="75000"/>
                  </a:prstClr>
                </a:solidFill>
              </a:rPr>
              <a:pPr/>
              <a:t>4/4/17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2625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04866B-E547-B843-A7B4-2DEBBE5A660E}"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89912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D98139-F38B-534A-B18C-7D3D45626E98}"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81081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2129984"/>
            <a:ext cx="7773120" cy="1470394"/>
          </a:xfrm>
        </p:spPr>
        <p:txBody>
          <a:bodyPr/>
          <a:lstStyle/>
          <a:p>
            <a:r>
              <a:rPr lang="en-US"/>
              <a:t>Click to edit Master title style</a:t>
            </a:r>
          </a:p>
        </p:txBody>
      </p:sp>
      <p:sp>
        <p:nvSpPr>
          <p:cNvPr id="3" name="Subtitle 2"/>
          <p:cNvSpPr>
            <a:spLocks noGrp="1"/>
          </p:cNvSpPr>
          <p:nvPr>
            <p:ph type="subTitle" idx="1"/>
          </p:nvPr>
        </p:nvSpPr>
        <p:spPr>
          <a:xfrm>
            <a:off x="1372321" y="3885528"/>
            <a:ext cx="6400800" cy="1752664"/>
          </a:xfr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fld id="{3613E33F-F235-A24B-BBC2-7F501E39A24C}" type="datetime1">
              <a:rPr lang="en-US" smtClean="0"/>
              <a:pPr/>
              <a:t>4/4/17</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B899CBEE-2F11-4052-ADAE-DE8ABE834442}" type="slidenum">
              <a:rPr lang="en-US"/>
              <a:pPr/>
              <a:t>‹#›</a:t>
            </a:fld>
            <a:endParaRPr lang="en-US"/>
          </a:p>
        </p:txBody>
      </p:sp>
    </p:spTree>
    <p:extLst>
      <p:ext uri="{BB962C8B-B14F-4D97-AF65-F5344CB8AC3E}">
        <p14:creationId xmlns:p14="http://schemas.microsoft.com/office/powerpoint/2010/main" val="19658631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fld id="{0432BEB3-60FA-684A-9AE1-B0D11170EA64}" type="datetime1">
              <a:rPr lang="en-US" smtClean="0"/>
              <a:pPr/>
              <a:t>4/4/17</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D58F9E31-BAEE-4B2A-AF01-5F5E8A6439DF}" type="slidenum">
              <a:rPr lang="en-US"/>
              <a:pPr/>
              <a:t>‹#›</a:t>
            </a:fld>
            <a:endParaRPr lang="en-US"/>
          </a:p>
        </p:txBody>
      </p:sp>
    </p:spTree>
    <p:extLst>
      <p:ext uri="{BB962C8B-B14F-4D97-AF65-F5344CB8AC3E}">
        <p14:creationId xmlns:p14="http://schemas.microsoft.com/office/powerpoint/2010/main" val="6900256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4406863"/>
            <a:ext cx="7771680" cy="1362383"/>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722880" y="2906225"/>
            <a:ext cx="7771680" cy="1500638"/>
          </a:xfrm>
        </p:spPr>
        <p:txBody>
          <a:bodyPr anchor="b"/>
          <a:lstStyle>
            <a:lvl1pPr marL="0" indent="0">
              <a:buNone/>
              <a:defRPr sz="1800"/>
            </a:lvl1pPr>
            <a:lvl2pPr marL="414726" indent="0">
              <a:buNone/>
              <a:defRPr sz="1600"/>
            </a:lvl2pPr>
            <a:lvl3pPr marL="829452" indent="0">
              <a:buNone/>
              <a:defRPr sz="1500"/>
            </a:lvl3pPr>
            <a:lvl4pPr marL="1244178" indent="0">
              <a:buNone/>
              <a:defRPr sz="1300"/>
            </a:lvl4pPr>
            <a:lvl5pPr marL="1658904" indent="0">
              <a:buNone/>
              <a:defRPr sz="1300"/>
            </a:lvl5pPr>
            <a:lvl6pPr marL="2073631" indent="0">
              <a:buNone/>
              <a:defRPr sz="1300"/>
            </a:lvl6pPr>
            <a:lvl7pPr marL="2488357" indent="0">
              <a:buNone/>
              <a:defRPr sz="1300"/>
            </a:lvl7pPr>
            <a:lvl8pPr marL="2903083" indent="0">
              <a:buNone/>
              <a:defRPr sz="1300"/>
            </a:lvl8pPr>
            <a:lvl9pPr marL="3317809" indent="0">
              <a:buNone/>
              <a:defRPr sz="13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fld id="{61EF28FF-95AA-884E-97F3-6BB891AD4766}" type="datetime1">
              <a:rPr lang="en-US" smtClean="0"/>
              <a:pPr/>
              <a:t>4/4/17</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2205CB26-3332-4B4F-81EF-F4A17441B3F3}" type="slidenum">
              <a:rPr lang="en-US"/>
              <a:pPr/>
              <a:t>‹#›</a:t>
            </a:fld>
            <a:endParaRPr lang="en-US"/>
          </a:p>
        </p:txBody>
      </p:sp>
    </p:spTree>
    <p:extLst>
      <p:ext uri="{BB962C8B-B14F-4D97-AF65-F5344CB8AC3E}">
        <p14:creationId xmlns:p14="http://schemas.microsoft.com/office/powerpoint/2010/main" val="34355760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6480" y="1604329"/>
            <a:ext cx="404352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241" y="1604329"/>
            <a:ext cx="404496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fld id="{7DBCFB8F-BDB0-E34A-9EBE-C8989427314C}" type="datetime1">
              <a:rPr lang="en-US" smtClean="0"/>
              <a:pPr/>
              <a:t>4/4/17</a:t>
            </a:fld>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63A56026-9640-4128-B6BF-330DEA035F95}" type="slidenum">
              <a:rPr lang="en-US"/>
              <a:pPr/>
              <a:t>‹#›</a:t>
            </a:fld>
            <a:endParaRPr lang="en-US"/>
          </a:p>
        </p:txBody>
      </p:sp>
    </p:spTree>
    <p:extLst>
      <p:ext uri="{BB962C8B-B14F-4D97-AF65-F5344CB8AC3E}">
        <p14:creationId xmlns:p14="http://schemas.microsoft.com/office/powerpoint/2010/main" val="30758236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1" y="275070"/>
            <a:ext cx="8229600" cy="114203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920" y="1535201"/>
            <a:ext cx="403920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a:t>Click to edit Master text styles</a:t>
            </a:r>
          </a:p>
        </p:txBody>
      </p:sp>
      <p:sp>
        <p:nvSpPr>
          <p:cNvPr id="4" name="Content Placeholder 3"/>
          <p:cNvSpPr>
            <a:spLocks noGrp="1"/>
          </p:cNvSpPr>
          <p:nvPr>
            <p:ph sz="half" idx="2"/>
          </p:nvPr>
        </p:nvSpPr>
        <p:spPr>
          <a:xfrm>
            <a:off x="457920" y="2174628"/>
            <a:ext cx="403920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441" y="1535201"/>
            <a:ext cx="404208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a:t>Click to edit Master text styles</a:t>
            </a:r>
          </a:p>
        </p:txBody>
      </p:sp>
      <p:sp>
        <p:nvSpPr>
          <p:cNvPr id="6" name="Content Placeholder 5"/>
          <p:cNvSpPr>
            <a:spLocks noGrp="1"/>
          </p:cNvSpPr>
          <p:nvPr>
            <p:ph sz="quarter" idx="4"/>
          </p:nvPr>
        </p:nvSpPr>
        <p:spPr>
          <a:xfrm>
            <a:off x="4645441" y="2174628"/>
            <a:ext cx="404208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fld id="{73D601C3-A088-2642-B58C-DA76726F2DE5}" type="datetime1">
              <a:rPr lang="en-US" smtClean="0"/>
              <a:pPr/>
              <a:t>4/4/17</a:t>
            </a:fld>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E2D48C3D-9CFD-47CF-9C28-132CD6CDE7A4}" type="slidenum">
              <a:rPr lang="en-US"/>
              <a:pPr/>
              <a:t>‹#›</a:t>
            </a:fld>
            <a:endParaRPr lang="en-US"/>
          </a:p>
        </p:txBody>
      </p:sp>
    </p:spTree>
    <p:extLst>
      <p:ext uri="{BB962C8B-B14F-4D97-AF65-F5344CB8AC3E}">
        <p14:creationId xmlns:p14="http://schemas.microsoft.com/office/powerpoint/2010/main" val="76868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AD4072E9-A552-EC4D-AD8C-7DC9426D6D6B}" type="datetime1">
              <a:rPr lang="en-US" smtClean="0"/>
              <a:pPr>
                <a:defRPr/>
              </a:pPr>
              <a:t>4/4/17</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E069630-7FAB-45A3-A3AA-2E6EC53A9B9D}" type="slidenum">
              <a:rPr lang="en-US"/>
              <a:pPr>
                <a:defRPr/>
              </a:pPr>
              <a:t>‹#›</a:t>
            </a:fld>
            <a:endParaRPr lang="en-US"/>
          </a:p>
        </p:txBody>
      </p:sp>
    </p:spTree>
    <p:extLst>
      <p:ext uri="{BB962C8B-B14F-4D97-AF65-F5344CB8AC3E}">
        <p14:creationId xmlns:p14="http://schemas.microsoft.com/office/powerpoint/2010/main" val="32111967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fld id="{28D3F2E7-F271-BC45-B523-1683F78EF4A9}" type="datetime1">
              <a:rPr lang="en-US" smtClean="0"/>
              <a:pPr/>
              <a:t>4/4/17</a:t>
            </a:fld>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7BFE9BAD-1C6F-4B66-BDAA-F736BFD45A66}" type="slidenum">
              <a:rPr lang="en-US"/>
              <a:pPr/>
              <a:t>‹#›</a:t>
            </a:fld>
            <a:endParaRPr lang="en-US"/>
          </a:p>
        </p:txBody>
      </p:sp>
    </p:spTree>
    <p:extLst>
      <p:ext uri="{BB962C8B-B14F-4D97-AF65-F5344CB8AC3E}">
        <p14:creationId xmlns:p14="http://schemas.microsoft.com/office/powerpoint/2010/main" val="26447541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fld id="{62A894E1-3B2F-F042-97BA-94C4B49F5569}" type="datetime1">
              <a:rPr lang="en-US" smtClean="0"/>
              <a:pPr/>
              <a:t>4/4/17</a:t>
            </a:fld>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836B2DDE-019F-45AC-AF75-CB53CC5387CB}" type="slidenum">
              <a:rPr lang="en-US"/>
              <a:pPr/>
              <a:t>‹#›</a:t>
            </a:fld>
            <a:endParaRPr lang="en-US"/>
          </a:p>
        </p:txBody>
      </p:sp>
    </p:spTree>
    <p:extLst>
      <p:ext uri="{BB962C8B-B14F-4D97-AF65-F5344CB8AC3E}">
        <p14:creationId xmlns:p14="http://schemas.microsoft.com/office/powerpoint/2010/main" val="1456271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3008160" cy="1160762"/>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575521" y="273629"/>
            <a:ext cx="5112000" cy="5852774"/>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920" y="1434391"/>
            <a:ext cx="3008160" cy="4692013"/>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fld id="{993D052F-99A1-824B-961D-78D1E0DFBE39}" type="datetime1">
              <a:rPr lang="en-US" smtClean="0"/>
              <a:pPr/>
              <a:t>4/4/17</a:t>
            </a:fld>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1FABBF49-6399-41B1-95A6-69A8293255C8}" type="slidenum">
              <a:rPr lang="en-US"/>
              <a:pPr/>
              <a:t>‹#›</a:t>
            </a:fld>
            <a:endParaRPr lang="en-US"/>
          </a:p>
        </p:txBody>
      </p:sp>
    </p:spTree>
    <p:extLst>
      <p:ext uri="{BB962C8B-B14F-4D97-AF65-F5344CB8AC3E}">
        <p14:creationId xmlns:p14="http://schemas.microsoft.com/office/powerpoint/2010/main" val="3079662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1" y="4800025"/>
            <a:ext cx="5486400" cy="567420"/>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792801" y="612065"/>
            <a:ext cx="5486400" cy="4115952"/>
          </a:xfrm>
        </p:spPr>
        <p:txBody>
          <a:bodyPr/>
          <a:lstStyle>
            <a:lvl1pPr marL="0" indent="0">
              <a:buNone/>
              <a:defRPr sz="2900"/>
            </a:lvl1pPr>
            <a:lvl2pPr marL="414726" indent="0">
              <a:buNone/>
              <a:defRPr sz="2500"/>
            </a:lvl2pPr>
            <a:lvl3pPr marL="829452" indent="0">
              <a:buNone/>
              <a:defRPr sz="2200"/>
            </a:lvl3pPr>
            <a:lvl4pPr marL="1244178" indent="0">
              <a:buNone/>
              <a:defRPr sz="1800"/>
            </a:lvl4pPr>
            <a:lvl5pPr marL="1658904" indent="0">
              <a:buNone/>
              <a:defRPr sz="1800"/>
            </a:lvl5pPr>
            <a:lvl6pPr marL="2073631" indent="0">
              <a:buNone/>
              <a:defRPr sz="1800"/>
            </a:lvl6pPr>
            <a:lvl7pPr marL="2488357" indent="0">
              <a:buNone/>
              <a:defRPr sz="1800"/>
            </a:lvl7pPr>
            <a:lvl8pPr marL="2903083" indent="0">
              <a:buNone/>
              <a:defRPr sz="1800"/>
            </a:lvl8pPr>
            <a:lvl9pPr marL="3317809" indent="0">
              <a:buNone/>
              <a:defRPr sz="1800"/>
            </a:lvl9pPr>
          </a:lstStyle>
          <a:p>
            <a:endParaRPr lang="en-US"/>
          </a:p>
        </p:txBody>
      </p:sp>
      <p:sp>
        <p:nvSpPr>
          <p:cNvPr id="4" name="Text Placeholder 3"/>
          <p:cNvSpPr>
            <a:spLocks noGrp="1"/>
          </p:cNvSpPr>
          <p:nvPr>
            <p:ph type="body" sz="half" idx="2"/>
          </p:nvPr>
        </p:nvSpPr>
        <p:spPr>
          <a:xfrm>
            <a:off x="1792801" y="5367444"/>
            <a:ext cx="5486400" cy="805044"/>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fld id="{B55E4833-9732-E04E-A3F0-BDCDB41EB01C}" type="datetime1">
              <a:rPr lang="en-US" smtClean="0"/>
              <a:pPr/>
              <a:t>4/4/17</a:t>
            </a:fld>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B8AF314C-91EA-4D1C-8942-09B64D41A12F}" type="slidenum">
              <a:rPr lang="en-US"/>
              <a:pPr/>
              <a:t>‹#›</a:t>
            </a:fld>
            <a:endParaRPr lang="en-US"/>
          </a:p>
        </p:txBody>
      </p:sp>
    </p:spTree>
    <p:extLst>
      <p:ext uri="{BB962C8B-B14F-4D97-AF65-F5344CB8AC3E}">
        <p14:creationId xmlns:p14="http://schemas.microsoft.com/office/powerpoint/2010/main" val="765542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fld id="{DBE9788D-AA09-2942-843D-108EFD705EFF}" type="datetime1">
              <a:rPr lang="en-US" smtClean="0"/>
              <a:pPr/>
              <a:t>4/4/17</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57905ABE-5A54-4BB4-96E7-9BDB77703F32}" type="slidenum">
              <a:rPr lang="en-US"/>
              <a:pPr/>
              <a:t>‹#›</a:t>
            </a:fld>
            <a:endParaRPr lang="en-US"/>
          </a:p>
        </p:txBody>
      </p:sp>
    </p:spTree>
    <p:extLst>
      <p:ext uri="{BB962C8B-B14F-4D97-AF65-F5344CB8AC3E}">
        <p14:creationId xmlns:p14="http://schemas.microsoft.com/office/powerpoint/2010/main" val="21125893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880" y="273629"/>
            <a:ext cx="2056320" cy="585565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6481" y="273629"/>
            <a:ext cx="6032160" cy="58556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fld id="{0776182F-824D-3540-A7FB-AB9C91AAA665}" type="datetime1">
              <a:rPr lang="en-US" smtClean="0"/>
              <a:pPr/>
              <a:t>4/4/17</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E7764AF0-D18E-439E-A8C4-EC7F7C47123C}" type="slidenum">
              <a:rPr lang="en-US"/>
              <a:pPr/>
              <a:t>‹#›</a:t>
            </a:fld>
            <a:endParaRPr lang="en-US"/>
          </a:p>
        </p:txBody>
      </p:sp>
    </p:spTree>
    <p:extLst>
      <p:ext uri="{BB962C8B-B14F-4D97-AF65-F5344CB8AC3E}">
        <p14:creationId xmlns:p14="http://schemas.microsoft.com/office/powerpoint/2010/main" val="42406087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869CC5-FA46-9C45-BC9F-952CE645E5DB}"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98123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14A411-B438-4243-ACBC-0B660C53B026}"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8705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051C63-22D3-3E43-A189-B82015DBB150}"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49330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E8C538-3EB5-244C-8106-88E3890A0626}" type="datetime1">
              <a:rPr lang="en-US" smtClean="0">
                <a:solidFill>
                  <a:prstClr val="black">
                    <a:tint val="75000"/>
                  </a:prstClr>
                </a:solidFill>
              </a:rPr>
              <a:pPr/>
              <a:t>4/4/17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77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E84309E3-27EA-644F-B43B-582476A90122}" type="datetime1">
              <a:rPr lang="en-US" smtClean="0"/>
              <a:pPr>
                <a:defRPr/>
              </a:pPr>
              <a:t>4/4/17</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F36220F-5534-4070-9DF2-B1C21DA21986}" type="slidenum">
              <a:rPr lang="en-US"/>
              <a:pPr>
                <a:defRPr/>
              </a:pPr>
              <a:t>‹#›</a:t>
            </a:fld>
            <a:endParaRPr lang="en-US"/>
          </a:p>
        </p:txBody>
      </p:sp>
    </p:spTree>
    <p:extLst>
      <p:ext uri="{BB962C8B-B14F-4D97-AF65-F5344CB8AC3E}">
        <p14:creationId xmlns:p14="http://schemas.microsoft.com/office/powerpoint/2010/main" val="24073832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A5ECAA-7F96-E04B-B3F1-C8AED021672B}" type="datetime1">
              <a:rPr lang="en-US" smtClean="0">
                <a:solidFill>
                  <a:prstClr val="black">
                    <a:tint val="75000"/>
                  </a:prstClr>
                </a:solidFill>
              </a:rPr>
              <a:pPr/>
              <a:t>4/4/17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20585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D72D60-699B-2547-A10E-630A98DFDCAD}" type="datetime1">
              <a:rPr lang="en-US" smtClean="0">
                <a:solidFill>
                  <a:prstClr val="black">
                    <a:tint val="75000"/>
                  </a:prstClr>
                </a:solidFill>
              </a:rPr>
              <a:pPr/>
              <a:t>4/4/17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09521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A93898-005E-5940-83F4-7182D7CA7197}" type="datetime1">
              <a:rPr lang="en-US" smtClean="0">
                <a:solidFill>
                  <a:prstClr val="black">
                    <a:tint val="75000"/>
                  </a:prstClr>
                </a:solidFill>
              </a:rPr>
              <a:pPr/>
              <a:t>4/4/17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64619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4ED0A1-7A27-CC4D-AD9B-147892464F9C}" type="datetime1">
              <a:rPr lang="en-US" smtClean="0">
                <a:solidFill>
                  <a:prstClr val="black">
                    <a:tint val="75000"/>
                  </a:prstClr>
                </a:solidFill>
              </a:rPr>
              <a:pPr/>
              <a:t>4/4/17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05049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DCB49-68E0-C843-9A22-9724364B7EBF}" type="datetime1">
              <a:rPr lang="en-US" smtClean="0">
                <a:solidFill>
                  <a:prstClr val="black">
                    <a:tint val="75000"/>
                  </a:prstClr>
                </a:solidFill>
              </a:rPr>
              <a:pPr/>
              <a:t>4/4/17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249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FD5AE4-AEF4-B447-AB6F-AC02248E1F98}"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72269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362F21-291A-8940-9248-E42734FE8BA3}"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3515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986EFF47-2F08-224E-A6E2-BB5D9F709080}"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D6A0E88-2A56-43BB-9311-C9515836706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704437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365E5ED-D037-ED4F-966E-64CFB2901C0F}"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F4CAE69-3076-4B39-866B-3FD3C1A40854}"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827552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6B75FAF-CF4F-FC4C-9D46-FED88F48EF83}"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1301677-BEFF-422E-8B97-69760C796C3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494023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9A38FFE-CAEB-1045-93BA-E5E4FF71359A}" type="datetime1">
              <a:rPr lang="en-US" smtClean="0"/>
              <a:pPr>
                <a:defRPr/>
              </a:pPr>
              <a:t>4/4/17</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FB1F9AD-AF26-443B-BB7D-701F26D6B9FC}" type="slidenum">
              <a:rPr lang="en-US"/>
              <a:pPr>
                <a:defRPr/>
              </a:pPr>
              <a:t>‹#›</a:t>
            </a:fld>
            <a:endParaRPr lang="en-US"/>
          </a:p>
        </p:txBody>
      </p:sp>
    </p:spTree>
    <p:extLst>
      <p:ext uri="{BB962C8B-B14F-4D97-AF65-F5344CB8AC3E}">
        <p14:creationId xmlns:p14="http://schemas.microsoft.com/office/powerpoint/2010/main" val="4307465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36A52222-938C-BD49-AA71-4AB718CB6905}"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23984A1-08E7-4DA0-8FCA-B9FD8ADE21A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2640509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0A9B9B6A-E712-944C-B476-844524520AE1}"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772ACC7-F352-4D64-A02A-C101A5F4FB32}"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839862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78B89D59-411B-6A4B-A982-4A8040083168}"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3095E7F-68C3-4314-88CC-654771EED692}"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890774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C103D2E-1F34-8B4A-B003-E123DFB2FA37}"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B111F4D-CA4E-4A69-AC03-04048CBA8E31}"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569520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F5BF7FE6-9343-C14A-8FD5-80AA95F82460}"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DC3434A-4E93-4F23-8B3C-683FC5E82E2F}"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5056896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9EF87AAE-495E-FC4C-B988-08C940A1C0EC}"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D59F28-463A-4661-B890-53E48460508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378212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366322F9-D134-574C-8B92-6A5A1AE15E03}"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CCC54FA-FA0F-468A-B3CB-2FCFD3A35C3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8326306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0DB1640-4D44-C948-9482-4A145A3EDFB4}"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4FBFFB6-0120-470C-BB50-E7B2D8A63B0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737540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2860C9ED-5AFB-3F4D-AF90-BB94FCA89F49}" type="datetime1">
              <a:rPr lang="en-US" smtClean="0"/>
              <a:pPr fontAlgn="base">
                <a:spcBef>
                  <a:spcPct val="0"/>
                </a:spcBef>
                <a:spcAft>
                  <a:spcPct val="0"/>
                </a:spcAft>
                <a:defRPr/>
              </a:pPr>
              <a:t>4/4/17</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7D1A206-AA2F-4491-9355-E73762D429F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32025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510D96D-5394-8B47-8702-4517D4FA7220}" type="datetime1">
              <a:rPr lang="en-US" smtClean="0"/>
              <a:pPr fontAlgn="base">
                <a:spcBef>
                  <a:spcPct val="0"/>
                </a:spcBef>
                <a:spcAft>
                  <a:spcPct val="0"/>
                </a:spcAft>
                <a:defRPr/>
              </a:pPr>
              <a:t>4/4/17</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6650EC2-E408-4E5F-9BA1-518D8494678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6651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DA6FF5C-A2BA-7D4E-B3C1-7A6E3ADCBB16}" type="datetime1">
              <a:rPr lang="en-US" smtClean="0"/>
              <a:pPr>
                <a:defRPr/>
              </a:pPr>
              <a:t>4/4/17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9BC66E1-188D-45C2-A71B-143520BAB097}" type="slidenum">
              <a:rPr lang="en-US"/>
              <a:pPr>
                <a:defRPr/>
              </a:pPr>
              <a:t>‹#›</a:t>
            </a:fld>
            <a:endParaRPr lang="en-US"/>
          </a:p>
        </p:txBody>
      </p:sp>
    </p:spTree>
    <p:extLst>
      <p:ext uri="{BB962C8B-B14F-4D97-AF65-F5344CB8AC3E}">
        <p14:creationId xmlns:p14="http://schemas.microsoft.com/office/powerpoint/2010/main" val="2010718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379C63B4-1C6C-344A-B320-3FCE54097C46}" type="datetime1">
              <a:rPr lang="en-US" smtClean="0"/>
              <a:pPr fontAlgn="base">
                <a:spcBef>
                  <a:spcPct val="0"/>
                </a:spcBef>
                <a:spcAft>
                  <a:spcPct val="0"/>
                </a:spcAft>
                <a:defRPr/>
              </a:pPr>
              <a:t>4/4/17</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DBA378A-6A8C-4A79-B795-2135F8A0601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358347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F4C13B36-609F-2B4B-B1F7-E6E9D6B12FAF}" type="datetime1">
              <a:rPr lang="en-US" smtClean="0"/>
              <a:pPr fontAlgn="base">
                <a:spcBef>
                  <a:spcPct val="0"/>
                </a:spcBef>
                <a:spcAft>
                  <a:spcPct val="0"/>
                </a:spcAft>
                <a:defRPr/>
              </a:pPr>
              <a:t>4/4/17</a:t>
            </a:fld>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431504-C6C0-465A-9B7E-27072C15E180}"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2107927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EC38814-996B-9541-BBFA-01B69E4B97D5}" type="datetime1">
              <a:rPr lang="en-US" smtClean="0"/>
              <a:pPr fontAlgn="base">
                <a:spcBef>
                  <a:spcPct val="0"/>
                </a:spcBef>
                <a:spcAft>
                  <a:spcPct val="0"/>
                </a:spcAft>
                <a:defRPr/>
              </a:pPr>
              <a:t>4/4/17</a:t>
            </a:fld>
            <a:endParaRPr lang="en-US"/>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7CE5E2B-8C06-4433-9A97-B94D92356B7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6468974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1E2C61C-9288-6845-87AE-6AD565C3BF92}" type="datetime1">
              <a:rPr lang="en-US" smtClean="0"/>
              <a:pPr fontAlgn="base">
                <a:spcBef>
                  <a:spcPct val="0"/>
                </a:spcBef>
                <a:spcAft>
                  <a:spcPct val="0"/>
                </a:spcAft>
                <a:defRPr/>
              </a:pPr>
              <a:t>4/4/17</a:t>
            </a:fld>
            <a:endParaRPr lang="en-US"/>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86F863D-7495-4D91-B9D1-5E017028CEC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122614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BF97936-D1BD-1842-8A82-7278E614F832}" type="datetime1">
              <a:rPr lang="en-US" smtClean="0"/>
              <a:pPr fontAlgn="base">
                <a:spcBef>
                  <a:spcPct val="0"/>
                </a:spcBef>
                <a:spcAft>
                  <a:spcPct val="0"/>
                </a:spcAft>
                <a:defRPr/>
              </a:pPr>
              <a:t>4/4/17</a:t>
            </a:fld>
            <a:endParaRPr lang="en-US"/>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5EF3354-CD96-4B66-A60D-FA6BBD80C85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9795255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C7E485E2-AFA0-5E42-BFC7-3F66DFED84F3}" type="datetime1">
              <a:rPr lang="en-US" smtClean="0"/>
              <a:pPr fontAlgn="base">
                <a:spcBef>
                  <a:spcPct val="0"/>
                </a:spcBef>
                <a:spcAft>
                  <a:spcPct val="0"/>
                </a:spcAft>
                <a:defRPr/>
              </a:pPr>
              <a:t>4/4/17</a:t>
            </a:fld>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2FCD817-3392-497D-ADC5-624D2B19FB71}"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7100826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9A4CE7A5-8161-7D4F-BD3C-54DDD1712C5C}" type="datetime1">
              <a:rPr lang="en-US" smtClean="0"/>
              <a:pPr fontAlgn="base">
                <a:spcBef>
                  <a:spcPct val="0"/>
                </a:spcBef>
                <a:spcAft>
                  <a:spcPct val="0"/>
                </a:spcAft>
                <a:defRPr/>
              </a:pPr>
              <a:t>4/4/17</a:t>
            </a:fld>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06557F6-226C-43EA-935E-8BFF8D973ED6}"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3118702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AF7C264-EA09-EE4E-AC41-D1EE93EBFCB9}" type="datetime1">
              <a:rPr lang="en-US" smtClean="0"/>
              <a:pPr fontAlgn="base">
                <a:spcBef>
                  <a:spcPct val="0"/>
                </a:spcBef>
                <a:spcAft>
                  <a:spcPct val="0"/>
                </a:spcAft>
                <a:defRPr/>
              </a:pPr>
              <a:t>4/4/17</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644C35A-4CBF-44FF-B109-4490639DD2D7}"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2557739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70911A6B-2FD8-814D-B826-862272870152}" type="datetime1">
              <a:rPr lang="en-US" smtClean="0"/>
              <a:pPr fontAlgn="base">
                <a:spcBef>
                  <a:spcPct val="0"/>
                </a:spcBef>
                <a:spcAft>
                  <a:spcPct val="0"/>
                </a:spcAft>
                <a:defRPr/>
              </a:pPr>
              <a:t>4/4/17</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7A3127E-40F5-4F91-95C0-AB5D5B9F916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006599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C04F85BB-69D1-0641-852C-40D0F6052B3F}"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5F4E520-7D86-4333-9AE6-B32877422B4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02706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9C943B6-5939-3940-A1B1-F8328CEC8A1B}" type="datetime1">
              <a:rPr lang="en-US" smtClean="0"/>
              <a:pPr>
                <a:defRPr/>
              </a:pPr>
              <a:t>4/4/17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E58EACF-7813-4FE4-A861-3B5C7FFC3F1E}" type="slidenum">
              <a:rPr lang="en-US"/>
              <a:pPr>
                <a:defRPr/>
              </a:pPr>
              <a:t>‹#›</a:t>
            </a:fld>
            <a:endParaRPr lang="en-US"/>
          </a:p>
        </p:txBody>
      </p:sp>
    </p:spTree>
    <p:extLst>
      <p:ext uri="{BB962C8B-B14F-4D97-AF65-F5344CB8AC3E}">
        <p14:creationId xmlns:p14="http://schemas.microsoft.com/office/powerpoint/2010/main" val="23385870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877AE03-2061-7A45-8CA9-454685A4DDAA}"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B940109-A4C9-4416-A7E2-5D1D0AAB7784}"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124198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C013D72-57A6-0A4D-BAAC-0BA817F52882}"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0B59096-0040-4611-9B52-77D95B721B4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642010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DCAF49CF-19F2-B642-9345-0B806BEED17D}"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BDB6942-AC5B-450F-BECB-49B82C0651F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36030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FB0F249-5D7F-814B-88D9-9AB916E55565}"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06E0ACD-CF45-4263-8B1C-9B722BD7F14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431332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F844213E-4B0C-BD48-97B6-1FC5FF1CAE7A}"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A26ADB7-CAA5-427F-AC99-D023487FDC3F}"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1497328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E3B98A6-CCB1-4848-A058-E2A298F4982E}"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2EEEF36-E7CB-4DC1-BA28-0912D641580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139136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84497621-3D5A-C74F-8C67-7C7988DF3E06}"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5466A7F-D299-4C45-B511-D84D32051F4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740470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5CDB2A7-A3A5-D84C-B8B7-013987DDB427}"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2C9166D-EAFB-4813-8B57-3954EF80E7D2}"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6131547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047D7F4A-B8AC-4B4B-A26C-972FBBD464A8}"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2A49116-8415-4CF8-A69B-30744141A969}"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479431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0515B00F-3868-A34E-9DB2-9F3201A327C4}" type="datetime1">
              <a:rPr lang="en-US" smtClean="0">
                <a:solidFill>
                  <a:srgbClr val="000000"/>
                </a:solidFill>
              </a:rPr>
              <a:pPr fontAlgn="base">
                <a:spcBef>
                  <a:spcPct val="0"/>
                </a:spcBef>
                <a:spcAft>
                  <a:spcPct val="0"/>
                </a:spcAft>
                <a:defRPr/>
              </a:pPr>
              <a:t>4/4/17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C594AEC-1BC7-45D2-9009-EF26EBFDB9CE}"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2238879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18.xml"/><Relationship Id="rId12" Type="http://schemas.openxmlformats.org/officeDocument/2006/relationships/theme" Target="../theme/theme1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29.xml"/><Relationship Id="rId12" Type="http://schemas.openxmlformats.org/officeDocument/2006/relationships/theme" Target="../theme/theme12.xml"/><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0.xml"/><Relationship Id="rId12" Type="http://schemas.openxmlformats.org/officeDocument/2006/relationships/theme" Target="../theme/theme13.xml"/><Relationship Id="rId1" Type="http://schemas.openxmlformats.org/officeDocument/2006/relationships/slideLayout" Target="../slideLayouts/slideLayout130.xml"/><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1.xml"/><Relationship Id="rId12" Type="http://schemas.openxmlformats.org/officeDocument/2006/relationships/slideLayout" Target="../slideLayouts/slideLayout152.xml"/><Relationship Id="rId13" Type="http://schemas.openxmlformats.org/officeDocument/2006/relationships/slideLayout" Target="../slideLayouts/slideLayout153.xml"/><Relationship Id="rId14" Type="http://schemas.openxmlformats.org/officeDocument/2006/relationships/theme" Target="../theme/theme14.xml"/><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 Id="rId9" Type="http://schemas.openxmlformats.org/officeDocument/2006/relationships/slideLayout" Target="../slideLayouts/slideLayout149.xml"/><Relationship Id="rId10" Type="http://schemas.openxmlformats.org/officeDocument/2006/relationships/slideLayout" Target="../slideLayouts/slideLayout150.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4.xml"/><Relationship Id="rId12" Type="http://schemas.openxmlformats.org/officeDocument/2006/relationships/theme" Target="../theme/theme15.xml"/><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5.xml"/><Relationship Id="rId12" Type="http://schemas.openxmlformats.org/officeDocument/2006/relationships/theme" Target="../theme/theme16.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6.xml"/><Relationship Id="rId12" Type="http://schemas.openxmlformats.org/officeDocument/2006/relationships/theme" Target="../theme/theme17.xml"/><Relationship Id="rId1" Type="http://schemas.openxmlformats.org/officeDocument/2006/relationships/slideLayout" Target="../slideLayouts/slideLayout176.xml"/><Relationship Id="rId2" Type="http://schemas.openxmlformats.org/officeDocument/2006/relationships/slideLayout" Target="../slideLayouts/slideLayout177.xml"/><Relationship Id="rId3" Type="http://schemas.openxmlformats.org/officeDocument/2006/relationships/slideLayout" Target="../slideLayouts/slideLayout178.xml"/><Relationship Id="rId4" Type="http://schemas.openxmlformats.org/officeDocument/2006/relationships/slideLayout" Target="../slideLayouts/slideLayout179.xml"/><Relationship Id="rId5" Type="http://schemas.openxmlformats.org/officeDocument/2006/relationships/slideLayout" Target="../slideLayouts/slideLayout180.xml"/><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9" Type="http://schemas.openxmlformats.org/officeDocument/2006/relationships/slideLayout" Target="../slideLayouts/slideLayout184.xml"/><Relationship Id="rId10"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7.xml"/><Relationship Id="rId12" Type="http://schemas.openxmlformats.org/officeDocument/2006/relationships/theme" Target="../theme/theme18.xml"/><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slideLayout" Target="../slideLayouts/slideLayout210.xml"/><Relationship Id="rId14" Type="http://schemas.openxmlformats.org/officeDocument/2006/relationships/slideLayout" Target="../slideLayouts/slideLayout211.xml"/><Relationship Id="rId15" Type="http://schemas.openxmlformats.org/officeDocument/2006/relationships/theme" Target="../theme/theme19.xml"/><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2.xml"/><Relationship Id="rId12" Type="http://schemas.openxmlformats.org/officeDocument/2006/relationships/theme" Target="../theme/theme20.xml"/><Relationship Id="rId1" Type="http://schemas.openxmlformats.org/officeDocument/2006/relationships/slideLayout" Target="../slideLayouts/slideLayout212.xml"/><Relationship Id="rId2" Type="http://schemas.openxmlformats.org/officeDocument/2006/relationships/slideLayout" Target="../slideLayouts/slideLayout213.xml"/><Relationship Id="rId3" Type="http://schemas.openxmlformats.org/officeDocument/2006/relationships/slideLayout" Target="../slideLayouts/slideLayout214.xml"/><Relationship Id="rId4" Type="http://schemas.openxmlformats.org/officeDocument/2006/relationships/slideLayout" Target="../slideLayouts/slideLayout215.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 Id="rId9" Type="http://schemas.openxmlformats.org/officeDocument/2006/relationships/slideLayout" Target="../slideLayouts/slideLayout220.xml"/><Relationship Id="rId10" Type="http://schemas.openxmlformats.org/officeDocument/2006/relationships/slideLayout" Target="../slideLayouts/slideLayout2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23555"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258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solidFill>
                  <a:srgbClr val="000000"/>
                </a:solidFill>
                <a:latin typeface="+mn-lt"/>
              </a:defRPr>
            </a:lvl1pPr>
          </a:lstStyle>
          <a:p>
            <a:pPr fontAlgn="base">
              <a:spcBef>
                <a:spcPct val="0"/>
              </a:spcBef>
              <a:spcAft>
                <a:spcPct val="0"/>
              </a:spcAft>
              <a:defRPr/>
            </a:pPr>
            <a:fld id="{4C3F0369-6217-6440-82B3-BBB6D94D845B}" type="datetime1">
              <a:rPr lang="en-US" smtClean="0"/>
              <a:pPr fontAlgn="base">
                <a:spcBef>
                  <a:spcPct val="0"/>
                </a:spcBef>
                <a:spcAft>
                  <a:spcPct val="0"/>
                </a:spcAft>
                <a:defRPr/>
              </a:pPr>
              <a:t>4/4/17</a:t>
            </a:fld>
            <a:endParaRPr lang="en-US"/>
          </a:p>
        </p:txBody>
      </p:sp>
      <p:sp>
        <p:nvSpPr>
          <p:cNvPr id="15258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solidFill>
                  <a:srgbClr val="000000"/>
                </a:solidFill>
                <a:latin typeface="+mn-lt"/>
              </a:defRPr>
            </a:lvl1pPr>
          </a:lstStyle>
          <a:p>
            <a:pPr fontAlgn="base">
              <a:spcBef>
                <a:spcPct val="0"/>
              </a:spcBef>
              <a:spcAft>
                <a:spcPct val="0"/>
              </a:spcAft>
              <a:defRPr/>
            </a:pPr>
            <a:endParaRPr lang="en-US"/>
          </a:p>
        </p:txBody>
      </p:sp>
      <p:sp>
        <p:nvSpPr>
          <p:cNvPr id="15258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solidFill>
                  <a:srgbClr val="000000"/>
                </a:solidFill>
                <a:latin typeface="+mn-lt"/>
              </a:defRPr>
            </a:lvl1pPr>
          </a:lstStyle>
          <a:p>
            <a:pPr fontAlgn="base">
              <a:spcBef>
                <a:spcPct val="0"/>
              </a:spcBef>
              <a:spcAft>
                <a:spcPct val="0"/>
              </a:spcAft>
              <a:defRPr/>
            </a:pPr>
            <a:fld id="{95C7A3DD-17E0-4647-BE84-4388D9A5EE1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990588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fontAlgn="base">
        <a:spcBef>
          <a:spcPct val="0"/>
        </a:spcBef>
        <a:spcAft>
          <a:spcPct val="0"/>
        </a:spcAft>
        <a:defRPr sz="4400">
          <a:solidFill>
            <a:schemeClr val="tx2"/>
          </a:solidFill>
          <a:latin typeface="Arial" pitchFamily="34" charset="0"/>
        </a:defRPr>
      </a:lvl6pPr>
      <a:lvl7pPr marL="913832" algn="ctr" rtl="0" fontAlgn="base">
        <a:spcBef>
          <a:spcPct val="0"/>
        </a:spcBef>
        <a:spcAft>
          <a:spcPct val="0"/>
        </a:spcAft>
        <a:defRPr sz="4400">
          <a:solidFill>
            <a:schemeClr val="tx2"/>
          </a:solidFill>
          <a:latin typeface="Arial" pitchFamily="34" charset="0"/>
        </a:defRPr>
      </a:lvl7pPr>
      <a:lvl8pPr marL="1370748" algn="ctr" rtl="0" fontAlgn="base">
        <a:spcBef>
          <a:spcPct val="0"/>
        </a:spcBef>
        <a:spcAft>
          <a:spcPct val="0"/>
        </a:spcAft>
        <a:defRPr sz="4400">
          <a:solidFill>
            <a:schemeClr val="tx2"/>
          </a:solidFill>
          <a:latin typeface="Arial" pitchFamily="34" charset="0"/>
        </a:defRPr>
      </a:lvl8pPr>
      <a:lvl9pPr marL="1827662" algn="ctr" rtl="0" fontAlgn="base">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fontAlgn="base">
        <a:spcBef>
          <a:spcPct val="20000"/>
        </a:spcBef>
        <a:spcAft>
          <a:spcPct val="0"/>
        </a:spcAft>
        <a:buChar char="»"/>
        <a:defRPr sz="2000">
          <a:solidFill>
            <a:schemeClr val="tx1"/>
          </a:solidFill>
          <a:latin typeface="+mn-lt"/>
        </a:defRPr>
      </a:lvl6pPr>
      <a:lvl7pPr marL="2969952" indent="-228459" algn="l" rtl="0" fontAlgn="base">
        <a:spcBef>
          <a:spcPct val="20000"/>
        </a:spcBef>
        <a:spcAft>
          <a:spcPct val="0"/>
        </a:spcAft>
        <a:buChar char="»"/>
        <a:defRPr sz="2000">
          <a:solidFill>
            <a:schemeClr val="tx1"/>
          </a:solidFill>
          <a:latin typeface="+mn-lt"/>
        </a:defRPr>
      </a:lvl7pPr>
      <a:lvl8pPr marL="3426868" indent="-228459" algn="l" rtl="0" fontAlgn="base">
        <a:spcBef>
          <a:spcPct val="20000"/>
        </a:spcBef>
        <a:spcAft>
          <a:spcPct val="0"/>
        </a:spcAft>
        <a:buChar char="»"/>
        <a:defRPr sz="2000">
          <a:solidFill>
            <a:schemeClr val="tx1"/>
          </a:solidFill>
          <a:latin typeface="+mn-lt"/>
        </a:defRPr>
      </a:lvl8pPr>
      <a:lvl9pPr marL="3883783" indent="-228459"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381000"/>
            <a:ext cx="7315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Titelmasterformat durch Klicken bearbeiten</a:t>
            </a:r>
          </a:p>
        </p:txBody>
      </p:sp>
      <p:sp>
        <p:nvSpPr>
          <p:cNvPr id="4099" name="Rectangle 3"/>
          <p:cNvSpPr>
            <a:spLocks noGrp="1" noChangeArrowheads="1"/>
          </p:cNvSpPr>
          <p:nvPr>
            <p:ph type="body" idx="1"/>
          </p:nvPr>
        </p:nvSpPr>
        <p:spPr bwMode="auto">
          <a:xfrm>
            <a:off x="457200" y="12192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400">
                <a:solidFill>
                  <a:schemeClr val="bg2"/>
                </a:solidFill>
                <a:cs typeface="+mn-cs"/>
              </a:defRPr>
            </a:lvl1pPr>
          </a:lstStyle>
          <a:p>
            <a:pPr defTabSz="914400" fontAlgn="base">
              <a:spcBef>
                <a:spcPct val="0"/>
              </a:spcBef>
              <a:spcAft>
                <a:spcPct val="0"/>
              </a:spcAft>
              <a:defRPr/>
            </a:pPr>
            <a:fld id="{EEDC5818-1DCE-4DF5-9EC0-B94926DAD9F0}" type="slidenum">
              <a:rPr lang="de-DE">
                <a:solidFill>
                  <a:srgbClr val="000000"/>
                </a:solidFill>
              </a:rPr>
              <a:pPr defTabSz="914400" fontAlgn="base">
                <a:spcBef>
                  <a:spcPct val="0"/>
                </a:spcBef>
                <a:spcAft>
                  <a:spcPct val="0"/>
                </a:spcAft>
                <a:defRPr/>
              </a:pPr>
              <a:t>‹#›</a:t>
            </a:fld>
            <a:endParaRPr lang="de-DE">
              <a:solidFill>
                <a:srgbClr val="000000"/>
              </a:solidFill>
            </a:endParaRPr>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4" name="Rectangle 6"/>
          <p:cNvSpPr>
            <a:spLocks noChangeArrowheads="1"/>
          </p:cNvSpPr>
          <p:nvPr/>
        </p:nvSpPr>
        <p:spPr bwMode="auto">
          <a:xfrm rot="16200000">
            <a:off x="-3144837" y="310038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cs typeface="Arial" charset="0"/>
              </a:rPr>
              <a:t>Perceptual and Sensory Augmented Computing</a:t>
            </a:r>
          </a:p>
        </p:txBody>
      </p:sp>
      <p:sp>
        <p:nvSpPr>
          <p:cNvPr id="2265095" name="Rectangle 7"/>
          <p:cNvSpPr>
            <a:spLocks noGrp="1" noChangeArrowheads="1"/>
          </p:cNvSpPr>
          <p:nvPr>
            <p:ph type="ftr" sz="quarter" idx="3"/>
          </p:nvPr>
        </p:nvSpPr>
        <p:spPr bwMode="auto">
          <a:xfrm>
            <a:off x="2376488"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200">
                <a:solidFill>
                  <a:schemeClr val="bg2"/>
                </a:solidFill>
                <a:cs typeface="+mn-cs"/>
              </a:defRPr>
            </a:lvl1pPr>
          </a:lstStyle>
          <a:p>
            <a:pPr defTabSz="914400" fontAlgn="base">
              <a:spcBef>
                <a:spcPct val="0"/>
              </a:spcBef>
              <a:spcAft>
                <a:spcPct val="0"/>
              </a:spcAft>
              <a:defRPr/>
            </a:pPr>
            <a:endParaRPr lang="de-DE">
              <a:solidFill>
                <a:srgbClr val="000000"/>
              </a:solidFill>
            </a:endParaRPr>
          </a:p>
        </p:txBody>
      </p:sp>
      <p:sp>
        <p:nvSpPr>
          <p:cNvPr id="2265097" name="Rectangle 9"/>
          <p:cNvSpPr>
            <a:spLocks noChangeArrowheads="1"/>
          </p:cNvSpPr>
          <p:nvPr userDrawn="1"/>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8" name="Rectangle 10"/>
          <p:cNvSpPr>
            <a:spLocks noChangeArrowheads="1"/>
          </p:cNvSpPr>
          <p:nvPr userDrawn="1"/>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Tree>
    <p:extLst>
      <p:ext uri="{BB962C8B-B14F-4D97-AF65-F5344CB8AC3E}">
        <p14:creationId xmlns:p14="http://schemas.microsoft.com/office/powerpoint/2010/main" val="1935332417"/>
      </p:ext>
    </p:extLst>
  </p:cSld>
  <p:clrMap bg1="dk2" tx1="lt1" bg2="dk1"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600" b="1">
          <a:solidFill>
            <a:schemeClr val="bg1"/>
          </a:solidFill>
          <a:latin typeface="Trebuchet MS" pitchFamily="34" charset="0"/>
        </a:defRPr>
      </a:lvl6pPr>
      <a:lvl7pPr marL="914400" algn="l" rtl="0" eaLnBrk="0" fontAlgn="base" hangingPunct="0">
        <a:spcBef>
          <a:spcPct val="0"/>
        </a:spcBef>
        <a:spcAft>
          <a:spcPct val="0"/>
        </a:spcAft>
        <a:defRPr kumimoji="1" sz="3600" b="1">
          <a:solidFill>
            <a:schemeClr val="bg1"/>
          </a:solidFill>
          <a:latin typeface="Trebuchet MS" pitchFamily="34" charset="0"/>
        </a:defRPr>
      </a:lvl7pPr>
      <a:lvl8pPr marL="1371600" algn="l" rtl="0" eaLnBrk="0" fontAlgn="base" hangingPunct="0">
        <a:spcBef>
          <a:spcPct val="0"/>
        </a:spcBef>
        <a:spcAft>
          <a:spcPct val="0"/>
        </a:spcAft>
        <a:defRPr kumimoji="1" sz="3600" b="1">
          <a:solidFill>
            <a:schemeClr val="bg1"/>
          </a:solidFill>
          <a:latin typeface="Trebuchet MS" pitchFamily="34" charset="0"/>
        </a:defRPr>
      </a:lvl8pPr>
      <a:lvl9pPr marL="1828800" algn="l" rtl="0" eaLnBrk="0" fontAlgn="base" hangingPunct="0">
        <a:spcBef>
          <a:spcPct val="0"/>
        </a:spcBef>
        <a:spcAft>
          <a:spcPct val="0"/>
        </a:spcAft>
        <a:defRPr kumimoji="1" sz="3600" b="1">
          <a:solidFill>
            <a:schemeClr val="bg1"/>
          </a:solidFill>
          <a:latin typeface="Trebuchet MS" pitchFamily="34" charset="0"/>
        </a:defRPr>
      </a:lvl9pPr>
    </p:titleStyle>
    <p:body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defRPr kumimoji="1"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381000"/>
            <a:ext cx="7315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Titelmasterformat durch Klicken bearbeiten</a:t>
            </a:r>
          </a:p>
        </p:txBody>
      </p:sp>
      <p:sp>
        <p:nvSpPr>
          <p:cNvPr id="6147" name="Rectangle 3"/>
          <p:cNvSpPr>
            <a:spLocks noGrp="1" noChangeArrowheads="1"/>
          </p:cNvSpPr>
          <p:nvPr>
            <p:ph type="body" idx="1"/>
          </p:nvPr>
        </p:nvSpPr>
        <p:spPr bwMode="auto">
          <a:xfrm>
            <a:off x="457200" y="12192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400" b="0">
                <a:solidFill>
                  <a:schemeClr val="bg2"/>
                </a:solidFill>
                <a:cs typeface="+mn-cs"/>
              </a:defRPr>
            </a:lvl1pPr>
          </a:lstStyle>
          <a:p>
            <a:pPr defTabSz="914400" fontAlgn="base">
              <a:spcBef>
                <a:spcPct val="0"/>
              </a:spcBef>
              <a:spcAft>
                <a:spcPct val="0"/>
              </a:spcAft>
              <a:defRPr/>
            </a:pPr>
            <a:fld id="{FE35D533-7260-487C-A321-D13DF8931FDE}" type="slidenum">
              <a:rPr lang="de-DE">
                <a:solidFill>
                  <a:srgbClr val="000000"/>
                </a:solidFill>
              </a:rPr>
              <a:pPr defTabSz="914400" fontAlgn="base">
                <a:spcBef>
                  <a:spcPct val="0"/>
                </a:spcBef>
                <a:spcAft>
                  <a:spcPct val="0"/>
                </a:spcAft>
                <a:defRPr/>
              </a:pPr>
              <a:t>‹#›</a:t>
            </a:fld>
            <a:endParaRPr lang="de-DE">
              <a:solidFill>
                <a:srgbClr val="000000"/>
              </a:solidFill>
            </a:endParaRPr>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4" name="Rectangle 6"/>
          <p:cNvSpPr>
            <a:spLocks noChangeArrowheads="1"/>
          </p:cNvSpPr>
          <p:nvPr/>
        </p:nvSpPr>
        <p:spPr bwMode="auto">
          <a:xfrm rot="16200000">
            <a:off x="-3144837" y="310038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cs typeface="Arial" charset="0"/>
              </a:rPr>
              <a:t>Perceptual and Sensory Augmented Computing</a:t>
            </a:r>
          </a:p>
        </p:txBody>
      </p:sp>
      <p:sp>
        <p:nvSpPr>
          <p:cNvPr id="2265095" name="Rectangle 7"/>
          <p:cNvSpPr>
            <a:spLocks noGrp="1" noChangeArrowheads="1"/>
          </p:cNvSpPr>
          <p:nvPr>
            <p:ph type="ftr" sz="quarter" idx="3"/>
          </p:nvPr>
        </p:nvSpPr>
        <p:spPr bwMode="auto">
          <a:xfrm>
            <a:off x="2376488"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200" b="0">
                <a:solidFill>
                  <a:schemeClr val="bg2"/>
                </a:solidFill>
                <a:cs typeface="+mn-cs"/>
              </a:defRPr>
            </a:lvl1pPr>
          </a:lstStyle>
          <a:p>
            <a:pPr defTabSz="914400" fontAlgn="base">
              <a:spcBef>
                <a:spcPct val="0"/>
              </a:spcBef>
              <a:spcAft>
                <a:spcPct val="0"/>
              </a:spcAft>
              <a:defRPr/>
            </a:pPr>
            <a:endParaRPr lang="de-DE">
              <a:solidFill>
                <a:srgbClr val="000000"/>
              </a:solidFill>
            </a:endParaRPr>
          </a:p>
        </p:txBody>
      </p:sp>
      <p:sp>
        <p:nvSpPr>
          <p:cNvPr id="2265097" name="Rectangle 9"/>
          <p:cNvSpPr>
            <a:spLocks noChangeArrowheads="1"/>
          </p:cNvSpPr>
          <p:nvPr/>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8" name="Rectangle 10"/>
          <p:cNvSpPr>
            <a:spLocks noChangeArrowheads="1"/>
          </p:cNvSpPr>
          <p:nvPr/>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
        <p:nvSpPr>
          <p:cNvPr id="2" name="Rectangle 9"/>
          <p:cNvSpPr>
            <a:spLocks noChangeArrowheads="1"/>
          </p:cNvSpPr>
          <p:nvPr userDrawn="1"/>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3" name="Rectangle 10"/>
          <p:cNvSpPr>
            <a:spLocks noChangeArrowheads="1"/>
          </p:cNvSpPr>
          <p:nvPr userDrawn="1"/>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Tree>
    <p:extLst>
      <p:ext uri="{BB962C8B-B14F-4D97-AF65-F5344CB8AC3E}">
        <p14:creationId xmlns:p14="http://schemas.microsoft.com/office/powerpoint/2010/main" val="59002467"/>
      </p:ext>
    </p:extLst>
  </p:cSld>
  <p:clrMap bg1="dk2" tx1="lt1" bg2="dk1"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fontAlgn="base">
        <a:spcBef>
          <a:spcPct val="0"/>
        </a:spcBef>
        <a:spcAft>
          <a:spcPct val="0"/>
        </a:spcAft>
        <a:defRPr kumimoji="1" sz="3200" b="1">
          <a:solidFill>
            <a:schemeClr val="bg1"/>
          </a:solidFill>
          <a:latin typeface="Trebuchet MS" pitchFamily="34" charset="0"/>
        </a:defRPr>
      </a:lvl6pPr>
      <a:lvl7pPr marL="914400" algn="l" rtl="0" fontAlgn="base">
        <a:spcBef>
          <a:spcPct val="0"/>
        </a:spcBef>
        <a:spcAft>
          <a:spcPct val="0"/>
        </a:spcAft>
        <a:defRPr kumimoji="1" sz="3200" b="1">
          <a:solidFill>
            <a:schemeClr val="bg1"/>
          </a:solidFill>
          <a:latin typeface="Trebuchet MS" pitchFamily="34" charset="0"/>
        </a:defRPr>
      </a:lvl7pPr>
      <a:lvl8pPr marL="1371600" algn="l" rtl="0" fontAlgn="base">
        <a:spcBef>
          <a:spcPct val="0"/>
        </a:spcBef>
        <a:spcAft>
          <a:spcPct val="0"/>
        </a:spcAft>
        <a:defRPr kumimoji="1" sz="3200" b="1">
          <a:solidFill>
            <a:schemeClr val="bg1"/>
          </a:solidFill>
          <a:latin typeface="Trebuchet MS" pitchFamily="34" charset="0"/>
        </a:defRPr>
      </a:lvl8pPr>
      <a:lvl9pPr marL="1828800" algn="l" rtl="0" fontAlgn="base">
        <a:spcBef>
          <a:spcPct val="0"/>
        </a:spcBef>
        <a:spcAft>
          <a:spcPct val="0"/>
        </a:spcAft>
        <a:defRPr kumimoji="1" sz="3200" b="1">
          <a:solidFill>
            <a:schemeClr val="bg1"/>
          </a:solidFill>
          <a:latin typeface="Trebuchet MS" pitchFamily="34" charset="0"/>
        </a:defRPr>
      </a:lvl9pPr>
    </p:titleStyle>
    <p:body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fontAlgn="base">
        <a:spcBef>
          <a:spcPct val="20000"/>
        </a:spcBef>
        <a:spcAft>
          <a:spcPct val="0"/>
        </a:spcAft>
        <a:buClr>
          <a:schemeClr val="accent2"/>
        </a:buClr>
        <a:buChar char="»"/>
        <a:defRPr kumimoji="1" sz="2000">
          <a:solidFill>
            <a:schemeClr val="tx1"/>
          </a:solidFill>
          <a:latin typeface="+mn-lt"/>
        </a:defRPr>
      </a:lvl6pPr>
      <a:lvl7pPr marL="2971800" indent="-228600" algn="l" rtl="0" fontAlgn="base">
        <a:spcBef>
          <a:spcPct val="20000"/>
        </a:spcBef>
        <a:spcAft>
          <a:spcPct val="0"/>
        </a:spcAft>
        <a:buClr>
          <a:schemeClr val="accent2"/>
        </a:buClr>
        <a:buChar char="»"/>
        <a:defRPr kumimoji="1" sz="2000">
          <a:solidFill>
            <a:schemeClr val="tx1"/>
          </a:solidFill>
          <a:latin typeface="+mn-lt"/>
        </a:defRPr>
      </a:lvl7pPr>
      <a:lvl8pPr marL="3429000" indent="-228600" algn="l" rtl="0" fontAlgn="base">
        <a:spcBef>
          <a:spcPct val="20000"/>
        </a:spcBef>
        <a:spcAft>
          <a:spcPct val="0"/>
        </a:spcAft>
        <a:buClr>
          <a:schemeClr val="accent2"/>
        </a:buClr>
        <a:buChar char="»"/>
        <a:defRPr kumimoji="1" sz="2000">
          <a:solidFill>
            <a:schemeClr val="tx1"/>
          </a:solidFill>
          <a:latin typeface="+mn-lt"/>
        </a:defRPr>
      </a:lvl8pPr>
      <a:lvl9pPr marL="3886200" indent="-228600" algn="l" rtl="0" fontAlgn="base">
        <a:spcBef>
          <a:spcPct val="20000"/>
        </a:spcBef>
        <a:spcAft>
          <a:spcPct val="0"/>
        </a:spcAft>
        <a:buClr>
          <a:schemeClr val="accent2"/>
        </a:buClr>
        <a:buChar char="»"/>
        <a:defRPr kumimoji="1"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4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defTabSz="914400" fontAlgn="base">
              <a:spcBef>
                <a:spcPct val="0"/>
              </a:spcBef>
              <a:spcAft>
                <a:spcPct val="0"/>
              </a:spcAft>
              <a:defRPr/>
            </a:pPr>
            <a:fld id="{A27EFD86-1D91-6D4F-9EDF-F8F42D2833E1}" type="datetime1">
              <a:rPr lang="en-US" smtClean="0">
                <a:solidFill>
                  <a:srgbClr val="000000"/>
                </a:solidFill>
              </a:rPr>
              <a:pPr defTabSz="914400" fontAlgn="base">
                <a:spcBef>
                  <a:spcPct val="0"/>
                </a:spcBef>
                <a:spcAft>
                  <a:spcPct val="0"/>
                </a:spcAft>
                <a:defRPr/>
              </a:pPr>
              <a:t>4/4/17</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defTabSz="91440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defTabSz="914400" fontAlgn="base">
              <a:spcBef>
                <a:spcPct val="0"/>
              </a:spcBef>
              <a:spcAft>
                <a:spcPct val="0"/>
              </a:spcAft>
              <a:defRPr/>
            </a:pPr>
            <a:fld id="{14BF0A2E-8C52-4A2A-ACB7-31F94D16C34E}" type="slidenum">
              <a:rPr lang="en-US">
                <a:solidFill>
                  <a:srgbClr val="000000"/>
                </a:solidFill>
              </a:rPr>
              <a:pPr defTabSz="914400"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61502998"/>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5843"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b="0">
                <a:solidFill>
                  <a:srgbClr val="000000"/>
                </a:solidFill>
                <a:latin typeface="Times New Roman" pitchFamily="18" charset="0"/>
              </a:defRPr>
            </a:lvl1pPr>
          </a:lstStyle>
          <a:p>
            <a:pPr defTabSz="914400" fontAlgn="base">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b="0">
                <a:solidFill>
                  <a:srgbClr val="000000"/>
                </a:solidFill>
                <a:latin typeface="Times New Roman" pitchFamily="18" charset="0"/>
              </a:defRPr>
            </a:lvl1pPr>
          </a:lstStyle>
          <a:p>
            <a:pPr defTabSz="914400"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a:solidFill>
                  <a:srgbClr val="000000"/>
                </a:solidFill>
                <a:latin typeface="Times New Roman" pitchFamily="18" charset="0"/>
              </a:defRPr>
            </a:lvl1pPr>
          </a:lstStyle>
          <a:p>
            <a:pPr defTabSz="914400" fontAlgn="base">
              <a:spcBef>
                <a:spcPct val="0"/>
              </a:spcBef>
              <a:spcAft>
                <a:spcPct val="0"/>
              </a:spcAft>
              <a:defRPr/>
            </a:pPr>
            <a:fld id="{6FB1D190-F0A8-4BB2-9566-41A732BBF196}" type="slidenum">
              <a:rPr lang="en-US"/>
              <a:pPr defTabSz="914400" fontAlgn="base">
                <a:spcBef>
                  <a:spcPct val="0"/>
                </a:spcBef>
                <a:spcAft>
                  <a:spcPct val="0"/>
                </a:spcAft>
                <a:defRPr/>
              </a:pPr>
              <a:t>‹#›</a:t>
            </a:fld>
            <a:endParaRPr lang="en-US"/>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b="1">
              <a:solidFill>
                <a:srgbClr val="000000"/>
              </a:solidFill>
              <a:latin typeface="Times New Roman" pitchFamily="18" charset="0"/>
            </a:endParaRPr>
          </a:p>
        </p:txBody>
      </p:sp>
    </p:spTree>
    <p:extLst>
      <p:ext uri="{BB962C8B-B14F-4D97-AF65-F5344CB8AC3E}">
        <p14:creationId xmlns:p14="http://schemas.microsoft.com/office/powerpoint/2010/main" val="1207948887"/>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itchFamily="34" charset="0"/>
        </a:defRPr>
      </a:lvl2pPr>
      <a:lvl3pPr algn="l" rtl="0" eaLnBrk="0" fontAlgn="base" hangingPunct="0">
        <a:spcBef>
          <a:spcPct val="0"/>
        </a:spcBef>
        <a:spcAft>
          <a:spcPct val="0"/>
        </a:spcAft>
        <a:defRPr sz="3400">
          <a:solidFill>
            <a:schemeClr val="tx2"/>
          </a:solidFill>
          <a:latin typeface="Arial" pitchFamily="34" charset="0"/>
        </a:defRPr>
      </a:lvl3pPr>
      <a:lvl4pPr algn="l" rtl="0" eaLnBrk="0" fontAlgn="base" hangingPunct="0">
        <a:spcBef>
          <a:spcPct val="0"/>
        </a:spcBef>
        <a:spcAft>
          <a:spcPct val="0"/>
        </a:spcAft>
        <a:defRPr sz="3400">
          <a:solidFill>
            <a:schemeClr val="tx2"/>
          </a:solidFill>
          <a:latin typeface="Arial" pitchFamily="34" charset="0"/>
        </a:defRPr>
      </a:lvl4pPr>
      <a:lvl5pPr algn="l" rtl="0" eaLnBrk="0" fontAlgn="base" hangingPunct="0">
        <a:spcBef>
          <a:spcPct val="0"/>
        </a:spcBef>
        <a:spcAft>
          <a:spcPct val="0"/>
        </a:spcAft>
        <a:defRPr sz="3400">
          <a:solidFill>
            <a:schemeClr val="tx2"/>
          </a:solidFill>
          <a:latin typeface="Arial" pitchFamily="34" charset="0"/>
        </a:defRPr>
      </a:lvl5pPr>
      <a:lvl6pPr marL="457200" algn="l" rtl="0" eaLnBrk="0" fontAlgn="base" hangingPunct="0">
        <a:spcBef>
          <a:spcPct val="0"/>
        </a:spcBef>
        <a:spcAft>
          <a:spcPct val="0"/>
        </a:spcAft>
        <a:defRPr sz="3400">
          <a:solidFill>
            <a:schemeClr val="tx2"/>
          </a:solidFill>
          <a:latin typeface="Arial" pitchFamily="34" charset="0"/>
        </a:defRPr>
      </a:lvl6pPr>
      <a:lvl7pPr marL="914400" algn="l" rtl="0" eaLnBrk="0" fontAlgn="base" hangingPunct="0">
        <a:spcBef>
          <a:spcPct val="0"/>
        </a:spcBef>
        <a:spcAft>
          <a:spcPct val="0"/>
        </a:spcAft>
        <a:defRPr sz="3400">
          <a:solidFill>
            <a:schemeClr val="tx2"/>
          </a:solidFill>
          <a:latin typeface="Arial" pitchFamily="34" charset="0"/>
        </a:defRPr>
      </a:lvl7pPr>
      <a:lvl8pPr marL="1371600" algn="l" rtl="0" eaLnBrk="0" fontAlgn="base" hangingPunct="0">
        <a:spcBef>
          <a:spcPct val="0"/>
        </a:spcBef>
        <a:spcAft>
          <a:spcPct val="0"/>
        </a:spcAft>
        <a:defRPr sz="3400">
          <a:solidFill>
            <a:schemeClr val="tx2"/>
          </a:solidFill>
          <a:latin typeface="Arial" pitchFamily="34" charset="0"/>
        </a:defRPr>
      </a:lvl8pPr>
      <a:lvl9pPr marL="1828800" algn="l" rtl="0" eaLnBrk="0" fontAlgn="base" hangingPunct="0">
        <a:spcBef>
          <a:spcPct val="0"/>
        </a:spcBef>
        <a:spcAft>
          <a:spcPct val="0"/>
        </a:spcAft>
        <a:defRPr sz="3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5059"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Times New Roman" pitchFamily="18" charset="0"/>
              </a:defRPr>
            </a:lvl1pPr>
          </a:lstStyle>
          <a:p>
            <a:pPr defTabSz="914400" fontAlgn="base">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Times New Roman" pitchFamily="18" charset="0"/>
              </a:defRPr>
            </a:lvl1pPr>
          </a:lstStyle>
          <a:p>
            <a:pPr defTabSz="914400"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New Roman" pitchFamily="18" charset="0"/>
              </a:defRPr>
            </a:lvl1pPr>
          </a:lstStyle>
          <a:p>
            <a:pPr defTabSz="914400" fontAlgn="base">
              <a:spcBef>
                <a:spcPct val="0"/>
              </a:spcBef>
              <a:spcAft>
                <a:spcPct val="0"/>
              </a:spcAft>
              <a:defRPr/>
            </a:pPr>
            <a:fld id="{E94C24D8-48A4-4CF3-98D9-EC4A8A48760F}" type="slidenum">
              <a:rPr lang="en-US"/>
              <a:pPr defTabSz="914400" fontAlgn="base">
                <a:spcBef>
                  <a:spcPct val="0"/>
                </a:spcBef>
                <a:spcAft>
                  <a:spcPct val="0"/>
                </a:spcAft>
                <a:defRPr/>
              </a:pPr>
              <a:t>‹#›</a:t>
            </a:fld>
            <a:endParaRPr lang="en-US"/>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a:solidFill>
                <a:srgbClr val="000000"/>
              </a:solidFill>
              <a:latin typeface="Times New Roman" pitchFamily="18" charset="0"/>
            </a:endParaRPr>
          </a:p>
        </p:txBody>
      </p:sp>
    </p:spTree>
    <p:extLst>
      <p:ext uri="{BB962C8B-B14F-4D97-AF65-F5344CB8AC3E}">
        <p14:creationId xmlns:p14="http://schemas.microsoft.com/office/powerpoint/2010/main" val="2321527402"/>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itchFamily="34" charset="0"/>
        </a:defRPr>
      </a:lvl2pPr>
      <a:lvl3pPr algn="l" rtl="0" eaLnBrk="0" fontAlgn="base" hangingPunct="0">
        <a:spcBef>
          <a:spcPct val="0"/>
        </a:spcBef>
        <a:spcAft>
          <a:spcPct val="0"/>
        </a:spcAft>
        <a:defRPr sz="3400">
          <a:solidFill>
            <a:schemeClr val="tx2"/>
          </a:solidFill>
          <a:latin typeface="Arial" pitchFamily="34" charset="0"/>
        </a:defRPr>
      </a:lvl3pPr>
      <a:lvl4pPr algn="l" rtl="0" eaLnBrk="0" fontAlgn="base" hangingPunct="0">
        <a:spcBef>
          <a:spcPct val="0"/>
        </a:spcBef>
        <a:spcAft>
          <a:spcPct val="0"/>
        </a:spcAft>
        <a:defRPr sz="3400">
          <a:solidFill>
            <a:schemeClr val="tx2"/>
          </a:solidFill>
          <a:latin typeface="Arial" pitchFamily="34" charset="0"/>
        </a:defRPr>
      </a:lvl4pPr>
      <a:lvl5pPr algn="l" rtl="0" eaLnBrk="0" fontAlgn="base" hangingPunct="0">
        <a:spcBef>
          <a:spcPct val="0"/>
        </a:spcBef>
        <a:spcAft>
          <a:spcPct val="0"/>
        </a:spcAft>
        <a:defRPr sz="3400">
          <a:solidFill>
            <a:schemeClr val="tx2"/>
          </a:solidFill>
          <a:latin typeface="Arial" pitchFamily="34" charset="0"/>
        </a:defRPr>
      </a:lvl5pPr>
      <a:lvl6pPr marL="457200" algn="l" rtl="0" eaLnBrk="0" fontAlgn="base" hangingPunct="0">
        <a:spcBef>
          <a:spcPct val="0"/>
        </a:spcBef>
        <a:spcAft>
          <a:spcPct val="0"/>
        </a:spcAft>
        <a:defRPr sz="3400">
          <a:solidFill>
            <a:schemeClr val="tx2"/>
          </a:solidFill>
          <a:latin typeface="Arial" pitchFamily="34" charset="0"/>
        </a:defRPr>
      </a:lvl6pPr>
      <a:lvl7pPr marL="914400" algn="l" rtl="0" eaLnBrk="0" fontAlgn="base" hangingPunct="0">
        <a:spcBef>
          <a:spcPct val="0"/>
        </a:spcBef>
        <a:spcAft>
          <a:spcPct val="0"/>
        </a:spcAft>
        <a:defRPr sz="3400">
          <a:solidFill>
            <a:schemeClr val="tx2"/>
          </a:solidFill>
          <a:latin typeface="Arial" pitchFamily="34" charset="0"/>
        </a:defRPr>
      </a:lvl7pPr>
      <a:lvl8pPr marL="1371600" algn="l" rtl="0" eaLnBrk="0" fontAlgn="base" hangingPunct="0">
        <a:spcBef>
          <a:spcPct val="0"/>
        </a:spcBef>
        <a:spcAft>
          <a:spcPct val="0"/>
        </a:spcAft>
        <a:defRPr sz="3400">
          <a:solidFill>
            <a:schemeClr val="tx2"/>
          </a:solidFill>
          <a:latin typeface="Arial" pitchFamily="34" charset="0"/>
        </a:defRPr>
      </a:lvl8pPr>
      <a:lvl9pPr marL="1828800" algn="l" rtl="0" eaLnBrk="0" fontAlgn="base" hangingPunct="0">
        <a:spcBef>
          <a:spcPct val="0"/>
        </a:spcBef>
        <a:spcAft>
          <a:spcPct val="0"/>
        </a:spcAft>
        <a:defRPr sz="3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7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mn-lt"/>
              </a:defRPr>
            </a:lvl1pPr>
          </a:lstStyle>
          <a:p>
            <a:pPr defTabSz="914400" fontAlgn="base">
              <a:spcBef>
                <a:spcPct val="0"/>
              </a:spcBef>
              <a:spcAft>
                <a:spcPct val="0"/>
              </a:spcAft>
              <a:defRPr/>
            </a:pPr>
            <a:endParaRPr lang="en-US">
              <a:latin typeface="Aria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mn-lt"/>
              </a:defRPr>
            </a:lvl1pPr>
          </a:lstStyle>
          <a:p>
            <a:pPr defTabSz="914400" fontAlgn="base">
              <a:spcBef>
                <a:spcPct val="0"/>
              </a:spcBef>
              <a:spcAft>
                <a:spcPct val="0"/>
              </a:spcAft>
              <a:defRPr/>
            </a:pPr>
            <a:endParaRPr lang="en-US">
              <a:latin typeface="Aria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mn-lt"/>
              </a:defRPr>
            </a:lvl1pPr>
          </a:lstStyle>
          <a:p>
            <a:pPr defTabSz="914400" fontAlgn="base">
              <a:spcBef>
                <a:spcPct val="0"/>
              </a:spcBef>
              <a:spcAft>
                <a:spcPct val="0"/>
              </a:spcAft>
              <a:defRPr/>
            </a:pPr>
            <a:fld id="{7E0CD11F-B03E-4E9A-B773-B4DFD6C80F0D}" type="slidenum">
              <a:rPr lang="en-US">
                <a:latin typeface="Arial"/>
              </a:rPr>
              <a:pPr defTabSz="914400"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343922391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eaLnBrk="0" fontAlgn="base" hangingPunct="0">
        <a:spcBef>
          <a:spcPct val="0"/>
        </a:spcBef>
        <a:spcAft>
          <a:spcPct val="0"/>
        </a:spcAft>
        <a:defRPr sz="4400">
          <a:solidFill>
            <a:schemeClr val="tx2"/>
          </a:solidFill>
          <a:latin typeface="Arial" charset="0"/>
        </a:defRPr>
      </a:lvl6pPr>
      <a:lvl7pPr marL="914400" algn="ctr" rtl="0" eaLnBrk="0" fontAlgn="base" hangingPunct="0">
        <a:spcBef>
          <a:spcPct val="0"/>
        </a:spcBef>
        <a:spcAft>
          <a:spcPct val="0"/>
        </a:spcAft>
        <a:defRPr sz="4400">
          <a:solidFill>
            <a:schemeClr val="tx2"/>
          </a:solidFill>
          <a:latin typeface="Arial" charset="0"/>
        </a:defRPr>
      </a:lvl7pPr>
      <a:lvl8pPr marL="1371600" algn="ctr" rtl="0" eaLnBrk="0" fontAlgn="base" hangingPunct="0">
        <a:spcBef>
          <a:spcPct val="0"/>
        </a:spcBef>
        <a:spcAft>
          <a:spcPct val="0"/>
        </a:spcAft>
        <a:defRPr sz="4400">
          <a:solidFill>
            <a:schemeClr val="tx2"/>
          </a:solidFill>
          <a:latin typeface="Arial" charset="0"/>
        </a:defRPr>
      </a:lvl8pPr>
      <a:lvl9pPr marL="1828800" algn="ctr" rtl="0" eaLnBrk="0" fontAlgn="base" hangingPunct="0">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95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mn-lt"/>
              </a:defRPr>
            </a:lvl1pPr>
          </a:lstStyle>
          <a:p>
            <a:pPr defTabSz="914400" fontAlgn="base">
              <a:spcBef>
                <a:spcPct val="0"/>
              </a:spcBef>
              <a:spcAft>
                <a:spcPct val="0"/>
              </a:spcAft>
              <a:defRPr/>
            </a:pPr>
            <a:endParaRPr lang="en-US">
              <a:latin typeface="Aria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mn-lt"/>
              </a:defRPr>
            </a:lvl1pPr>
          </a:lstStyle>
          <a:p>
            <a:pPr defTabSz="914400" fontAlgn="base">
              <a:spcBef>
                <a:spcPct val="0"/>
              </a:spcBef>
              <a:spcAft>
                <a:spcPct val="0"/>
              </a:spcAft>
              <a:defRPr/>
            </a:pPr>
            <a:endParaRPr lang="en-US">
              <a:latin typeface="Aria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mn-lt"/>
              </a:defRPr>
            </a:lvl1pPr>
          </a:lstStyle>
          <a:p>
            <a:pPr defTabSz="914400" fontAlgn="base">
              <a:spcBef>
                <a:spcPct val="0"/>
              </a:spcBef>
              <a:spcAft>
                <a:spcPct val="0"/>
              </a:spcAft>
              <a:defRPr/>
            </a:pPr>
            <a:fld id="{0A22FD97-CCB3-4702-9884-69BDE83B8FB8}" type="slidenum">
              <a:rPr lang="en-US">
                <a:latin typeface="Arial"/>
              </a:rPr>
              <a:pPr defTabSz="914400"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77537135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969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mn-lt"/>
              </a:defRPr>
            </a:lvl1pPr>
          </a:lstStyle>
          <a:p>
            <a:pPr defTabSz="914400" fontAlgn="base">
              <a:spcBef>
                <a:spcPct val="0"/>
              </a:spcBef>
              <a:spcAft>
                <a:spcPct val="0"/>
              </a:spcAft>
              <a:defRPr/>
            </a:pPr>
            <a:endParaRPr lang="en-US">
              <a:latin typeface="Aria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mn-lt"/>
              </a:defRPr>
            </a:lvl1pPr>
          </a:lstStyle>
          <a:p>
            <a:pPr defTabSz="914400" fontAlgn="base">
              <a:spcBef>
                <a:spcPct val="0"/>
              </a:spcBef>
              <a:spcAft>
                <a:spcPct val="0"/>
              </a:spcAft>
              <a:defRPr/>
            </a:pPr>
            <a:endParaRPr lang="en-US">
              <a:latin typeface="Aria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mn-lt"/>
              </a:defRPr>
            </a:lvl1pPr>
          </a:lstStyle>
          <a:p>
            <a:pPr defTabSz="914400" fontAlgn="base">
              <a:spcBef>
                <a:spcPct val="0"/>
              </a:spcBef>
              <a:spcAft>
                <a:spcPct val="0"/>
              </a:spcAft>
              <a:defRPr/>
            </a:pPr>
            <a:fld id="{0B28F398-02E5-4E7F-9921-4D067D02FED9}" type="slidenum">
              <a:rPr lang="en-US">
                <a:latin typeface="Arial"/>
              </a:rPr>
              <a:pPr defTabSz="914400"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290805451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mn-lt"/>
              </a:defRPr>
            </a:lvl1pPr>
          </a:lstStyle>
          <a:p>
            <a:pPr defTabSz="914400" fontAlgn="base">
              <a:spcBef>
                <a:spcPct val="0"/>
              </a:spcBef>
              <a:spcAft>
                <a:spcPct val="0"/>
              </a:spcAft>
              <a:defRPr/>
            </a:pPr>
            <a:endParaRPr lang="en-US">
              <a:latin typeface="Aria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mn-lt"/>
              </a:defRPr>
            </a:lvl1pPr>
          </a:lstStyle>
          <a:p>
            <a:pPr defTabSz="914400" fontAlgn="base">
              <a:spcBef>
                <a:spcPct val="0"/>
              </a:spcBef>
              <a:spcAft>
                <a:spcPct val="0"/>
              </a:spcAft>
              <a:defRPr/>
            </a:pPr>
            <a:endParaRPr lang="en-US">
              <a:latin typeface="Aria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mn-lt"/>
              </a:defRPr>
            </a:lvl1pPr>
          </a:lstStyle>
          <a:p>
            <a:pPr defTabSz="914400" fontAlgn="base">
              <a:spcBef>
                <a:spcPct val="0"/>
              </a:spcBef>
              <a:spcAft>
                <a:spcPct val="0"/>
              </a:spcAft>
              <a:defRPr/>
            </a:pPr>
            <a:fld id="{B83CA20D-B20A-4C64-BB42-7D6D3C337F73}" type="slidenum">
              <a:rPr lang="en-US">
                <a:latin typeface="Arial"/>
              </a:rPr>
              <a:pPr defTabSz="914400" fontAlgn="base">
                <a:spcBef>
                  <a:spcPct val="0"/>
                </a:spcBef>
                <a:spcAft>
                  <a:spcPct val="0"/>
                </a:spcAft>
                <a:defRPr/>
              </a:pPr>
              <a:t>‹#›</a:t>
            </a:fld>
            <a:endParaRPr lang="en-US">
              <a:latin typeface="Arial"/>
            </a:endParaRPr>
          </a:p>
        </p:txBody>
      </p:sp>
    </p:spTree>
    <p:extLst>
      <p:ext uri="{BB962C8B-B14F-4D97-AF65-F5344CB8AC3E}">
        <p14:creationId xmlns:p14="http://schemas.microsoft.com/office/powerpoint/2010/main" val="4011973831"/>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eaLnBrk="0" fontAlgn="base" hangingPunct="0">
        <a:spcBef>
          <a:spcPct val="0"/>
        </a:spcBef>
        <a:spcAft>
          <a:spcPct val="0"/>
        </a:spcAft>
        <a:defRPr sz="4400">
          <a:solidFill>
            <a:schemeClr val="tx2"/>
          </a:solidFill>
          <a:latin typeface="Arial" charset="0"/>
        </a:defRPr>
      </a:lvl6pPr>
      <a:lvl7pPr marL="914400" algn="ctr" rtl="0" eaLnBrk="0" fontAlgn="base" hangingPunct="0">
        <a:spcBef>
          <a:spcPct val="0"/>
        </a:spcBef>
        <a:spcAft>
          <a:spcPct val="0"/>
        </a:spcAft>
        <a:defRPr sz="4400">
          <a:solidFill>
            <a:schemeClr val="tx2"/>
          </a:solidFill>
          <a:latin typeface="Arial" charset="0"/>
        </a:defRPr>
      </a:lvl7pPr>
      <a:lvl8pPr marL="1371600" algn="ctr" rtl="0" eaLnBrk="0" fontAlgn="base" hangingPunct="0">
        <a:spcBef>
          <a:spcPct val="0"/>
        </a:spcBef>
        <a:spcAft>
          <a:spcPct val="0"/>
        </a:spcAft>
        <a:defRPr sz="4400">
          <a:solidFill>
            <a:schemeClr val="tx2"/>
          </a:solidFill>
          <a:latin typeface="Arial" charset="0"/>
        </a:defRPr>
      </a:lvl8pPr>
      <a:lvl9pPr marL="1828800" algn="ctr" rtl="0" eaLnBrk="0" fontAlgn="base" hangingPunct="0">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cs typeface="Arial" charset="0"/>
              </a:defRPr>
            </a:lvl1pPr>
          </a:lstStyle>
          <a:p>
            <a:pPr defTabSz="914400" eaLnBrk="0" fontAlgn="base" hangingPunct="0">
              <a:spcBef>
                <a:spcPct val="0"/>
              </a:spcBef>
              <a:spcAft>
                <a:spcPct val="0"/>
              </a:spcAft>
              <a:defRPr/>
            </a:pPr>
            <a:endParaRPr lang="en-US">
              <a:solidFill>
                <a:srgbClr val="000000"/>
              </a:solidFill>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cs typeface="Arial" charset="0"/>
              </a:defRPr>
            </a:lvl1pPr>
          </a:lstStyle>
          <a:p>
            <a:pPr defTabSz="914400" eaLnBrk="0" fontAlgn="base" hangingPunct="0">
              <a:spcBef>
                <a:spcPct val="0"/>
              </a:spcBef>
              <a:spcAft>
                <a:spcPct val="0"/>
              </a:spcAft>
              <a:defRPr/>
            </a:pPr>
            <a:endParaRPr lang="en-US">
              <a:solidFill>
                <a:srgbClr val="000000"/>
              </a:solidFill>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cs typeface="Arial" charset="0"/>
              </a:defRPr>
            </a:lvl1pPr>
          </a:lstStyle>
          <a:p>
            <a:pPr defTabSz="914400" eaLnBrk="0" fontAlgn="base" hangingPunct="0">
              <a:spcBef>
                <a:spcPct val="0"/>
              </a:spcBef>
              <a:spcAft>
                <a:spcPct val="0"/>
              </a:spcAft>
              <a:defRPr/>
            </a:pPr>
            <a:fld id="{575822A5-3685-4802-A0F9-5B2B460C6EAE}" type="slidenum">
              <a:rPr lang="en-US">
                <a:solidFill>
                  <a:srgbClr val="000000"/>
                </a:solidFill>
              </a:rPr>
              <a:pPr defTabSz="914400" eaLnBrk="0" fontAlgn="base" hangingPunct="0">
                <a:spcBef>
                  <a:spcPct val="0"/>
                </a:spcBef>
                <a:spcAft>
                  <a:spcPct val="0"/>
                </a:spcAft>
                <a:defRPr/>
              </a:pPr>
              <a:t>‹#›</a:t>
            </a:fld>
            <a:endParaRPr lang="en-US">
              <a:solidFill>
                <a:srgbClr val="000000"/>
              </a:solidFill>
            </a:endParaRPr>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800" b="1">
              <a:solidFill>
                <a:srgbClr val="000000"/>
              </a:solidFill>
              <a:latin typeface="Arial"/>
              <a:cs typeface="Arial" charset="0"/>
            </a:endParaRPr>
          </a:p>
        </p:txBody>
      </p:sp>
    </p:spTree>
    <p:extLst>
      <p:ext uri="{BB962C8B-B14F-4D97-AF65-F5344CB8AC3E}">
        <p14:creationId xmlns:p14="http://schemas.microsoft.com/office/powerpoint/2010/main" val="2477889203"/>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381000"/>
            <a:ext cx="731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b" anchorCtr="0" compatLnSpc="1">
            <a:prstTxWarp prst="textNoShape">
              <a:avLst/>
            </a:prstTxWarp>
          </a:bodyPr>
          <a:lstStyle/>
          <a:p>
            <a:pPr lvl="0"/>
            <a:r>
              <a:rPr lang="en-US" smtClean="0"/>
              <a:t>Titelmasterformat durch Klicken bearbeiten</a:t>
            </a:r>
          </a:p>
        </p:txBody>
      </p:sp>
      <p:sp>
        <p:nvSpPr>
          <p:cNvPr id="14339" name="Rectangle 3"/>
          <p:cNvSpPr>
            <a:spLocks noGrp="1" noChangeArrowheads="1"/>
          </p:cNvSpPr>
          <p:nvPr>
            <p:ph type="body" idx="1"/>
          </p:nvPr>
        </p:nvSpPr>
        <p:spPr bwMode="auto">
          <a:xfrm>
            <a:off x="457200" y="1219200"/>
            <a:ext cx="8686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380" tIns="45692" rIns="91380" bIns="45692" numCol="1" anchor="t" anchorCtr="0" compatLnSpc="1">
            <a:prstTxWarp prst="textNoShape">
              <a:avLst/>
            </a:prstTxWarp>
          </a:bodyPr>
          <a:lstStyle>
            <a:lvl1pPr algn="r">
              <a:defRPr sz="1400">
                <a:solidFill>
                  <a:srgbClr val="000000"/>
                </a:solidFill>
                <a:latin typeface="+mn-lt"/>
              </a:defRPr>
            </a:lvl1pPr>
          </a:lstStyle>
          <a:p>
            <a:pPr eaLnBrk="0" fontAlgn="base" hangingPunct="0">
              <a:spcBef>
                <a:spcPct val="0"/>
              </a:spcBef>
              <a:spcAft>
                <a:spcPct val="0"/>
              </a:spcAft>
              <a:defRPr/>
            </a:pPr>
            <a:fld id="{7B4D6473-ACC7-4210-A134-623F7EA7836C}" type="slidenum">
              <a:rPr lang="de-DE"/>
              <a:pPr eaLnBrk="0" fontAlgn="base" hangingPunct="0">
                <a:spcBef>
                  <a:spcPct val="0"/>
                </a:spcBef>
                <a:spcAft>
                  <a:spcPct val="0"/>
                </a:spcAft>
                <a:defRPr/>
              </a:pPr>
              <a:t>‹#›</a:t>
            </a:fld>
            <a:endParaRPr lang="de-DE"/>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lIns="91380" tIns="45692" rIns="91380" bIns="45692" anchor="ctr"/>
          <a:lstStyle/>
          <a:p>
            <a:pPr eaLnBrk="0" fontAlgn="base" hangingPunct="0">
              <a:spcBef>
                <a:spcPct val="0"/>
              </a:spcBef>
              <a:spcAft>
                <a:spcPct val="0"/>
              </a:spcAft>
              <a:defRPr/>
            </a:pPr>
            <a:endParaRPr lang="de-CH" sz="2000">
              <a:solidFill>
                <a:srgbClr val="FFFFFF"/>
              </a:solidFill>
            </a:endParaRPr>
          </a:p>
        </p:txBody>
      </p:sp>
      <p:sp>
        <p:nvSpPr>
          <p:cNvPr id="2265094" name="Rectangle 6"/>
          <p:cNvSpPr>
            <a:spLocks noChangeArrowheads="1"/>
          </p:cNvSpPr>
          <p:nvPr/>
        </p:nvSpPr>
        <p:spPr bwMode="auto">
          <a:xfrm rot="16200000">
            <a:off x="-3144837" y="3096566"/>
            <a:ext cx="6629400" cy="341019"/>
          </a:xfrm>
          <a:prstGeom prst="rect">
            <a:avLst/>
          </a:prstGeom>
          <a:noFill/>
          <a:ln w="12700">
            <a:noFill/>
            <a:miter lim="800000"/>
            <a:headEnd/>
            <a:tailEnd/>
          </a:ln>
          <a:effectLst/>
        </p:spPr>
        <p:txBody>
          <a:bodyPr lIns="90432" tIns="44423" rIns="90432" bIns="44423">
            <a:spAutoFit/>
          </a:bodyPr>
          <a:lstStyle/>
          <a:p>
            <a:pPr eaLnBrk="0" fontAlgn="base" hangingPunct="0">
              <a:spcBef>
                <a:spcPct val="0"/>
              </a:spcBef>
              <a:spcAft>
                <a:spcPct val="0"/>
              </a:spcAft>
              <a:defRPr/>
            </a:pPr>
            <a:r>
              <a:rPr lang="en-US" sz="1600" b="1">
                <a:solidFill>
                  <a:srgbClr val="FFFFFF"/>
                </a:solidFill>
              </a:rPr>
              <a:t>Perceptual and Sensory Augmented Computing</a:t>
            </a:r>
          </a:p>
        </p:txBody>
      </p:sp>
      <p:sp>
        <p:nvSpPr>
          <p:cNvPr id="2265095" name="Rectangle 7"/>
          <p:cNvSpPr>
            <a:spLocks noGrp="1" noChangeArrowheads="1"/>
          </p:cNvSpPr>
          <p:nvPr>
            <p:ph type="ftr" sz="quarter" idx="3"/>
          </p:nvPr>
        </p:nvSpPr>
        <p:spPr bwMode="auto">
          <a:xfrm>
            <a:off x="2376491" y="6553200"/>
            <a:ext cx="4572000" cy="3048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a:defRPr sz="1200">
                <a:solidFill>
                  <a:srgbClr val="000000"/>
                </a:solidFill>
                <a:latin typeface="+mn-lt"/>
              </a:defRPr>
            </a:lvl1pPr>
          </a:lstStyle>
          <a:p>
            <a:pPr eaLnBrk="0" fontAlgn="base" hangingPunct="0">
              <a:spcBef>
                <a:spcPct val="0"/>
              </a:spcBef>
              <a:spcAft>
                <a:spcPct val="0"/>
              </a:spcAft>
              <a:defRPr/>
            </a:pPr>
            <a:endParaRPr lang="de-DE"/>
          </a:p>
        </p:txBody>
      </p:sp>
      <p:sp>
        <p:nvSpPr>
          <p:cNvPr id="2265097" name="Rectangle 9"/>
          <p:cNvSpPr>
            <a:spLocks noChangeArrowheads="1"/>
          </p:cNvSpPr>
          <p:nvPr/>
        </p:nvSpPr>
        <p:spPr bwMode="auto">
          <a:xfrm>
            <a:off x="0" y="1594"/>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lIns="91380" tIns="45692" rIns="91380" bIns="45692" anchor="ctr"/>
          <a:lstStyle/>
          <a:p>
            <a:pPr eaLnBrk="0" fontAlgn="base" hangingPunct="0">
              <a:spcBef>
                <a:spcPct val="0"/>
              </a:spcBef>
              <a:spcAft>
                <a:spcPct val="0"/>
              </a:spcAft>
              <a:defRPr/>
            </a:pPr>
            <a:endParaRPr lang="de-CH" sz="2000">
              <a:solidFill>
                <a:srgbClr val="FFFFFF"/>
              </a:solidFill>
            </a:endParaRPr>
          </a:p>
        </p:txBody>
      </p:sp>
      <p:sp>
        <p:nvSpPr>
          <p:cNvPr id="2265098" name="Rectangle 10"/>
          <p:cNvSpPr>
            <a:spLocks noChangeArrowheads="1"/>
          </p:cNvSpPr>
          <p:nvPr/>
        </p:nvSpPr>
        <p:spPr bwMode="auto">
          <a:xfrm rot="16200000">
            <a:off x="-3144837" y="3102917"/>
            <a:ext cx="6629400" cy="341019"/>
          </a:xfrm>
          <a:prstGeom prst="rect">
            <a:avLst/>
          </a:prstGeom>
          <a:noFill/>
          <a:ln w="12700">
            <a:noFill/>
            <a:miter lim="800000"/>
            <a:headEnd/>
            <a:tailEnd/>
          </a:ln>
          <a:effectLst/>
        </p:spPr>
        <p:txBody>
          <a:bodyPr lIns="90432" tIns="44423" rIns="90432" bIns="44423">
            <a:spAutoFit/>
          </a:bodyPr>
          <a:lstStyle/>
          <a:p>
            <a:pPr eaLnBrk="0" fontAlgn="base" hangingPunct="0">
              <a:spcBef>
                <a:spcPct val="0"/>
              </a:spcBef>
              <a:spcAft>
                <a:spcPct val="0"/>
              </a:spcAft>
              <a:defRPr/>
            </a:pPr>
            <a:r>
              <a:rPr lang="en-US" sz="1600" b="1">
                <a:solidFill>
                  <a:srgbClr val="FFFFFF"/>
                </a:solidFill>
                <a:latin typeface="ETH-Light" charset="0"/>
              </a:rPr>
              <a:t>Visual Object Recognition Tutorial</a:t>
            </a:r>
          </a:p>
        </p:txBody>
      </p:sp>
    </p:spTree>
    <p:extLst>
      <p:ext uri="{BB962C8B-B14F-4D97-AF65-F5344CB8AC3E}">
        <p14:creationId xmlns:p14="http://schemas.microsoft.com/office/powerpoint/2010/main" val="4226340697"/>
      </p:ext>
    </p:extLst>
  </p:cSld>
  <p:clrMap bg1="dk2" tx1="lt1" bg2="dk1"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6915" algn="l" rtl="0" fontAlgn="base">
        <a:spcBef>
          <a:spcPct val="0"/>
        </a:spcBef>
        <a:spcAft>
          <a:spcPct val="0"/>
        </a:spcAft>
        <a:defRPr kumimoji="1" sz="3200" b="1">
          <a:solidFill>
            <a:schemeClr val="bg1"/>
          </a:solidFill>
          <a:latin typeface="Trebuchet MS" pitchFamily="34" charset="0"/>
        </a:defRPr>
      </a:lvl6pPr>
      <a:lvl7pPr marL="913832" algn="l" rtl="0" fontAlgn="base">
        <a:spcBef>
          <a:spcPct val="0"/>
        </a:spcBef>
        <a:spcAft>
          <a:spcPct val="0"/>
        </a:spcAft>
        <a:defRPr kumimoji="1" sz="3200" b="1">
          <a:solidFill>
            <a:schemeClr val="bg1"/>
          </a:solidFill>
          <a:latin typeface="Trebuchet MS" pitchFamily="34" charset="0"/>
        </a:defRPr>
      </a:lvl7pPr>
      <a:lvl8pPr marL="1370748" algn="l" rtl="0" fontAlgn="base">
        <a:spcBef>
          <a:spcPct val="0"/>
        </a:spcBef>
        <a:spcAft>
          <a:spcPct val="0"/>
        </a:spcAft>
        <a:defRPr kumimoji="1" sz="3200" b="1">
          <a:solidFill>
            <a:schemeClr val="bg1"/>
          </a:solidFill>
          <a:latin typeface="Trebuchet MS" pitchFamily="34" charset="0"/>
        </a:defRPr>
      </a:lvl8pPr>
      <a:lvl9pPr marL="1827662" algn="l" rtl="0" fontAlgn="base">
        <a:spcBef>
          <a:spcPct val="0"/>
        </a:spcBef>
        <a:spcAft>
          <a:spcPct val="0"/>
        </a:spcAft>
        <a:defRPr kumimoji="1" sz="3200" b="1">
          <a:solidFill>
            <a:schemeClr val="bg1"/>
          </a:solidFill>
          <a:latin typeface="Trebuchet MS" pitchFamily="34" charset="0"/>
        </a:defRPr>
      </a:lvl9pPr>
    </p:titleStyle>
    <p:bodyStyle>
      <a:lvl1pPr marL="342686" indent="-342686"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488" indent="-285571"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2292" indent="-228459" algn="l" rtl="0" eaLnBrk="0" fontAlgn="base" hangingPunct="0">
        <a:spcBef>
          <a:spcPct val="20000"/>
        </a:spcBef>
        <a:spcAft>
          <a:spcPct val="0"/>
        </a:spcAft>
        <a:buClr>
          <a:schemeClr val="bg1"/>
        </a:buClr>
        <a:buChar char="–"/>
        <a:defRPr kumimoji="1" sz="2400" b="1">
          <a:solidFill>
            <a:schemeClr val="bg2"/>
          </a:solidFill>
          <a:latin typeface="+mn-lt"/>
        </a:defRPr>
      </a:lvl3pPr>
      <a:lvl4pPr marL="1599206" indent="-228459" algn="l" rtl="0" eaLnBrk="0" fontAlgn="base" hangingPunct="0">
        <a:spcBef>
          <a:spcPct val="20000"/>
        </a:spcBef>
        <a:spcAft>
          <a:spcPct val="0"/>
        </a:spcAft>
        <a:buClr>
          <a:schemeClr val="accent2"/>
        </a:buClr>
        <a:buChar char="–"/>
        <a:defRPr kumimoji="1" sz="2000">
          <a:solidFill>
            <a:schemeClr val="tx1"/>
          </a:solidFill>
          <a:latin typeface="+mn-lt"/>
        </a:defRPr>
      </a:lvl4pPr>
      <a:lvl5pPr marL="2056121" indent="-228459" algn="l" rtl="0" eaLnBrk="0" fontAlgn="base" hangingPunct="0">
        <a:spcBef>
          <a:spcPct val="20000"/>
        </a:spcBef>
        <a:spcAft>
          <a:spcPct val="0"/>
        </a:spcAft>
        <a:buClr>
          <a:schemeClr val="accent2"/>
        </a:buClr>
        <a:buChar char="»"/>
        <a:defRPr kumimoji="1" sz="2000">
          <a:solidFill>
            <a:schemeClr val="tx1"/>
          </a:solidFill>
          <a:latin typeface="+mn-lt"/>
        </a:defRPr>
      </a:lvl5pPr>
      <a:lvl6pPr marL="2513036" indent="-228459" algn="l" rtl="0" fontAlgn="base">
        <a:spcBef>
          <a:spcPct val="20000"/>
        </a:spcBef>
        <a:spcAft>
          <a:spcPct val="0"/>
        </a:spcAft>
        <a:buClr>
          <a:schemeClr val="accent2"/>
        </a:buClr>
        <a:buChar char="»"/>
        <a:defRPr kumimoji="1" sz="2000">
          <a:solidFill>
            <a:schemeClr val="tx1"/>
          </a:solidFill>
          <a:latin typeface="+mn-lt"/>
        </a:defRPr>
      </a:lvl6pPr>
      <a:lvl7pPr marL="2969952" indent="-228459" algn="l" rtl="0" fontAlgn="base">
        <a:spcBef>
          <a:spcPct val="20000"/>
        </a:spcBef>
        <a:spcAft>
          <a:spcPct val="0"/>
        </a:spcAft>
        <a:buClr>
          <a:schemeClr val="accent2"/>
        </a:buClr>
        <a:buChar char="»"/>
        <a:defRPr kumimoji="1" sz="2000">
          <a:solidFill>
            <a:schemeClr val="tx1"/>
          </a:solidFill>
          <a:latin typeface="+mn-lt"/>
        </a:defRPr>
      </a:lvl7pPr>
      <a:lvl8pPr marL="3426868" indent="-228459" algn="l" rtl="0" fontAlgn="base">
        <a:spcBef>
          <a:spcPct val="20000"/>
        </a:spcBef>
        <a:spcAft>
          <a:spcPct val="0"/>
        </a:spcAft>
        <a:buClr>
          <a:schemeClr val="accent2"/>
        </a:buClr>
        <a:buChar char="»"/>
        <a:defRPr kumimoji="1" sz="2000">
          <a:solidFill>
            <a:schemeClr val="tx1"/>
          </a:solidFill>
          <a:latin typeface="+mn-lt"/>
        </a:defRPr>
      </a:lvl8pPr>
      <a:lvl9pPr marL="3883783" indent="-228459" algn="l" rtl="0" fontAlgn="base">
        <a:spcBef>
          <a:spcPct val="20000"/>
        </a:spcBef>
        <a:spcAft>
          <a:spcPct val="0"/>
        </a:spcAft>
        <a:buClr>
          <a:schemeClr val="accent2"/>
        </a:buClr>
        <a:buChar char="»"/>
        <a:defRPr kumimoji="1"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867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defTabSz="914400" fontAlgn="base">
              <a:spcBef>
                <a:spcPct val="0"/>
              </a:spcBef>
              <a:spcAft>
                <a:spcPct val="0"/>
              </a:spcAft>
              <a:defRPr/>
            </a:pPr>
            <a:endParaRPr lang="en-US">
              <a:solidFill>
                <a:srgbClr val="000000"/>
              </a:solidFill>
              <a:latin typeface="Aria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defTabSz="914400" fontAlgn="base">
              <a:spcBef>
                <a:spcPct val="0"/>
              </a:spcBef>
              <a:spcAft>
                <a:spcPct val="0"/>
              </a:spcAft>
              <a:defRPr/>
            </a:pPr>
            <a:endParaRPr lang="en-US">
              <a:solidFill>
                <a:srgbClr val="000000"/>
              </a:solidFill>
              <a:latin typeface="Aria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defTabSz="914400" fontAlgn="base">
              <a:spcBef>
                <a:spcPct val="0"/>
              </a:spcBef>
              <a:spcAft>
                <a:spcPct val="0"/>
              </a:spcAft>
              <a:defRPr/>
            </a:pPr>
            <a:fld id="{72E4B1F5-CAD2-45BB-92BE-E48474513A1C}" type="slidenum">
              <a:rPr lang="en-US">
                <a:solidFill>
                  <a:srgbClr val="000000"/>
                </a:solidFill>
                <a:latin typeface="Arial"/>
              </a:rPr>
              <a:pPr defTabSz="914400" fontAlgn="base">
                <a:spcBef>
                  <a:spcPct val="0"/>
                </a:spcBef>
                <a:spcAft>
                  <a:spcPct val="0"/>
                </a:spcAft>
                <a:defRPr/>
              </a:pPr>
              <a:t>‹#›</a:t>
            </a:fld>
            <a:endParaRPr lang="en-US">
              <a:solidFill>
                <a:srgbClr val="000000"/>
              </a:solidFill>
              <a:latin typeface="Arial"/>
            </a:endParaRPr>
          </a:p>
        </p:txBody>
      </p:sp>
    </p:spTree>
    <p:extLst>
      <p:ext uri="{BB962C8B-B14F-4D97-AF65-F5344CB8AC3E}">
        <p14:creationId xmlns:p14="http://schemas.microsoft.com/office/powerpoint/2010/main" val="1617512064"/>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80" tIns="45692" rIns="91380" bIns="4569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380" tIns="45692" rIns="91380" bIns="456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380" tIns="45692" rIns="91380" bIns="45692" rtlCol="0" anchor="ctr"/>
          <a:lstStyle>
            <a:lvl1pPr algn="l">
              <a:defRPr sz="1200">
                <a:solidFill>
                  <a:schemeClr val="tx1">
                    <a:tint val="75000"/>
                  </a:schemeClr>
                </a:solidFill>
              </a:defRPr>
            </a:lvl1pPr>
          </a:lstStyle>
          <a:p>
            <a:fld id="{26E32408-8FF0-5542-8579-633AE2A16EFD}"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380" tIns="45692" rIns="91380" bIns="45692"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380" tIns="45692" rIns="91380" bIns="45692" rtlCol="0" anchor="ctr"/>
          <a:lstStyle>
            <a:lvl1pPr algn="r">
              <a:defRPr sz="1200">
                <a:solidFill>
                  <a:schemeClr val="tx1">
                    <a:tint val="75000"/>
                  </a:schemeClr>
                </a:solidFill>
              </a:defRPr>
            </a:lvl1p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709971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ftr="0" dt="0"/>
  <p:txStyles>
    <p:titleStyle>
      <a:lvl1pPr algn="ctr" defTabSz="913832" rtl="0" eaLnBrk="1" latinLnBrk="0" hangingPunct="1">
        <a:spcBef>
          <a:spcPct val="0"/>
        </a:spcBef>
        <a:buNone/>
        <a:defRPr sz="4400" kern="1200">
          <a:solidFill>
            <a:schemeClr val="tx1"/>
          </a:solidFill>
          <a:latin typeface="+mj-lt"/>
          <a:ea typeface="+mj-ea"/>
          <a:cs typeface="+mj-cs"/>
        </a:defRPr>
      </a:lvl1pPr>
    </p:titleStyle>
    <p:bodyStyle>
      <a:lvl1pPr marL="342686" indent="-342686" algn="l" defTabSz="9138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88" indent="-285571" algn="l" defTabSz="9138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92" indent="-228459" algn="l" defTabSz="9138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20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121"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3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52"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68"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83"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80" tIns="45692" rIns="91380" bIns="4569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380" tIns="45692" rIns="91380" bIns="456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380" tIns="45692" rIns="91380" bIns="45692" rtlCol="0" anchor="ctr"/>
          <a:lstStyle>
            <a:lvl1pPr algn="l">
              <a:defRPr sz="1200">
                <a:solidFill>
                  <a:schemeClr val="tx1">
                    <a:tint val="75000"/>
                  </a:schemeClr>
                </a:solidFill>
              </a:defRPr>
            </a:lvl1pPr>
          </a:lstStyle>
          <a:p>
            <a:fld id="{33308962-0F53-BA44-89E2-209C88C0DE8C}" type="datetime1">
              <a:rPr lang="en-US" smtClean="0">
                <a:solidFill>
                  <a:prstClr val="black">
                    <a:tint val="75000"/>
                  </a:prstClr>
                </a:solidFill>
              </a:rPr>
              <a:pPr/>
              <a:t>4/4/17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380" tIns="45692" rIns="91380" bIns="45692"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380" tIns="45692" rIns="91380" bIns="45692" rtlCol="0" anchor="ctr"/>
          <a:lstStyle>
            <a:lvl1pPr algn="r">
              <a:defRPr sz="1200">
                <a:solidFill>
                  <a:schemeClr val="tx1">
                    <a:tint val="75000"/>
                  </a:schemeClr>
                </a:solidFill>
              </a:defRPr>
            </a:lvl1p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26614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ctr" defTabSz="913832" rtl="0" eaLnBrk="1" latinLnBrk="0" hangingPunct="1">
        <a:spcBef>
          <a:spcPct val="0"/>
        </a:spcBef>
        <a:buNone/>
        <a:defRPr sz="4400" kern="1200">
          <a:solidFill>
            <a:schemeClr val="tx1"/>
          </a:solidFill>
          <a:latin typeface="+mj-lt"/>
          <a:ea typeface="+mj-ea"/>
          <a:cs typeface="+mj-cs"/>
        </a:defRPr>
      </a:lvl1pPr>
    </p:titleStyle>
    <p:bodyStyle>
      <a:lvl1pPr marL="342686" indent="-342686" algn="l" defTabSz="9138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88" indent="-285571" algn="l" defTabSz="9138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92" indent="-228459" algn="l" defTabSz="9138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20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121"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3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52"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68"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83"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6481" y="273629"/>
            <a:ext cx="822672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1026" name="Rectangle 2"/>
          <p:cNvSpPr>
            <a:spLocks noGrp="1" noChangeArrowheads="1"/>
          </p:cNvSpPr>
          <p:nvPr>
            <p:ph type="body" idx="1"/>
          </p:nvPr>
        </p:nvSpPr>
        <p:spPr bwMode="auto">
          <a:xfrm>
            <a:off x="456481" y="1604329"/>
            <a:ext cx="8226720" cy="4524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602"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456481"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656650" algn="l"/>
                <a:tab pos="1313299" algn="l"/>
                <a:tab pos="196994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fld id="{29200A70-6739-E44D-8BCC-602811F69A85}" type="datetime1">
              <a:rPr lang="en-US" smtClean="0"/>
              <a:pPr defTabSz="414726" fontAlgn="base" hangingPunct="0">
                <a:lnSpc>
                  <a:spcPct val="93000"/>
                </a:lnSpc>
                <a:spcBef>
                  <a:spcPct val="0"/>
                </a:spcBef>
                <a:spcAft>
                  <a:spcPct val="0"/>
                </a:spcAft>
                <a:buClr>
                  <a:srgbClr val="000000"/>
                </a:buClr>
                <a:buSzPct val="100000"/>
                <a:buFont typeface="Times New Roman" pitchFamily="16" charset="0"/>
                <a:buNone/>
              </a:pPr>
              <a:t>4/4/17</a:t>
            </a:fld>
            <a:endParaRPr lang="en-US"/>
          </a:p>
        </p:txBody>
      </p:sp>
      <p:sp>
        <p:nvSpPr>
          <p:cNvPr id="1028" name="Rectangle 4"/>
          <p:cNvSpPr>
            <a:spLocks noGrp="1" noChangeArrowheads="1"/>
          </p:cNvSpPr>
          <p:nvPr>
            <p:ph type="ftr"/>
          </p:nvPr>
        </p:nvSpPr>
        <p:spPr bwMode="auto">
          <a:xfrm>
            <a:off x="3127680" y="6247376"/>
            <a:ext cx="289728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tabLst>
                <a:tab pos="656650" algn="l"/>
                <a:tab pos="1313299" algn="l"/>
                <a:tab pos="1969949" algn="l"/>
                <a:tab pos="262659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endParaRPr lang="en-US"/>
          </a:p>
        </p:txBody>
      </p:sp>
      <p:sp>
        <p:nvSpPr>
          <p:cNvPr id="1029" name="Rectangle 5"/>
          <p:cNvSpPr>
            <a:spLocks noGrp="1" noChangeArrowheads="1"/>
          </p:cNvSpPr>
          <p:nvPr>
            <p:ph type="sldNum"/>
          </p:nvPr>
        </p:nvSpPr>
        <p:spPr bwMode="auto">
          <a:xfrm>
            <a:off x="6556321"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656650" algn="l"/>
                <a:tab pos="1313299" algn="l"/>
                <a:tab pos="196994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fld id="{956785C9-0133-4DCA-ABE2-BA519AA51BB0}" type="slidenum">
              <a:rPr lang="en-US"/>
              <a:pPr defTabSz="414726" fontAlgn="base" hangingPunct="0">
                <a:lnSpc>
                  <a:spcPct val="93000"/>
                </a:lnSpc>
                <a:spcBef>
                  <a:spcPct val="0"/>
                </a:spcBef>
                <a:spcAft>
                  <a:spcPct val="0"/>
                </a:spcAft>
                <a:buClr>
                  <a:srgbClr val="000000"/>
                </a:buClr>
                <a:buSzPct val="100000"/>
                <a:buFont typeface="Times New Roman" pitchFamily="16" charset="0"/>
                <a:buNone/>
              </a:pPr>
              <a:t>‹#›</a:t>
            </a:fld>
            <a:endParaRPr lang="en-US"/>
          </a:p>
        </p:txBody>
      </p:sp>
    </p:spTree>
    <p:extLst>
      <p:ext uri="{BB962C8B-B14F-4D97-AF65-F5344CB8AC3E}">
        <p14:creationId xmlns:p14="http://schemas.microsoft.com/office/powerpoint/2010/main" val="2884861881"/>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hf hdr="0" ftr="0" dt="0"/>
  <p:txStyles>
    <p:titleStyle>
      <a:lvl1pPr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mj-lt"/>
          <a:ea typeface="+mj-ea"/>
          <a:cs typeface="+mj-cs"/>
        </a:defRPr>
      </a:lvl1pPr>
      <a:lvl2pPr marL="673930" indent="-259204"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2pPr>
      <a:lvl3pPr marL="1036815"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3pPr>
      <a:lvl4pPr marL="1451541"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4pPr>
      <a:lvl5pPr marL="1866268"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5pPr>
      <a:lvl6pPr marL="2280994"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6pPr>
      <a:lvl7pPr marL="2695720"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7pPr>
      <a:lvl8pPr marL="3110446"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8pPr>
      <a:lvl9pPr marL="3525172"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9pPr>
    </p:titleStyle>
    <p:bodyStyle>
      <a:lvl1pPr marL="311045" indent="-311045" algn="l" defTabSz="414726" rtl="0" fontAlgn="base" hangingPunct="0">
        <a:lnSpc>
          <a:spcPct val="93000"/>
        </a:lnSpc>
        <a:spcBef>
          <a:spcPct val="0"/>
        </a:spcBef>
        <a:spcAft>
          <a:spcPts val="1293"/>
        </a:spcAft>
        <a:buClr>
          <a:srgbClr val="000000"/>
        </a:buClr>
        <a:buSzPct val="100000"/>
        <a:buFont typeface="Times New Roman" pitchFamily="16" charset="0"/>
        <a:defRPr sz="2900">
          <a:solidFill>
            <a:srgbClr val="000000"/>
          </a:solidFill>
          <a:latin typeface="+mn-lt"/>
          <a:ea typeface="+mn-ea"/>
          <a:cs typeface="+mn-cs"/>
        </a:defRPr>
      </a:lvl1pPr>
      <a:lvl2pPr marL="673930" indent="-259204" algn="l" defTabSz="414726" rtl="0" fontAlgn="base" hangingPunct="0">
        <a:lnSpc>
          <a:spcPct val="93000"/>
        </a:lnSpc>
        <a:spcBef>
          <a:spcPct val="0"/>
        </a:spcBef>
        <a:spcAft>
          <a:spcPts val="1032"/>
        </a:spcAft>
        <a:buClr>
          <a:srgbClr val="000000"/>
        </a:buClr>
        <a:buSzPct val="100000"/>
        <a:buFont typeface="Times New Roman" pitchFamily="16" charset="0"/>
        <a:defRPr sz="2500">
          <a:solidFill>
            <a:srgbClr val="000000"/>
          </a:solidFill>
          <a:latin typeface="+mn-lt"/>
          <a:ea typeface="+mn-ea"/>
          <a:cs typeface="+mn-cs"/>
        </a:defRPr>
      </a:lvl2pPr>
      <a:lvl3pPr marL="1036815" indent="-207363" algn="l" defTabSz="414726" rtl="0" fontAlgn="base" hangingPunct="0">
        <a:lnSpc>
          <a:spcPct val="93000"/>
        </a:lnSpc>
        <a:spcBef>
          <a:spcPct val="0"/>
        </a:spcBef>
        <a:spcAft>
          <a:spcPts val="771"/>
        </a:spcAft>
        <a:buClr>
          <a:srgbClr val="000000"/>
        </a:buClr>
        <a:buSzPct val="100000"/>
        <a:buFont typeface="Times New Roman" pitchFamily="16" charset="0"/>
        <a:defRPr sz="2200">
          <a:solidFill>
            <a:srgbClr val="000000"/>
          </a:solidFill>
          <a:latin typeface="+mn-lt"/>
          <a:ea typeface="+mn-ea"/>
          <a:cs typeface="+mn-cs"/>
        </a:defRPr>
      </a:lvl3pPr>
      <a:lvl4pPr marL="1451541" indent="-207363" algn="l" defTabSz="414726" rtl="0" fontAlgn="base" hangingPunct="0">
        <a:lnSpc>
          <a:spcPct val="93000"/>
        </a:lnSpc>
        <a:spcBef>
          <a:spcPct val="0"/>
        </a:spcBef>
        <a:spcAft>
          <a:spcPts val="522"/>
        </a:spcAft>
        <a:buClr>
          <a:srgbClr val="000000"/>
        </a:buClr>
        <a:buSzPct val="100000"/>
        <a:buFont typeface="Times New Roman" pitchFamily="16" charset="0"/>
        <a:defRPr sz="1800">
          <a:solidFill>
            <a:srgbClr val="000000"/>
          </a:solidFill>
          <a:latin typeface="+mn-lt"/>
          <a:ea typeface="+mn-ea"/>
          <a:cs typeface="+mn-cs"/>
        </a:defRPr>
      </a:lvl4pPr>
      <a:lvl5pPr marL="1866268"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5pPr>
      <a:lvl6pPr marL="2280994"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6pPr>
      <a:lvl7pPr marL="2695720"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7pPr>
      <a:lvl8pPr marL="3110446"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8pPr>
      <a:lvl9pPr marL="3525172"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9pPr>
    </p:bodyStyle>
    <p:otherStyle>
      <a:defPPr>
        <a:defRPr lang="en-US"/>
      </a:defPPr>
      <a:lvl1pPr marL="0" algn="l" defTabSz="829452" rtl="0" eaLnBrk="1" latinLnBrk="0" hangingPunct="1">
        <a:defRPr sz="1600" kern="1200">
          <a:solidFill>
            <a:schemeClr val="tx1"/>
          </a:solidFill>
          <a:latin typeface="+mn-lt"/>
          <a:ea typeface="+mn-ea"/>
          <a:cs typeface="+mn-cs"/>
        </a:defRPr>
      </a:lvl1pPr>
      <a:lvl2pPr marL="414726" algn="l" defTabSz="829452" rtl="0" eaLnBrk="1" latinLnBrk="0" hangingPunct="1">
        <a:defRPr sz="1600" kern="1200">
          <a:solidFill>
            <a:schemeClr val="tx1"/>
          </a:solidFill>
          <a:latin typeface="+mn-lt"/>
          <a:ea typeface="+mn-ea"/>
          <a:cs typeface="+mn-cs"/>
        </a:defRPr>
      </a:lvl2pPr>
      <a:lvl3pPr marL="829452" algn="l" defTabSz="829452" rtl="0" eaLnBrk="1" latinLnBrk="0" hangingPunct="1">
        <a:defRPr sz="1600" kern="1200">
          <a:solidFill>
            <a:schemeClr val="tx1"/>
          </a:solidFill>
          <a:latin typeface="+mn-lt"/>
          <a:ea typeface="+mn-ea"/>
          <a:cs typeface="+mn-cs"/>
        </a:defRPr>
      </a:lvl3pPr>
      <a:lvl4pPr marL="1244178" algn="l" defTabSz="829452" rtl="0" eaLnBrk="1" latinLnBrk="0" hangingPunct="1">
        <a:defRPr sz="1600" kern="1200">
          <a:solidFill>
            <a:schemeClr val="tx1"/>
          </a:solidFill>
          <a:latin typeface="+mn-lt"/>
          <a:ea typeface="+mn-ea"/>
          <a:cs typeface="+mn-cs"/>
        </a:defRPr>
      </a:lvl4pPr>
      <a:lvl5pPr marL="1658904" algn="l" defTabSz="829452" rtl="0" eaLnBrk="1" latinLnBrk="0" hangingPunct="1">
        <a:defRPr sz="1600" kern="1200">
          <a:solidFill>
            <a:schemeClr val="tx1"/>
          </a:solidFill>
          <a:latin typeface="+mn-lt"/>
          <a:ea typeface="+mn-ea"/>
          <a:cs typeface="+mn-cs"/>
        </a:defRPr>
      </a:lvl5pPr>
      <a:lvl6pPr marL="2073631" algn="l" defTabSz="829452" rtl="0" eaLnBrk="1" latinLnBrk="0" hangingPunct="1">
        <a:defRPr sz="1600" kern="1200">
          <a:solidFill>
            <a:schemeClr val="tx1"/>
          </a:solidFill>
          <a:latin typeface="+mn-lt"/>
          <a:ea typeface="+mn-ea"/>
          <a:cs typeface="+mn-cs"/>
        </a:defRPr>
      </a:lvl6pPr>
      <a:lvl7pPr marL="2488357" algn="l" defTabSz="829452" rtl="0" eaLnBrk="1" latinLnBrk="0" hangingPunct="1">
        <a:defRPr sz="1600" kern="1200">
          <a:solidFill>
            <a:schemeClr val="tx1"/>
          </a:solidFill>
          <a:latin typeface="+mn-lt"/>
          <a:ea typeface="+mn-ea"/>
          <a:cs typeface="+mn-cs"/>
        </a:defRPr>
      </a:lvl7pPr>
      <a:lvl8pPr marL="2903083" algn="l" defTabSz="829452" rtl="0" eaLnBrk="1" latinLnBrk="0" hangingPunct="1">
        <a:defRPr sz="1600" kern="1200">
          <a:solidFill>
            <a:schemeClr val="tx1"/>
          </a:solidFill>
          <a:latin typeface="+mn-lt"/>
          <a:ea typeface="+mn-ea"/>
          <a:cs typeface="+mn-cs"/>
        </a:defRPr>
      </a:lvl8pPr>
      <a:lvl9pPr marL="3317809" algn="l" defTabSz="829452" rtl="0" eaLnBrk="1" latinLnBrk="0" hangingPunct="1">
        <a:defRPr sz="1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9CD27504-38F4-994E-A3B4-C5AF2FEA44BE}" type="datetime1">
              <a:rPr lang="en-US" smtClean="0">
                <a:solidFill>
                  <a:prstClr val="black">
                    <a:tint val="75000"/>
                  </a:prstClr>
                </a:solidFill>
              </a:rPr>
              <a:pPr defTabSz="914400"/>
              <a:t>4/4/17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0101596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defTabSz="914400" fontAlgn="base">
              <a:spcBef>
                <a:spcPct val="0"/>
              </a:spcBef>
              <a:spcAft>
                <a:spcPct val="0"/>
              </a:spcAft>
              <a:defRPr/>
            </a:pPr>
            <a:fld id="{1F22BE75-E570-774A-B066-E203DCC73A40}" type="datetime1">
              <a:rPr lang="en-US" smtClean="0">
                <a:solidFill>
                  <a:srgbClr val="000000"/>
                </a:solidFill>
              </a:rPr>
              <a:pPr defTabSz="914400" fontAlgn="base">
                <a:spcBef>
                  <a:spcPct val="0"/>
                </a:spcBef>
                <a:spcAft>
                  <a:spcPct val="0"/>
                </a:spcAft>
                <a:defRPr/>
              </a:pPr>
              <a:t>4/4/17</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Arial" charset="0"/>
              </a:defRPr>
            </a:lvl1pPr>
          </a:lstStyle>
          <a:p>
            <a:pPr defTabSz="91440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Arial" charset="0"/>
              </a:defRPr>
            </a:lvl1pPr>
          </a:lstStyle>
          <a:p>
            <a:pPr defTabSz="914400" fontAlgn="base">
              <a:spcBef>
                <a:spcPct val="0"/>
              </a:spcBef>
              <a:spcAft>
                <a:spcPct val="0"/>
              </a:spcAft>
              <a:defRPr/>
            </a:pPr>
            <a:fld id="{0BEAF1B3-FB9A-44F8-BF37-16D02C4ED1FA}" type="slidenum">
              <a:rPr lang="en-US">
                <a:solidFill>
                  <a:srgbClr val="000000"/>
                </a:solidFill>
              </a:rPr>
              <a:pPr defTabSz="914400"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070629788"/>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5843"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b="0">
                <a:solidFill>
                  <a:srgbClr val="000000"/>
                </a:solidFill>
                <a:latin typeface="Times New Roman" pitchFamily="18" charset="0"/>
              </a:defRPr>
            </a:lvl1pPr>
          </a:lstStyle>
          <a:p>
            <a:pPr defTabSz="914400" fontAlgn="base">
              <a:spcBef>
                <a:spcPct val="0"/>
              </a:spcBef>
              <a:spcAft>
                <a:spcPct val="0"/>
              </a:spcAft>
              <a:defRPr/>
            </a:pPr>
            <a:fld id="{6A69A3BD-6C42-874A-895F-903FD1CA2CD3}" type="datetime1">
              <a:rPr lang="en-US" smtClean="0"/>
              <a:pPr defTabSz="914400" fontAlgn="base">
                <a:spcBef>
                  <a:spcPct val="0"/>
                </a:spcBef>
                <a:spcAft>
                  <a:spcPct val="0"/>
                </a:spcAft>
                <a:defRPr/>
              </a:pPr>
              <a:t>4/4/17</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b="0">
                <a:solidFill>
                  <a:srgbClr val="000000"/>
                </a:solidFill>
                <a:latin typeface="Times New Roman" pitchFamily="18" charset="0"/>
              </a:defRPr>
            </a:lvl1pPr>
          </a:lstStyle>
          <a:p>
            <a:pPr defTabSz="914400"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a:solidFill>
                  <a:srgbClr val="000000"/>
                </a:solidFill>
                <a:latin typeface="Times New Roman" pitchFamily="18" charset="0"/>
              </a:defRPr>
            </a:lvl1pPr>
          </a:lstStyle>
          <a:p>
            <a:pPr defTabSz="914400" fontAlgn="base">
              <a:spcBef>
                <a:spcPct val="0"/>
              </a:spcBef>
              <a:spcAft>
                <a:spcPct val="0"/>
              </a:spcAft>
              <a:defRPr/>
            </a:pPr>
            <a:fld id="{6FB1D190-F0A8-4BB2-9566-41A732BBF196}" type="slidenum">
              <a:rPr lang="en-US"/>
              <a:pPr defTabSz="914400" fontAlgn="base">
                <a:spcBef>
                  <a:spcPct val="0"/>
                </a:spcBef>
                <a:spcAft>
                  <a:spcPct val="0"/>
                </a:spcAft>
                <a:defRPr/>
              </a:pPr>
              <a:t>‹#›</a:t>
            </a:fld>
            <a:endParaRPr lang="en-US"/>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b="1">
              <a:solidFill>
                <a:srgbClr val="000000"/>
              </a:solidFill>
              <a:latin typeface="Times New Roman" pitchFamily="18" charset="0"/>
            </a:endParaRPr>
          </a:p>
        </p:txBody>
      </p:sp>
    </p:spTree>
    <p:extLst>
      <p:ext uri="{BB962C8B-B14F-4D97-AF65-F5344CB8AC3E}">
        <p14:creationId xmlns:p14="http://schemas.microsoft.com/office/powerpoint/2010/main" val="242962890"/>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hf hdr="0" ftr="0" dt="0"/>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itchFamily="34" charset="0"/>
        </a:defRPr>
      </a:lvl2pPr>
      <a:lvl3pPr algn="l" rtl="0" eaLnBrk="0" fontAlgn="base" hangingPunct="0">
        <a:spcBef>
          <a:spcPct val="0"/>
        </a:spcBef>
        <a:spcAft>
          <a:spcPct val="0"/>
        </a:spcAft>
        <a:defRPr sz="3400">
          <a:solidFill>
            <a:schemeClr val="tx2"/>
          </a:solidFill>
          <a:latin typeface="Arial" pitchFamily="34" charset="0"/>
        </a:defRPr>
      </a:lvl3pPr>
      <a:lvl4pPr algn="l" rtl="0" eaLnBrk="0" fontAlgn="base" hangingPunct="0">
        <a:spcBef>
          <a:spcPct val="0"/>
        </a:spcBef>
        <a:spcAft>
          <a:spcPct val="0"/>
        </a:spcAft>
        <a:defRPr sz="3400">
          <a:solidFill>
            <a:schemeClr val="tx2"/>
          </a:solidFill>
          <a:latin typeface="Arial" pitchFamily="34" charset="0"/>
        </a:defRPr>
      </a:lvl4pPr>
      <a:lvl5pPr algn="l" rtl="0" eaLnBrk="0" fontAlgn="base" hangingPunct="0">
        <a:spcBef>
          <a:spcPct val="0"/>
        </a:spcBef>
        <a:spcAft>
          <a:spcPct val="0"/>
        </a:spcAft>
        <a:defRPr sz="3400">
          <a:solidFill>
            <a:schemeClr val="tx2"/>
          </a:solidFill>
          <a:latin typeface="Arial" pitchFamily="34" charset="0"/>
        </a:defRPr>
      </a:lvl5pPr>
      <a:lvl6pPr marL="457200" algn="l" rtl="0" eaLnBrk="0" fontAlgn="base" hangingPunct="0">
        <a:spcBef>
          <a:spcPct val="0"/>
        </a:spcBef>
        <a:spcAft>
          <a:spcPct val="0"/>
        </a:spcAft>
        <a:defRPr sz="3400">
          <a:solidFill>
            <a:schemeClr val="tx2"/>
          </a:solidFill>
          <a:latin typeface="Arial" pitchFamily="34" charset="0"/>
        </a:defRPr>
      </a:lvl6pPr>
      <a:lvl7pPr marL="914400" algn="l" rtl="0" eaLnBrk="0" fontAlgn="base" hangingPunct="0">
        <a:spcBef>
          <a:spcPct val="0"/>
        </a:spcBef>
        <a:spcAft>
          <a:spcPct val="0"/>
        </a:spcAft>
        <a:defRPr sz="3400">
          <a:solidFill>
            <a:schemeClr val="tx2"/>
          </a:solidFill>
          <a:latin typeface="Arial" pitchFamily="34" charset="0"/>
        </a:defRPr>
      </a:lvl7pPr>
      <a:lvl8pPr marL="1371600" algn="l" rtl="0" eaLnBrk="0" fontAlgn="base" hangingPunct="0">
        <a:spcBef>
          <a:spcPct val="0"/>
        </a:spcBef>
        <a:spcAft>
          <a:spcPct val="0"/>
        </a:spcAft>
        <a:defRPr sz="3400">
          <a:solidFill>
            <a:schemeClr val="tx2"/>
          </a:solidFill>
          <a:latin typeface="Arial" pitchFamily="34" charset="0"/>
        </a:defRPr>
      </a:lvl8pPr>
      <a:lvl9pPr marL="1828800" algn="l" rtl="0" eaLnBrk="0" fontAlgn="base" hangingPunct="0">
        <a:spcBef>
          <a:spcPct val="0"/>
        </a:spcBef>
        <a:spcAft>
          <a:spcPct val="0"/>
        </a:spcAft>
        <a:defRPr sz="3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defTabSz="914400" fontAlgn="base">
              <a:spcBef>
                <a:spcPct val="0"/>
              </a:spcBef>
              <a:spcAft>
                <a:spcPct val="0"/>
              </a:spcAft>
              <a:defRPr/>
            </a:pPr>
            <a:fld id="{9B46F18C-6D0C-5649-B30A-62F8A049510A}" type="datetime1">
              <a:rPr lang="en-US" smtClean="0">
                <a:solidFill>
                  <a:srgbClr val="000000"/>
                </a:solidFill>
              </a:rPr>
              <a:pPr defTabSz="914400" fontAlgn="base">
                <a:spcBef>
                  <a:spcPct val="0"/>
                </a:spcBef>
                <a:spcAft>
                  <a:spcPct val="0"/>
                </a:spcAft>
                <a:defRPr/>
              </a:pPr>
              <a:t>4/4/17</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Arial" charset="0"/>
              </a:defRPr>
            </a:lvl1pPr>
          </a:lstStyle>
          <a:p>
            <a:pPr defTabSz="91440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defTabSz="914400" fontAlgn="base">
              <a:spcBef>
                <a:spcPct val="0"/>
              </a:spcBef>
              <a:spcAft>
                <a:spcPct val="0"/>
              </a:spcAft>
              <a:defRPr/>
            </a:pPr>
            <a:fld id="{E50C6C4D-2D32-48DA-B84F-5F79D9ED7447}" type="slidenum">
              <a:rPr lang="en-US">
                <a:solidFill>
                  <a:srgbClr val="000000"/>
                </a:solidFill>
              </a:rPr>
              <a:pPr defTabSz="914400"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21050507"/>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hf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charset="0"/>
        </a:defRPr>
      </a:lvl2pPr>
      <a:lvl3pPr algn="ctr" rtl="0" eaLnBrk="0" fontAlgn="base" hangingPunct="0">
        <a:spcBef>
          <a:spcPct val="0"/>
        </a:spcBef>
        <a:spcAft>
          <a:spcPct val="0"/>
        </a:spcAft>
        <a:defRPr sz="3600">
          <a:solidFill>
            <a:schemeClr val="tx2"/>
          </a:solidFill>
          <a:latin typeface="Times" charset="0"/>
        </a:defRPr>
      </a:lvl3pPr>
      <a:lvl4pPr algn="ctr" rtl="0" eaLnBrk="0" fontAlgn="base" hangingPunct="0">
        <a:spcBef>
          <a:spcPct val="0"/>
        </a:spcBef>
        <a:spcAft>
          <a:spcPct val="0"/>
        </a:spcAft>
        <a:defRPr sz="3600">
          <a:solidFill>
            <a:schemeClr val="tx2"/>
          </a:solidFill>
          <a:latin typeface="Times" charset="0"/>
        </a:defRPr>
      </a:lvl4pPr>
      <a:lvl5pPr algn="ctr" rtl="0" eaLnBrk="0" fontAlgn="base" hangingPunct="0">
        <a:spcBef>
          <a:spcPct val="0"/>
        </a:spcBef>
        <a:spcAft>
          <a:spcPct val="0"/>
        </a:spcAft>
        <a:defRPr sz="3600">
          <a:solidFill>
            <a:schemeClr val="tx2"/>
          </a:solidFill>
          <a:latin typeface="Times" charset="0"/>
        </a:defRPr>
      </a:lvl5pPr>
      <a:lvl6pPr marL="457200" algn="ctr" rtl="0" fontAlgn="base">
        <a:spcBef>
          <a:spcPct val="0"/>
        </a:spcBef>
        <a:spcAft>
          <a:spcPct val="0"/>
        </a:spcAft>
        <a:defRPr sz="3600">
          <a:solidFill>
            <a:schemeClr val="tx2"/>
          </a:solidFill>
          <a:latin typeface="Times" charset="0"/>
        </a:defRPr>
      </a:lvl6pPr>
      <a:lvl7pPr marL="914400" algn="ctr" rtl="0" fontAlgn="base">
        <a:spcBef>
          <a:spcPct val="0"/>
        </a:spcBef>
        <a:spcAft>
          <a:spcPct val="0"/>
        </a:spcAft>
        <a:defRPr sz="3600">
          <a:solidFill>
            <a:schemeClr val="tx2"/>
          </a:solidFill>
          <a:latin typeface="Times" charset="0"/>
        </a:defRPr>
      </a:lvl7pPr>
      <a:lvl8pPr marL="1371600" algn="ctr" rtl="0" fontAlgn="base">
        <a:spcBef>
          <a:spcPct val="0"/>
        </a:spcBef>
        <a:spcAft>
          <a:spcPct val="0"/>
        </a:spcAft>
        <a:defRPr sz="3600">
          <a:solidFill>
            <a:schemeClr val="tx2"/>
          </a:solidFill>
          <a:latin typeface="Times" charset="0"/>
        </a:defRPr>
      </a:lvl8pPr>
      <a:lvl9pPr marL="1828800" algn="ctr" rtl="0" fontAlgn="base">
        <a:spcBef>
          <a:spcPct val="0"/>
        </a:spcBef>
        <a:spcAft>
          <a:spcPct val="0"/>
        </a:spcAft>
        <a:defRPr sz="3600">
          <a:solidFill>
            <a:schemeClr val="tx2"/>
          </a:solidFill>
          <a:latin typeface="Times"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4.jpeg"/><Relationship Id="rId5" Type="http://schemas.openxmlformats.org/officeDocument/2006/relationships/image" Target="../media/image28.jpeg"/><Relationship Id="rId6" Type="http://schemas.openxmlformats.org/officeDocument/2006/relationships/image" Target="../media/image27.jpeg"/><Relationship Id="rId1" Type="http://schemas.openxmlformats.org/officeDocument/2006/relationships/slideLayout" Target="../slideLayouts/slideLayout6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3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3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3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eg"/><Relationship Id="rId5" Type="http://schemas.openxmlformats.org/officeDocument/2006/relationships/image" Target="../media/image37.jpeg"/><Relationship Id="rId1" Type="http://schemas.openxmlformats.org/officeDocument/2006/relationships/slideLayout" Target="../slideLayouts/slideLayout57.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jpeg"/><Relationship Id="rId1" Type="http://schemas.openxmlformats.org/officeDocument/2006/relationships/slideLayout" Target="../slideLayouts/slideLayout6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 Type="http://schemas.openxmlformats.org/officeDocument/2006/relationships/slideLayout" Target="../slideLayouts/slideLayout62.xml"/><Relationship Id="rId2" Type="http://schemas.openxmlformats.org/officeDocument/2006/relationships/notesSlide" Target="../notesSlides/notesSlide22.xml"/><Relationship Id="rId3" Type="http://schemas.openxmlformats.org/officeDocument/2006/relationships/image" Target="../media/image45.jpeg"/><Relationship Id="rId4" Type="http://schemas.openxmlformats.org/officeDocument/2006/relationships/image" Target="../media/image46.jpeg"/><Relationship Id="rId5" Type="http://schemas.openxmlformats.org/officeDocument/2006/relationships/image" Target="../media/image44.jpe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33.xml.rels><?xml version="1.0" encoding="UTF-8" standalone="yes"?>
<Relationships xmlns="http://schemas.openxmlformats.org/package/2006/relationships"><Relationship Id="rId11" Type="http://schemas.openxmlformats.org/officeDocument/2006/relationships/oleObject" Target="../embeddings/oleObject3.bin"/><Relationship Id="rId12" Type="http://schemas.openxmlformats.org/officeDocument/2006/relationships/image" Target="../media/image52.emf"/><Relationship Id="rId13" Type="http://schemas.openxmlformats.org/officeDocument/2006/relationships/image" Target="../media/image60.png"/><Relationship Id="rId14" Type="http://schemas.openxmlformats.org/officeDocument/2006/relationships/image" Target="../media/image61.png"/><Relationship Id="rId15" Type="http://schemas.openxmlformats.org/officeDocument/2006/relationships/oleObject" Target="../embeddings/oleObject4.bin"/><Relationship Id="rId16" Type="http://schemas.openxmlformats.org/officeDocument/2006/relationships/image" Target="../media/image53.emf"/><Relationship Id="rId1" Type="http://schemas.openxmlformats.org/officeDocument/2006/relationships/vmlDrawing" Target="../drawings/vmlDrawing2.vml"/><Relationship Id="rId2" Type="http://schemas.openxmlformats.org/officeDocument/2006/relationships/slideLayout" Target="../slideLayouts/slideLayout57.xml"/><Relationship Id="rId3" Type="http://schemas.openxmlformats.org/officeDocument/2006/relationships/notesSlide" Target="../notesSlides/notesSlide23.xml"/><Relationship Id="rId4" Type="http://schemas.openxmlformats.org/officeDocument/2006/relationships/image" Target="../media/image54.jpeg"/><Relationship Id="rId5" Type="http://schemas.openxmlformats.org/officeDocument/2006/relationships/image" Target="../media/image42.png"/><Relationship Id="rId6" Type="http://schemas.openxmlformats.org/officeDocument/2006/relationships/image" Target="../media/image55.png"/><Relationship Id="rId7" Type="http://schemas.openxmlformats.org/officeDocument/2006/relationships/image" Target="../media/image56.jpeg"/><Relationship Id="rId8" Type="http://schemas.openxmlformats.org/officeDocument/2006/relationships/image" Target="../media/image57.jpeg"/><Relationship Id="rId9" Type="http://schemas.openxmlformats.org/officeDocument/2006/relationships/image" Target="../media/image58.png"/><Relationship Id="rId10"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hyperlink" Target="http://www.robots.ox.ac.uk/~vgg/research/vgoogle/index.html" TargetMode="External"/><Relationship Id="rId1" Type="http://schemas.openxmlformats.org/officeDocument/2006/relationships/slideLayout" Target="../slideLayouts/slideLayout6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hyperlink" Target="http://www.robots.ox.ac.uk/~vgg/research/vgoogle/index.html" TargetMode="External"/><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 Type="http://schemas.openxmlformats.org/officeDocument/2006/relationships/slideLayout" Target="../slideLayouts/slideLayout61.xml"/><Relationship Id="rId2" Type="http://schemas.openxmlformats.org/officeDocument/2006/relationships/notesSlide" Target="../notesSlides/notesSlide26.xml"/><Relationship Id="rId3" Type="http://schemas.openxmlformats.org/officeDocument/2006/relationships/image" Target="../media/image64.jpe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3.wmf"/><Relationship Id="rId6" Type="http://schemas.openxmlformats.org/officeDocument/2006/relationships/oleObject" Target="../embeddings/oleObject2.bin"/><Relationship Id="rId7" Type="http://schemas.openxmlformats.org/officeDocument/2006/relationships/image" Target="../media/image4.wmf"/><Relationship Id="rId8"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75.png"/><Relationship Id="rId3"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77.png"/><Relationship Id="rId3"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5.bin"/><Relationship Id="rId5" Type="http://schemas.openxmlformats.org/officeDocument/2006/relationships/image" Target="../media/image79.wmf"/><Relationship Id="rId6" Type="http://schemas.openxmlformats.org/officeDocument/2006/relationships/oleObject" Target="../embeddings/oleObject6.bin"/><Relationship Id="rId7" Type="http://schemas.openxmlformats.org/officeDocument/2006/relationships/image" Target="../media/image80.wmf"/><Relationship Id="rId8" Type="http://schemas.openxmlformats.org/officeDocument/2006/relationships/oleObject" Target="../embeddings/Microsoft_Equation1.bin"/><Relationship Id="rId9" Type="http://schemas.openxmlformats.org/officeDocument/2006/relationships/image" Target="../media/image81.wmf"/><Relationship Id="rId1" Type="http://schemas.openxmlformats.org/officeDocument/2006/relationships/vmlDrawing" Target="../drawings/vmlDrawing3.vml"/><Relationship Id="rId2"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142.xml"/><Relationship Id="rId2"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82.jpeg"/><Relationship Id="rId5" Type="http://schemas.openxmlformats.org/officeDocument/2006/relationships/oleObject" Target="../embeddings/Microsoft_Equation2.bin"/><Relationship Id="rId6" Type="http://schemas.openxmlformats.org/officeDocument/2006/relationships/image" Target="../media/image86.wmf"/><Relationship Id="rId1" Type="http://schemas.openxmlformats.org/officeDocument/2006/relationships/vmlDrawing" Target="../drawings/vmlDrawing4.vml"/><Relationship Id="rId2" Type="http://schemas.openxmlformats.org/officeDocument/2006/relationships/slideLayout" Target="../slideLayouts/slideLayout1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87.wmf"/><Relationship Id="rId5" Type="http://schemas.openxmlformats.org/officeDocument/2006/relationships/oleObject" Target="../embeddings/Microsoft_Equation3.bin"/><Relationship Id="rId6" Type="http://schemas.openxmlformats.org/officeDocument/2006/relationships/image" Target="../media/image88.wmf"/><Relationship Id="rId1" Type="http://schemas.openxmlformats.org/officeDocument/2006/relationships/vmlDrawing" Target="../drawings/vmlDrawing5.vml"/><Relationship Id="rId2" Type="http://schemas.openxmlformats.org/officeDocument/2006/relationships/slideLayout" Target="../slideLayouts/slideLayout14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wmf"/><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jpeg"/><Relationship Id="rId10" Type="http://schemas.openxmlformats.org/officeDocument/2006/relationships/image" Target="../media/image13.jpeg"/><Relationship Id="rId11" Type="http://schemas.openxmlformats.org/officeDocument/2006/relationships/image" Target="../media/image14.jpeg"/><Relationship Id="rId1" Type="http://schemas.openxmlformats.org/officeDocument/2006/relationships/slideLayout" Target="../slideLayouts/slideLayout5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1" Type="http://schemas.openxmlformats.org/officeDocument/2006/relationships/image" Target="../media/image92.wmf"/><Relationship Id="rId12" Type="http://schemas.openxmlformats.org/officeDocument/2006/relationships/oleObject" Target="../embeddings/oleObject12.bin"/><Relationship Id="rId13" Type="http://schemas.openxmlformats.org/officeDocument/2006/relationships/image" Target="../media/image93.wmf"/><Relationship Id="rId14" Type="http://schemas.openxmlformats.org/officeDocument/2006/relationships/oleObject" Target="../embeddings/Microsoft_Equation4.bin"/><Relationship Id="rId15" Type="http://schemas.openxmlformats.org/officeDocument/2006/relationships/image" Target="../media/image94.wmf"/><Relationship Id="rId1" Type="http://schemas.openxmlformats.org/officeDocument/2006/relationships/vmlDrawing" Target="../drawings/vmlDrawing6.vml"/><Relationship Id="rId2" Type="http://schemas.openxmlformats.org/officeDocument/2006/relationships/slideLayout" Target="../slideLayouts/slideLayout159.xml"/><Relationship Id="rId3" Type="http://schemas.openxmlformats.org/officeDocument/2006/relationships/notesSlide" Target="../notesSlides/notesSlide34.xml"/><Relationship Id="rId4" Type="http://schemas.openxmlformats.org/officeDocument/2006/relationships/oleObject" Target="../embeddings/oleObject8.bin"/><Relationship Id="rId5" Type="http://schemas.openxmlformats.org/officeDocument/2006/relationships/image" Target="../media/image89.wmf"/><Relationship Id="rId6" Type="http://schemas.openxmlformats.org/officeDocument/2006/relationships/oleObject" Target="../embeddings/oleObject9.bin"/><Relationship Id="rId7" Type="http://schemas.openxmlformats.org/officeDocument/2006/relationships/image" Target="../media/image90.wmf"/><Relationship Id="rId8" Type="http://schemas.openxmlformats.org/officeDocument/2006/relationships/oleObject" Target="../embeddings/oleObject10.bin"/><Relationship Id="rId9" Type="http://schemas.openxmlformats.org/officeDocument/2006/relationships/image" Target="../media/image91.wmf"/><Relationship Id="rId10" Type="http://schemas.openxmlformats.org/officeDocument/2006/relationships/oleObject" Target="../embeddings/oleObject11.bin"/></Relationships>
</file>

<file path=ppt/slides/_rels/slide51.xml.rels><?xml version="1.0" encoding="UTF-8" standalone="yes"?>
<Relationships xmlns="http://schemas.openxmlformats.org/package/2006/relationships"><Relationship Id="rId11" Type="http://schemas.openxmlformats.org/officeDocument/2006/relationships/oleObject" Target="../embeddings/Microsoft_Equation5.bin"/><Relationship Id="rId12" Type="http://schemas.openxmlformats.org/officeDocument/2006/relationships/image" Target="../media/image99.wmf"/><Relationship Id="rId1" Type="http://schemas.openxmlformats.org/officeDocument/2006/relationships/vmlDrawing" Target="../drawings/vmlDrawing7.vml"/><Relationship Id="rId2" Type="http://schemas.openxmlformats.org/officeDocument/2006/relationships/slideLayout" Target="../slideLayouts/slideLayout159.xml"/><Relationship Id="rId3" Type="http://schemas.openxmlformats.org/officeDocument/2006/relationships/oleObject" Target="../embeddings/oleObject13.bin"/><Relationship Id="rId4" Type="http://schemas.openxmlformats.org/officeDocument/2006/relationships/image" Target="../media/image95.wmf"/><Relationship Id="rId5" Type="http://schemas.openxmlformats.org/officeDocument/2006/relationships/oleObject" Target="../embeddings/oleObject14.bin"/><Relationship Id="rId6" Type="http://schemas.openxmlformats.org/officeDocument/2006/relationships/image" Target="../media/image96.wmf"/><Relationship Id="rId7" Type="http://schemas.openxmlformats.org/officeDocument/2006/relationships/oleObject" Target="../embeddings/oleObject15.bin"/><Relationship Id="rId8" Type="http://schemas.openxmlformats.org/officeDocument/2006/relationships/image" Target="../media/image97.wmf"/><Relationship Id="rId9" Type="http://schemas.openxmlformats.org/officeDocument/2006/relationships/oleObject" Target="../embeddings/oleObject16.bin"/><Relationship Id="rId10" Type="http://schemas.openxmlformats.org/officeDocument/2006/relationships/image" Target="../media/image98.w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Microsoft_Equation6.bin"/><Relationship Id="rId5" Type="http://schemas.openxmlformats.org/officeDocument/2006/relationships/image" Target="../media/image100.wmf"/><Relationship Id="rId1" Type="http://schemas.openxmlformats.org/officeDocument/2006/relationships/vmlDrawing" Target="../drawings/vmlDrawing8.vml"/><Relationship Id="rId2" Type="http://schemas.openxmlformats.org/officeDocument/2006/relationships/slideLayout" Target="../slideLayouts/slideLayout14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101.wmf"/><Relationship Id="rId5" Type="http://schemas.openxmlformats.org/officeDocument/2006/relationships/oleObject" Target="../embeddings/Microsoft_Equation7.bin"/><Relationship Id="rId6" Type="http://schemas.openxmlformats.org/officeDocument/2006/relationships/image" Target="../media/image102.wmf"/><Relationship Id="rId1" Type="http://schemas.openxmlformats.org/officeDocument/2006/relationships/vmlDrawing" Target="../drawings/vmlDrawing9.vml"/><Relationship Id="rId2" Type="http://schemas.openxmlformats.org/officeDocument/2006/relationships/slideLayout" Target="../slideLayouts/slideLayout14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Microsoft_Equation8.bin"/><Relationship Id="rId4" Type="http://schemas.openxmlformats.org/officeDocument/2006/relationships/image" Target="../media/image103.wmf"/><Relationship Id="rId1" Type="http://schemas.openxmlformats.org/officeDocument/2006/relationships/vmlDrawing" Target="../drawings/vmlDrawing10.vml"/><Relationship Id="rId2" Type="http://schemas.openxmlformats.org/officeDocument/2006/relationships/slideLayout" Target="../slideLayouts/slideLayout15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18.bin"/><Relationship Id="rId5" Type="http://schemas.openxmlformats.org/officeDocument/2006/relationships/image" Target="../media/image104.wmf"/><Relationship Id="rId6" Type="http://schemas.openxmlformats.org/officeDocument/2006/relationships/oleObject" Target="../embeddings/oleObject19.bin"/><Relationship Id="rId7" Type="http://schemas.openxmlformats.org/officeDocument/2006/relationships/image" Target="../media/image105.wmf"/><Relationship Id="rId8" Type="http://schemas.openxmlformats.org/officeDocument/2006/relationships/oleObject" Target="../embeddings/oleObject20.bin"/><Relationship Id="rId9" Type="http://schemas.openxmlformats.org/officeDocument/2006/relationships/image" Target="../media/image106.wmf"/><Relationship Id="rId10" Type="http://schemas.openxmlformats.org/officeDocument/2006/relationships/oleObject" Target="../embeddings/Microsoft_Equation9.bin"/><Relationship Id="rId11" Type="http://schemas.openxmlformats.org/officeDocument/2006/relationships/image" Target="../media/image107.wmf"/><Relationship Id="rId1" Type="http://schemas.openxmlformats.org/officeDocument/2006/relationships/vmlDrawing" Target="../drawings/vmlDrawing11.vml"/><Relationship Id="rId2" Type="http://schemas.openxmlformats.org/officeDocument/2006/relationships/slideLayout" Target="../slideLayouts/slideLayout14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oleObject" Target="../embeddings/Microsoft_Equation10.bin"/><Relationship Id="rId5" Type="http://schemas.openxmlformats.org/officeDocument/2006/relationships/image" Target="../media/image108.wmf"/><Relationship Id="rId1" Type="http://schemas.openxmlformats.org/officeDocument/2006/relationships/vmlDrawing" Target="../drawings/vmlDrawing12.vml"/><Relationship Id="rId2" Type="http://schemas.openxmlformats.org/officeDocument/2006/relationships/slideLayout" Target="../slideLayouts/slideLayout14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21.bin"/><Relationship Id="rId5" Type="http://schemas.openxmlformats.org/officeDocument/2006/relationships/image" Target="../media/image79.wmf"/><Relationship Id="rId6" Type="http://schemas.openxmlformats.org/officeDocument/2006/relationships/oleObject" Target="../embeddings/oleObject22.bin"/><Relationship Id="rId7" Type="http://schemas.openxmlformats.org/officeDocument/2006/relationships/image" Target="../media/image80.wmf"/><Relationship Id="rId8" Type="http://schemas.openxmlformats.org/officeDocument/2006/relationships/oleObject" Target="../embeddings/Microsoft_Equation11.bin"/><Relationship Id="rId9" Type="http://schemas.openxmlformats.org/officeDocument/2006/relationships/image" Target="../media/image81.wmf"/><Relationship Id="rId1" Type="http://schemas.openxmlformats.org/officeDocument/2006/relationships/vmlDrawing" Target="../drawings/vmlDrawing13.vml"/><Relationship Id="rId2" Type="http://schemas.openxmlformats.org/officeDocument/2006/relationships/slideLayout" Target="../slideLayouts/slideLayout14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23.bin"/><Relationship Id="rId5" Type="http://schemas.openxmlformats.org/officeDocument/2006/relationships/image" Target="../media/image79.wmf"/><Relationship Id="rId6" Type="http://schemas.openxmlformats.org/officeDocument/2006/relationships/oleObject" Target="../embeddings/oleObject24.bin"/><Relationship Id="rId7" Type="http://schemas.openxmlformats.org/officeDocument/2006/relationships/image" Target="../media/image80.wmf"/><Relationship Id="rId8" Type="http://schemas.openxmlformats.org/officeDocument/2006/relationships/oleObject" Target="../embeddings/oleObject25.bin"/><Relationship Id="rId9" Type="http://schemas.openxmlformats.org/officeDocument/2006/relationships/image" Target="../media/image81.wmf"/><Relationship Id="rId10" Type="http://schemas.openxmlformats.org/officeDocument/2006/relationships/oleObject" Target="../embeddings/Microsoft_Equation12.bin"/><Relationship Id="rId11" Type="http://schemas.openxmlformats.org/officeDocument/2006/relationships/image" Target="../media/image109.wmf"/><Relationship Id="rId1" Type="http://schemas.openxmlformats.org/officeDocument/2006/relationships/vmlDrawing" Target="../drawings/vmlDrawing14.vml"/><Relationship Id="rId2" Type="http://schemas.openxmlformats.org/officeDocument/2006/relationships/slideLayout" Target="../slideLayouts/slideLayout79.xml"/></Relationships>
</file>

<file path=ppt/slides/_rels/slide59.xml.rels><?xml version="1.0" encoding="UTF-8" standalone="yes"?>
<Relationships xmlns="http://schemas.openxmlformats.org/package/2006/relationships"><Relationship Id="rId11" Type="http://schemas.openxmlformats.org/officeDocument/2006/relationships/oleObject" Target="../embeddings/Microsoft_Equation13.bin"/><Relationship Id="rId12" Type="http://schemas.openxmlformats.org/officeDocument/2006/relationships/image" Target="../media/image113.wmf"/><Relationship Id="rId1" Type="http://schemas.openxmlformats.org/officeDocument/2006/relationships/vmlDrawing" Target="../drawings/vmlDrawing15.vml"/><Relationship Id="rId2" Type="http://schemas.openxmlformats.org/officeDocument/2006/relationships/slideLayout" Target="../slideLayouts/slideLayout79.xml"/><Relationship Id="rId3" Type="http://schemas.openxmlformats.org/officeDocument/2006/relationships/notesSlide" Target="../notesSlides/notesSlide40.xml"/><Relationship Id="rId4" Type="http://schemas.openxmlformats.org/officeDocument/2006/relationships/oleObject" Target="../embeddings/oleObject26.bin"/><Relationship Id="rId5" Type="http://schemas.openxmlformats.org/officeDocument/2006/relationships/image" Target="../media/image110.wmf"/><Relationship Id="rId6" Type="http://schemas.openxmlformats.org/officeDocument/2006/relationships/oleObject" Target="../embeddings/oleObject27.bin"/><Relationship Id="rId7" Type="http://schemas.openxmlformats.org/officeDocument/2006/relationships/image" Target="../media/image111.wmf"/><Relationship Id="rId8" Type="http://schemas.openxmlformats.org/officeDocument/2006/relationships/image" Target="../media/image114.png"/><Relationship Id="rId9" Type="http://schemas.openxmlformats.org/officeDocument/2006/relationships/oleObject" Target="../embeddings/oleObject28.bin"/><Relationship Id="rId10" Type="http://schemas.openxmlformats.org/officeDocument/2006/relationships/image" Target="../media/image112.wmf"/></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oleObject29.bin"/><Relationship Id="rId5" Type="http://schemas.openxmlformats.org/officeDocument/2006/relationships/image" Target="../media/image109.wmf"/><Relationship Id="rId6" Type="http://schemas.openxmlformats.org/officeDocument/2006/relationships/oleObject" Target="../embeddings/Microsoft_Equation14.bin"/><Relationship Id="rId7" Type="http://schemas.openxmlformats.org/officeDocument/2006/relationships/image" Target="../media/image115.wmf"/><Relationship Id="rId1" Type="http://schemas.openxmlformats.org/officeDocument/2006/relationships/vmlDrawing" Target="../drawings/vmlDrawing16.vml"/><Relationship Id="rId2"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image" Target="../media/image116.jpeg"/><Relationship Id="rId3" Type="http://schemas.openxmlformats.org/officeDocument/2006/relationships/image" Target="../media/image117.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42.xml"/><Relationship Id="rId3" Type="http://schemas.openxmlformats.org/officeDocument/2006/relationships/image" Target="../media/image118.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43.xml"/><Relationship Id="rId3" Type="http://schemas.openxmlformats.org/officeDocument/2006/relationships/image" Target="../media/image1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44.xml"/><Relationship Id="rId3" Type="http://schemas.openxmlformats.org/officeDocument/2006/relationships/image" Target="../media/image1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7.xml"/><Relationship Id="rId3" Type="http://schemas.openxmlformats.org/officeDocument/2006/relationships/image" Target="../media/image1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8.xml"/><Relationship Id="rId3" Type="http://schemas.openxmlformats.org/officeDocument/2006/relationships/image" Target="../media/image1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9.xml"/><Relationship Id="rId3" Type="http://schemas.openxmlformats.org/officeDocument/2006/relationships/image" Target="../media/image122.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png"/><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0.xml"/><Relationship Id="rId3" Type="http://schemas.openxmlformats.org/officeDocument/2006/relationships/image" Target="../media/image1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1.xml"/><Relationship Id="rId3" Type="http://schemas.openxmlformats.org/officeDocument/2006/relationships/image" Target="../media/image1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2.xml"/><Relationship Id="rId3" Type="http://schemas.openxmlformats.org/officeDocument/2006/relationships/image" Target="../media/image1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3.xml"/><Relationship Id="rId3" Type="http://schemas.openxmlformats.org/officeDocument/2006/relationships/image" Target="../media/image1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4.xml"/><Relationship Id="rId3" Type="http://schemas.openxmlformats.org/officeDocument/2006/relationships/image" Target="../media/image1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5.xml"/><Relationship Id="rId3" Type="http://schemas.openxmlformats.org/officeDocument/2006/relationships/image" Target="../media/image128.png"/></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204.xml"/><Relationship Id="rId2" Type="http://schemas.openxmlformats.org/officeDocument/2006/relationships/notesSlide" Target="../notesSlides/notesSlide5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5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notesSlide" Target="../notesSlides/notesSlide59.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3.xml.rels><?xml version="1.0" encoding="UTF-8" standalone="yes"?>
<Relationships xmlns="http://schemas.openxmlformats.org/package/2006/relationships"><Relationship Id="rId11" Type="http://schemas.openxmlformats.org/officeDocument/2006/relationships/image" Target="../media/image138.jpeg"/><Relationship Id="rId12" Type="http://schemas.openxmlformats.org/officeDocument/2006/relationships/image" Target="../media/image139.jpeg"/><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130.jpeg"/><Relationship Id="rId4" Type="http://schemas.openxmlformats.org/officeDocument/2006/relationships/image" Target="../media/image131.jpeg"/><Relationship Id="rId5" Type="http://schemas.openxmlformats.org/officeDocument/2006/relationships/image" Target="../media/image132.jpeg"/><Relationship Id="rId6" Type="http://schemas.openxmlformats.org/officeDocument/2006/relationships/image" Target="../media/image133.jpeg"/><Relationship Id="rId7" Type="http://schemas.openxmlformats.org/officeDocument/2006/relationships/image" Target="../media/image134.jpeg"/><Relationship Id="rId8" Type="http://schemas.openxmlformats.org/officeDocument/2006/relationships/image" Target="../media/image135.jpeg"/><Relationship Id="rId9" Type="http://schemas.openxmlformats.org/officeDocument/2006/relationships/image" Target="../media/image136.jpeg"/><Relationship Id="rId10" Type="http://schemas.openxmlformats.org/officeDocument/2006/relationships/image" Target="../media/image137.jpeg"/></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1" Type="http://schemas.openxmlformats.org/officeDocument/2006/relationships/slideLayout" Target="../slideLayouts/slideLayout100.xml"/><Relationship Id="rId2" Type="http://schemas.openxmlformats.org/officeDocument/2006/relationships/notesSlide" Target="../notesSlides/notesSlide6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64.xml"/><Relationship Id="rId3" Type="http://schemas.openxmlformats.org/officeDocument/2006/relationships/image" Target="../media/image14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image" Target="../media/image143.png"/></Relationships>
</file>

<file path=ppt/slides/_rels/slide87.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1" Type="http://schemas.openxmlformats.org/officeDocument/2006/relationships/slideLayout" Target="../slideLayouts/slideLayout46.xml"/><Relationship Id="rId2" Type="http://schemas.openxmlformats.org/officeDocument/2006/relationships/notesSlide" Target="../notesSlides/notesSlide6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89.xml.rels><?xml version="1.0" encoding="UTF-8" standalone="yes"?>
<Relationships xmlns="http://schemas.openxmlformats.org/package/2006/relationships"><Relationship Id="rId3" Type="http://schemas.openxmlformats.org/officeDocument/2006/relationships/image" Target="../media/image146.wmf"/><Relationship Id="rId4" Type="http://schemas.openxmlformats.org/officeDocument/2006/relationships/image" Target="../media/image147.png"/><Relationship Id="rId1" Type="http://schemas.openxmlformats.org/officeDocument/2006/relationships/slideLayout" Target="../slideLayouts/slideLayout68.xml"/><Relationship Id="rId2" Type="http://schemas.openxmlformats.org/officeDocument/2006/relationships/notesSlide" Target="../notesSlides/notesSlide67.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3" Type="http://schemas.openxmlformats.org/officeDocument/2006/relationships/image" Target="../media/image146.wmf"/><Relationship Id="rId4" Type="http://schemas.openxmlformats.org/officeDocument/2006/relationships/image" Target="../media/image147.png"/><Relationship Id="rId1" Type="http://schemas.openxmlformats.org/officeDocument/2006/relationships/slideLayout" Target="../slideLayouts/slideLayout68.xml"/><Relationship Id="rId2" Type="http://schemas.openxmlformats.org/officeDocument/2006/relationships/notesSlide" Target="../notesSlides/notesSlide6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9.xml"/><Relationship Id="rId3" Type="http://schemas.openxmlformats.org/officeDocument/2006/relationships/hyperlink" Target="http://www.cs.ubc.ca/~lowe/papers/ijcv04.pdf"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1" Type="http://schemas.openxmlformats.org/officeDocument/2006/relationships/slideLayout" Target="../slideLayouts/slideLayout68.xml"/><Relationship Id="rId2" Type="http://schemas.openxmlformats.org/officeDocument/2006/relationships/notesSlide" Target="../notesSlides/notesSlide7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7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1551"/>
            <a:ext cx="9144000" cy="1470025"/>
          </a:xfrm>
        </p:spPr>
        <p:txBody>
          <a:bodyPr>
            <a:normAutofit fontScale="90000"/>
          </a:bodyPr>
          <a:lstStyle/>
          <a:p>
            <a:r>
              <a:rPr lang="en-US" altLang="en-US" dirty="0">
                <a:ea typeface="ＭＳ Ｐゴシック" panose="020B0600070205080204" pitchFamily="34" charset="-128"/>
              </a:rPr>
              <a:t>Indexing local features</a:t>
            </a:r>
            <a:br>
              <a:rPr lang="en-US" altLang="en-US" dirty="0">
                <a:ea typeface="ＭＳ Ｐゴシック" panose="020B0600070205080204" pitchFamily="34" charset="-128"/>
              </a:rPr>
            </a:br>
            <a:r>
              <a:rPr lang="en-US" altLang="en-US" dirty="0">
                <a:ea typeface="ＭＳ Ｐゴシック" panose="020B0600070205080204" pitchFamily="34" charset="-128"/>
              </a:rPr>
              <a:t>and instance recognition</a:t>
            </a:r>
            <a:r>
              <a:rPr lang="en-US" dirty="0" smtClean="0"/>
              <a:t/>
            </a:r>
            <a:br>
              <a:rPr lang="en-US" dirty="0" smtClean="0"/>
            </a:br>
            <a:r>
              <a:rPr lang="en-US" sz="3600" dirty="0" smtClean="0"/>
              <a:t>(</a:t>
            </a:r>
            <a:r>
              <a:rPr lang="en-US" sz="3600" dirty="0" err="1" smtClean="0"/>
              <a:t>Szeliski</a:t>
            </a:r>
            <a:r>
              <a:rPr lang="en-US" sz="3600" dirty="0" smtClean="0"/>
              <a:t> 14.1 and </a:t>
            </a:r>
            <a:r>
              <a:rPr lang="en-US" sz="3600" dirty="0" err="1" smtClean="0"/>
              <a:t>Grauman&amp;Liebe</a:t>
            </a:r>
            <a:r>
              <a:rPr lang="en-US" sz="3600" dirty="0" smtClean="0"/>
              <a:t> 1-4)</a:t>
            </a:r>
            <a:endParaRPr lang="en-US" sz="2400" dirty="0"/>
          </a:p>
        </p:txBody>
      </p:sp>
      <p:sp>
        <p:nvSpPr>
          <p:cNvPr id="5" name="Subtitle 4"/>
          <p:cNvSpPr>
            <a:spLocks noGrp="1"/>
          </p:cNvSpPr>
          <p:nvPr>
            <p:ph type="subTitle" idx="1"/>
          </p:nvPr>
        </p:nvSpPr>
        <p:spPr>
          <a:xfrm>
            <a:off x="1371600" y="3687893"/>
            <a:ext cx="6400800" cy="1752600"/>
          </a:xfrm>
        </p:spPr>
        <p:txBody>
          <a:bodyPr/>
          <a:lstStyle/>
          <a:p>
            <a:endParaRPr lang="en-US" dirty="0" smtClean="0"/>
          </a:p>
          <a:p>
            <a:r>
              <a:rPr lang="en-US" dirty="0" smtClean="0">
                <a:solidFill>
                  <a:schemeClr val="tx1"/>
                </a:solidFill>
              </a:rPr>
              <a:t>Michael S. Ryoo</a:t>
            </a:r>
          </a:p>
        </p:txBody>
      </p:sp>
    </p:spTree>
    <p:extLst>
      <p:ext uri="{BB962C8B-B14F-4D97-AF65-F5344CB8AC3E}">
        <p14:creationId xmlns:p14="http://schemas.microsoft.com/office/powerpoint/2010/main" val="242809641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69850"/>
            <a:ext cx="8229600" cy="1143000"/>
          </a:xfrm>
        </p:spPr>
        <p:txBody>
          <a:bodyPr/>
          <a:lstStyle/>
          <a:p>
            <a:r>
              <a:rPr lang="en-US" smtClean="0"/>
              <a:t>Indexing local features</a:t>
            </a:r>
          </a:p>
        </p:txBody>
      </p:sp>
      <p:pic>
        <p:nvPicPr>
          <p:cNvPr id="22" name="Picture 21" descr="building2_siftpatches.jpg"/>
          <p:cNvPicPr>
            <a:picLocks noChangeAspect="1"/>
          </p:cNvPicPr>
          <p:nvPr/>
        </p:nvPicPr>
        <p:blipFill>
          <a:blip r:embed="rId3">
            <a:extLst>
              <a:ext uri="{28A0092B-C50C-407E-A947-70E740481C1C}">
                <a14:useLocalDpi xmlns:a14="http://schemas.microsoft.com/office/drawing/2010/main" val="0"/>
              </a:ext>
            </a:extLst>
          </a:blip>
          <a:srcRect l="9975" t="5734" r="10223" b="8244"/>
          <a:stretch>
            <a:fillRect/>
          </a:stretch>
        </p:blipFill>
        <p:spPr bwMode="auto">
          <a:xfrm>
            <a:off x="609600" y="43434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a:spLocks noChangeArrowheads="1"/>
          </p:cNvSpPr>
          <p:nvPr/>
        </p:nvSpPr>
        <p:spPr bwMode="auto">
          <a:xfrm rot="5400000">
            <a:off x="4506913" y="6237288"/>
            <a:ext cx="762000" cy="784225"/>
          </a:xfrm>
          <a:prstGeom prst="rect">
            <a:avLst/>
          </a:prstGeom>
          <a:noFill/>
          <a:ln w="9525">
            <a:noFill/>
            <a:miter lim="800000"/>
            <a:headEnd/>
            <a:tailEnd/>
          </a:ln>
        </p:spPr>
        <p:txBody>
          <a:bodyPr wrap="none">
            <a:spAutoFit/>
          </a:bodyPr>
          <a:lstStyle/>
          <a:p>
            <a:pPr>
              <a:defRPr/>
            </a:pPr>
            <a:r>
              <a:rPr lang="en-US" sz="4500" b="1" kern="0" dirty="0">
                <a:solidFill>
                  <a:srgbClr val="000000"/>
                </a:solidFill>
              </a:rPr>
              <a:t>…</a:t>
            </a:r>
          </a:p>
        </p:txBody>
      </p:sp>
      <p:pic>
        <p:nvPicPr>
          <p:cNvPr id="25"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39375" t="52499" r="41875" b="25000"/>
          <a:stretch>
            <a:fillRect/>
          </a:stretch>
        </p:blipFill>
        <p:spPr bwMode="auto">
          <a:xfrm>
            <a:off x="4513263" y="4495800"/>
            <a:ext cx="5921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65625" t="25000" r="13750" b="52499"/>
          <a:stretch>
            <a:fillRect/>
          </a:stretch>
        </p:blipFill>
        <p:spPr bwMode="auto">
          <a:xfrm>
            <a:off x="4495800" y="5181600"/>
            <a:ext cx="5588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7" name="Content Placeholder 3" descr="building2.jpg"/>
          <p:cNvPicPr>
            <a:picLocks noChangeAspect="1"/>
          </p:cNvPicPr>
          <p:nvPr/>
        </p:nvPicPr>
        <p:blipFill>
          <a:blip r:embed="rId4" cstate="print">
            <a:extLst>
              <a:ext uri="{28A0092B-C50C-407E-A947-70E740481C1C}">
                <a14:useLocalDpi xmlns:a14="http://schemas.microsoft.com/office/drawing/2010/main" val="0"/>
              </a:ext>
            </a:extLst>
          </a:blip>
          <a:srcRect t="72945" r="79361"/>
          <a:stretch>
            <a:fillRect/>
          </a:stretch>
        </p:blipFill>
        <p:spPr bwMode="auto">
          <a:xfrm>
            <a:off x="4495800" y="5791200"/>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Arrow Connector 27"/>
          <p:cNvCxnSpPr>
            <a:cxnSpLocks noChangeShapeType="1"/>
          </p:cNvCxnSpPr>
          <p:nvPr/>
        </p:nvCxnSpPr>
        <p:spPr bwMode="auto">
          <a:xfrm>
            <a:off x="2608263" y="5025189"/>
            <a:ext cx="1905000" cy="53340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flipV="1">
            <a:off x="1219200" y="6019800"/>
            <a:ext cx="3429000" cy="295275"/>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30" name="Straight Arrow Connector 29"/>
          <p:cNvCxnSpPr>
            <a:cxnSpLocks noChangeShapeType="1"/>
          </p:cNvCxnSpPr>
          <p:nvPr/>
        </p:nvCxnSpPr>
        <p:spPr bwMode="auto">
          <a:xfrm flipV="1">
            <a:off x="1676400" y="4800600"/>
            <a:ext cx="2971800" cy="83820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31" name="Double Bracket 17"/>
          <p:cNvSpPr>
            <a:spLocks noChangeArrowheads="1"/>
          </p:cNvSpPr>
          <p:nvPr/>
        </p:nvSpPr>
        <p:spPr bwMode="auto">
          <a:xfrm>
            <a:off x="3810000" y="1143000"/>
            <a:ext cx="1905000" cy="5486400"/>
          </a:xfrm>
          <a:prstGeom prst="bracketPair">
            <a:avLst>
              <a:gd name="adj" fmla="val 16667"/>
            </a:avLst>
          </a:prstGeom>
          <a:noFill/>
          <a:ln w="57150" algn="ctr">
            <a:solidFill>
              <a:srgbClr val="000000"/>
            </a:solidFill>
            <a:round/>
            <a:headEnd/>
            <a:tailEnd/>
          </a:ln>
        </p:spPr>
        <p:txBody>
          <a:bodyPr/>
          <a:lstStyle/>
          <a:p>
            <a:pPr>
              <a:defRPr/>
            </a:pPr>
            <a:endParaRPr lang="en-US" kern="0">
              <a:solidFill>
                <a:sysClr val="windowText" lastClr="000000"/>
              </a:solidFill>
            </a:endParaRPr>
          </a:p>
        </p:txBody>
      </p:sp>
      <p:grpSp>
        <p:nvGrpSpPr>
          <p:cNvPr id="3" name="Group 9"/>
          <p:cNvGrpSpPr/>
          <p:nvPr/>
        </p:nvGrpSpPr>
        <p:grpSpPr>
          <a:xfrm>
            <a:off x="512763" y="1600200"/>
            <a:ext cx="3103203" cy="2286000"/>
            <a:chOff x="512763" y="1600200"/>
            <a:chExt cx="3103203" cy="2286000"/>
          </a:xfrm>
        </p:grpSpPr>
        <p:pic>
          <p:nvPicPr>
            <p:cNvPr id="2" name="Picture 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2763" y="1600200"/>
              <a:ext cx="3048000" cy="2286000"/>
            </a:xfrm>
            <a:prstGeom prst="rect">
              <a:avLst/>
            </a:prstGeom>
            <a:ln>
              <a:solidFill>
                <a:schemeClr val="bg2"/>
              </a:solidFill>
            </a:ln>
          </p:spPr>
        </p:pic>
        <p:sp>
          <p:nvSpPr>
            <p:cNvPr id="6" name="Rectangle 5"/>
            <p:cNvSpPr/>
            <p:nvPr/>
          </p:nvSpPr>
          <p:spPr bwMode="auto">
            <a:xfrm rot="959486">
              <a:off x="1011416" y="22782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3" name="Rectangle 32"/>
            <p:cNvSpPr/>
            <p:nvPr/>
          </p:nvSpPr>
          <p:spPr bwMode="auto">
            <a:xfrm rot="360849">
              <a:off x="1163816" y="24306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4" name="Rectangle 33"/>
            <p:cNvSpPr/>
            <p:nvPr/>
          </p:nvSpPr>
          <p:spPr bwMode="auto">
            <a:xfrm rot="19794519">
              <a:off x="1339511" y="2139627"/>
              <a:ext cx="1214576" cy="109795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5" name="Rectangle 34"/>
            <p:cNvSpPr/>
            <p:nvPr/>
          </p:nvSpPr>
          <p:spPr bwMode="auto">
            <a:xfrm rot="21022288">
              <a:off x="2049010" y="2245107"/>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6" name="Rectangle 35"/>
            <p:cNvSpPr/>
            <p:nvPr/>
          </p:nvSpPr>
          <p:spPr bwMode="auto">
            <a:xfrm rot="21022288">
              <a:off x="2201410" y="283310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7" name="Rectangle 36"/>
            <p:cNvSpPr/>
            <p:nvPr/>
          </p:nvSpPr>
          <p:spPr bwMode="auto">
            <a:xfrm rot="21022288">
              <a:off x="2856278" y="26377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8" name="Rectangle 37"/>
            <p:cNvSpPr/>
            <p:nvPr/>
          </p:nvSpPr>
          <p:spPr bwMode="auto">
            <a:xfrm rot="21022288">
              <a:off x="3008678" y="19519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9" name="Rectangle 38"/>
            <p:cNvSpPr/>
            <p:nvPr/>
          </p:nvSpPr>
          <p:spPr bwMode="auto">
            <a:xfrm rot="1573310">
              <a:off x="672084" y="2751252"/>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0" name="Rectangle 39"/>
            <p:cNvSpPr/>
            <p:nvPr/>
          </p:nvSpPr>
          <p:spPr bwMode="auto">
            <a:xfrm rot="634749">
              <a:off x="1557278" y="2565682"/>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1" name="Rectangle 40"/>
            <p:cNvSpPr/>
            <p:nvPr/>
          </p:nvSpPr>
          <p:spPr bwMode="auto">
            <a:xfrm rot="634749">
              <a:off x="1709678" y="3153676"/>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grpSp>
      <p:pic>
        <p:nvPicPr>
          <p:cNvPr id="42"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65625" t="25000" r="13750" b="52499"/>
          <a:stretch>
            <a:fillRect/>
          </a:stretch>
        </p:blipFill>
        <p:spPr bwMode="auto">
          <a:xfrm rot="5400000">
            <a:off x="4415725" y="3435925"/>
            <a:ext cx="693550" cy="679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43" name="Straight Arrow Connector 42"/>
          <p:cNvCxnSpPr>
            <a:cxnSpLocks noChangeShapeType="1"/>
          </p:cNvCxnSpPr>
          <p:nvPr/>
        </p:nvCxnSpPr>
        <p:spPr bwMode="auto">
          <a:xfrm>
            <a:off x="3159922" y="2514600"/>
            <a:ext cx="1679865" cy="1303338"/>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45" name="Content Placeholder 3" descr="building2.jp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39375" t="52499" r="41875" b="25000"/>
          <a:stretch>
            <a:fillRect/>
          </a:stretch>
        </p:blipFill>
        <p:spPr bwMode="auto">
          <a:xfrm>
            <a:off x="4422650" y="2400430"/>
            <a:ext cx="734435" cy="6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cxnSpLocks noChangeShapeType="1"/>
          </p:cNvCxnSpPr>
          <p:nvPr/>
        </p:nvCxnSpPr>
        <p:spPr bwMode="auto">
          <a:xfrm>
            <a:off x="2057400" y="2690019"/>
            <a:ext cx="2667000" cy="23019"/>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47" name="Picture 6" descr="building1_siftpatches.jpg"/>
          <p:cNvPicPr>
            <a:picLocks noChangeAspect="1"/>
          </p:cNvPicPr>
          <p:nvPr/>
        </p:nvPicPr>
        <p:blipFill>
          <a:blip r:embed="rId6" cstate="print">
            <a:extLst>
              <a:ext uri="{28A0092B-C50C-407E-A947-70E740481C1C}">
                <a14:useLocalDpi xmlns:a14="http://schemas.microsoft.com/office/drawing/2010/main" val="0"/>
              </a:ext>
            </a:extLst>
          </a:blip>
          <a:srcRect l="9975" t="3943" r="10223" b="8601"/>
          <a:stretch>
            <a:fillRect/>
          </a:stretch>
        </p:blipFill>
        <p:spPr bwMode="auto">
          <a:xfrm>
            <a:off x="6292517" y="2845358"/>
            <a:ext cx="2514600" cy="191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47"/>
          <p:cNvCxnSpPr>
            <a:cxnSpLocks noChangeShapeType="1"/>
          </p:cNvCxnSpPr>
          <p:nvPr/>
        </p:nvCxnSpPr>
        <p:spPr bwMode="auto">
          <a:xfrm flipH="1">
            <a:off x="4887914" y="4122550"/>
            <a:ext cx="2351086" cy="639950"/>
          </a:xfrm>
          <a:prstGeom prst="straightConnector1">
            <a:avLst/>
          </a:prstGeom>
          <a:noFill/>
          <a:ln w="38100" algn="ctr">
            <a:solidFill>
              <a:srgbClr val="FFC000"/>
            </a:solidFill>
            <a:round/>
            <a:headEnd/>
            <a:tailEnd type="arrow" w="med" len="med"/>
          </a:ln>
          <a:extLst>
            <a:ext uri="{909E8E84-426E-40dd-AFC4-6F175D3DCCD1}">
              <a14:hiddenFill xmlns:a14="http://schemas.microsoft.com/office/drawing/2010/main">
                <a:noFill/>
              </a14:hiddenFill>
            </a:ext>
          </a:extLst>
        </p:spPr>
      </p:cxnSp>
      <p:sp>
        <p:nvSpPr>
          <p:cNvPr id="44" name="TextBox 43"/>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49" name="Slide Number Placeholder 48"/>
          <p:cNvSpPr>
            <a:spLocks noGrp="1"/>
          </p:cNvSpPr>
          <p:nvPr>
            <p:ph type="sldNum" sz="quarter" idx="12"/>
          </p:nvPr>
        </p:nvSpPr>
        <p:spPr/>
        <p:txBody>
          <a:bodyPr/>
          <a:lstStyle/>
          <a:p>
            <a:fld id="{B6F15528-21DE-4FAA-801E-634DDDAF4B2B}"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2551581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fontAlgn="base">
              <a:spcBef>
                <a:spcPct val="0"/>
              </a:spcBef>
              <a:spcAft>
                <a:spcPct val="0"/>
              </a:spcAft>
              <a:defRPr/>
            </a:pPr>
            <a:r>
              <a:rPr lang="en-US" sz="4400" kern="0" dirty="0">
                <a:solidFill>
                  <a:srgbClr val="000000"/>
                </a:solidFill>
                <a:latin typeface="+mj-lt"/>
              </a:rPr>
              <a:t>Indexing local features</a:t>
            </a:r>
          </a:p>
        </p:txBody>
      </p:sp>
      <p:sp>
        <p:nvSpPr>
          <p:cNvPr id="60421" name="Content Placeholder 4"/>
          <p:cNvSpPr>
            <a:spLocks noGrp="1"/>
          </p:cNvSpPr>
          <p:nvPr>
            <p:ph idx="4294967295"/>
          </p:nvPr>
        </p:nvSpPr>
        <p:spPr>
          <a:xfrm>
            <a:off x="457200" y="1274763"/>
            <a:ext cx="8229600" cy="1312862"/>
          </a:xfrm>
        </p:spPr>
        <p:txBody>
          <a:bodyPr>
            <a:normAutofit/>
          </a:bodyPr>
          <a:lstStyle/>
          <a:p>
            <a:pPr eaLnBrk="1" hangingPunct="1"/>
            <a:r>
              <a:rPr lang="en-US" sz="2800" dirty="0" smtClean="0">
                <a:cs typeface="Arial" pitchFamily="34" charset="0"/>
              </a:rPr>
              <a:t>Each patch / region has a descriptor, which is a point in some high-dimensional feature space (e.g., SIFT)</a:t>
            </a:r>
          </a:p>
          <a:p>
            <a:pPr eaLnBrk="1" hangingPunct="1"/>
            <a:endParaRPr lang="en-US" sz="2800" dirty="0" smtClean="0">
              <a:latin typeface="Arial" pitchFamily="34" charset="0"/>
              <a:cs typeface="Arial" pitchFamily="34" charset="0"/>
            </a:endParaRPr>
          </a:p>
        </p:txBody>
      </p:sp>
      <p:sp>
        <p:nvSpPr>
          <p:cNvPr id="60419"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 name="Rectangle 1"/>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1" name="Rectangle 30"/>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3" name="Rectangle 32"/>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4" name="Rectangle 33"/>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5" name="Rectangle 34"/>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6" name="Rectangle 35"/>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7" name="Rectangle 36"/>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8" name="Rectangle 37"/>
          <p:cNvSpPr/>
          <p:nvPr/>
        </p:nvSpPr>
        <p:spPr bwMode="auto">
          <a:xfrm rot="4100336">
            <a:off x="1827677"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9" name="Rectangle 38"/>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0" name="Rectangle 39"/>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1" name="Rectangle 40"/>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2" name="Rectangle 41"/>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 name="TextBox 2"/>
          <p:cNvSpPr txBox="1"/>
          <p:nvPr/>
        </p:nvSpPr>
        <p:spPr>
          <a:xfrm>
            <a:off x="3657600" y="5112603"/>
            <a:ext cx="2362200" cy="830997"/>
          </a:xfrm>
          <a:prstGeom prst="rect">
            <a:avLst/>
          </a:prstGeom>
          <a:noFill/>
        </p:spPr>
        <p:txBody>
          <a:bodyPr wrap="square" rtlCol="0">
            <a:spAutoFit/>
          </a:bodyPr>
          <a:lstStyle/>
          <a:p>
            <a:pPr algn="ctr"/>
            <a:r>
              <a:rPr lang="en-US" sz="2400" dirty="0" smtClean="0"/>
              <a:t>Descriptor’s feature space</a:t>
            </a:r>
            <a:endParaRPr lang="en-US" sz="2400" dirty="0"/>
          </a:p>
        </p:txBody>
      </p:sp>
      <p:cxnSp>
        <p:nvCxnSpPr>
          <p:cNvPr id="5" name="Straight Arrow Connector 4"/>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Oval 14"/>
          <p:cNvSpPr/>
          <p:nvPr/>
        </p:nvSpPr>
        <p:spPr bwMode="auto">
          <a:xfrm>
            <a:off x="4038600" y="33528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 name="Oval 56"/>
          <p:cNvSpPr/>
          <p:nvPr/>
        </p:nvSpPr>
        <p:spPr bwMode="auto">
          <a:xfrm>
            <a:off x="4191000" y="3505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8" name="Oval 57"/>
          <p:cNvSpPr/>
          <p:nvPr/>
        </p:nvSpPr>
        <p:spPr bwMode="auto">
          <a:xfrm>
            <a:off x="4267200" y="3276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9" name="Oval 58"/>
          <p:cNvSpPr/>
          <p:nvPr/>
        </p:nvSpPr>
        <p:spPr bwMode="auto">
          <a:xfrm>
            <a:off x="4572000" y="37568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0" name="Oval 59"/>
          <p:cNvSpPr/>
          <p:nvPr/>
        </p:nvSpPr>
        <p:spPr bwMode="auto">
          <a:xfrm>
            <a:off x="4800600" y="3886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1" name="Oval 60"/>
          <p:cNvSpPr/>
          <p:nvPr/>
        </p:nvSpPr>
        <p:spPr bwMode="auto">
          <a:xfrm>
            <a:off x="4953000" y="3657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2" name="Oval 61"/>
          <p:cNvSpPr/>
          <p:nvPr/>
        </p:nvSpPr>
        <p:spPr bwMode="auto">
          <a:xfrm>
            <a:off x="5105400" y="32004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3" name="Oval 62"/>
          <p:cNvSpPr/>
          <p:nvPr/>
        </p:nvSpPr>
        <p:spPr bwMode="auto">
          <a:xfrm>
            <a:off x="5257800" y="34520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4" name="Oval 63"/>
          <p:cNvSpPr/>
          <p:nvPr/>
        </p:nvSpPr>
        <p:spPr bwMode="auto">
          <a:xfrm>
            <a:off x="5410200" y="39092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5" name="Oval 64"/>
          <p:cNvSpPr/>
          <p:nvPr/>
        </p:nvSpPr>
        <p:spPr bwMode="auto">
          <a:xfrm>
            <a:off x="4541322" y="430211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17" name="Curved Connector 16"/>
          <p:cNvCxnSpPr>
            <a:endCxn id="59" idx="2"/>
          </p:cNvCxnSpPr>
          <p:nvPr/>
        </p:nvCxnSpPr>
        <p:spPr bwMode="auto">
          <a:xfrm>
            <a:off x="1674405" y="3405913"/>
            <a:ext cx="2897595" cy="415631"/>
          </a:xfrm>
          <a:prstGeom prst="curvedConnector3">
            <a:avLst/>
          </a:prstGeom>
          <a:solidFill>
            <a:schemeClr val="accent1"/>
          </a:solidFill>
          <a:ln w="9525" cap="flat" cmpd="sng" algn="ctr">
            <a:solidFill>
              <a:schemeClr val="tx1"/>
            </a:solidFill>
            <a:prstDash val="solid"/>
            <a:round/>
            <a:headEnd type="none" w="med" len="med"/>
            <a:tailEnd type="arrow"/>
          </a:ln>
          <a:effectLst/>
        </p:spPr>
      </p:cxnSp>
      <p:cxnSp>
        <p:nvCxnSpPr>
          <p:cNvPr id="19" name="Curved Connector 18"/>
          <p:cNvCxnSpPr>
            <a:endCxn id="60" idx="3"/>
          </p:cNvCxnSpPr>
          <p:nvPr/>
        </p:nvCxnSpPr>
        <p:spPr bwMode="auto">
          <a:xfrm flipV="1">
            <a:off x="2371112" y="3996576"/>
            <a:ext cx="2451806" cy="581158"/>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43" name="TextBox 42"/>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44" name="Slide Number Placeholder 43"/>
          <p:cNvSpPr>
            <a:spLocks noGrp="1"/>
          </p:cNvSpPr>
          <p:nvPr>
            <p:ph type="sldNum" sz="quarter" idx="12"/>
          </p:nvPr>
        </p:nvSpPr>
        <p:spPr/>
        <p:txBody>
          <a:bodyPr/>
          <a:lstStyle/>
          <a:p>
            <a:fld id="{B6F15528-21DE-4FAA-801E-634DDDAF4B2B}"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26192769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33338"/>
            <a:ext cx="8229600" cy="1143000"/>
          </a:xfrm>
        </p:spPr>
        <p:txBody>
          <a:bodyPr/>
          <a:lstStyle/>
          <a:p>
            <a:pPr eaLnBrk="1" hangingPunct="1"/>
            <a:r>
              <a:rPr lang="en-US" dirty="0" smtClean="0"/>
              <a:t>Indexing local features</a:t>
            </a:r>
          </a:p>
        </p:txBody>
      </p:sp>
      <p:sp>
        <p:nvSpPr>
          <p:cNvPr id="61445" name="Rectangle 3"/>
          <p:cNvSpPr>
            <a:spLocks noChangeArrowheads="1"/>
          </p:cNvSpPr>
          <p:nvPr/>
        </p:nvSpPr>
        <p:spPr bwMode="auto">
          <a:xfrm>
            <a:off x="457200" y="10747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buFont typeface="Arial" pitchFamily="34" charset="0"/>
              <a:buNone/>
            </a:pPr>
            <a:endParaRPr lang="en-US" sz="2400" smtClean="0">
              <a:solidFill>
                <a:srgbClr val="FFFFFF"/>
              </a:solidFill>
              <a:latin typeface="Trebuchet MS" pitchFamily="34" charset="0"/>
            </a:endParaRPr>
          </a:p>
        </p:txBody>
      </p:sp>
      <p:sp>
        <p:nvSpPr>
          <p:cNvPr id="761859" name="Content Placeholder 8"/>
          <p:cNvSpPr>
            <a:spLocks noGrp="1"/>
          </p:cNvSpPr>
          <p:nvPr>
            <p:ph idx="4294967295"/>
          </p:nvPr>
        </p:nvSpPr>
        <p:spPr>
          <a:xfrm>
            <a:off x="457200" y="1219200"/>
            <a:ext cx="8686800" cy="3733800"/>
          </a:xfrm>
        </p:spPr>
        <p:txBody>
          <a:bodyPr/>
          <a:lstStyle/>
          <a:p>
            <a:pPr eaLnBrk="1" hangingPunct="1"/>
            <a:r>
              <a:rPr lang="en-US" sz="2800" dirty="0" smtClean="0"/>
              <a:t>When we see close points in feature space, we have similar descriptors, which indicates similar local content.</a:t>
            </a:r>
          </a:p>
          <a:p>
            <a:pPr eaLnBrk="1" hangingPunct="1"/>
            <a:endParaRPr lang="en-US" sz="2800" dirty="0" smtClean="0"/>
          </a:p>
          <a:p>
            <a:pPr eaLnBrk="1" hangingPunct="1"/>
            <a:endParaRPr lang="en-US" sz="2800" dirty="0" smtClean="0"/>
          </a:p>
          <a:p>
            <a:pPr eaLnBrk="1" hangingPunct="1"/>
            <a:endParaRPr lang="en-US" sz="2800" dirty="0" smtClean="0"/>
          </a:p>
          <a:p>
            <a:pPr eaLnBrk="1" hangingPunct="1">
              <a:buFontTx/>
              <a:buNone/>
            </a:pPr>
            <a:endParaRPr lang="en-US" sz="2800" dirty="0" smtClean="0"/>
          </a:p>
          <a:p>
            <a:pPr eaLnBrk="1" hangingPunct="1">
              <a:buFontTx/>
              <a:buNone/>
            </a:pPr>
            <a:endParaRPr lang="en-US" sz="2800" dirty="0" smtClean="0"/>
          </a:p>
        </p:txBody>
      </p:sp>
      <p:sp>
        <p:nvSpPr>
          <p:cNvPr id="7"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8" name="Rectangle 7"/>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0" name="Rectangle 9"/>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1" name="Rectangle 10"/>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2" name="Rectangle 11"/>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3" name="Rectangle 12"/>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4" name="Rectangle 13"/>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5" name="Rectangle 14"/>
          <p:cNvSpPr/>
          <p:nvPr/>
        </p:nvSpPr>
        <p:spPr bwMode="auto">
          <a:xfrm rot="4100336">
            <a:off x="1827677"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6" name="Rectangle 15"/>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7" name="Rectangle 16"/>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8" name="Rectangle 17"/>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0" name="TextBox 19"/>
          <p:cNvSpPr txBox="1"/>
          <p:nvPr/>
        </p:nvSpPr>
        <p:spPr>
          <a:xfrm>
            <a:off x="3657600" y="5112603"/>
            <a:ext cx="2362200" cy="830997"/>
          </a:xfrm>
          <a:prstGeom prst="rect">
            <a:avLst/>
          </a:prstGeom>
          <a:noFill/>
        </p:spPr>
        <p:txBody>
          <a:bodyPr wrap="square" rtlCol="0">
            <a:spAutoFit/>
          </a:bodyPr>
          <a:lstStyle/>
          <a:p>
            <a:pPr algn="ctr"/>
            <a:r>
              <a:rPr lang="en-US" sz="2400" dirty="0" smtClean="0"/>
              <a:t>Descriptor’s feature space</a:t>
            </a:r>
            <a:endParaRPr lang="en-US" sz="2400" dirty="0"/>
          </a:p>
        </p:txBody>
      </p:sp>
      <p:cxnSp>
        <p:nvCxnSpPr>
          <p:cNvPr id="21" name="Straight Arrow Connector 20"/>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Oval 23"/>
          <p:cNvSpPr/>
          <p:nvPr/>
        </p:nvSpPr>
        <p:spPr bwMode="auto">
          <a:xfrm>
            <a:off x="4038600" y="33528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5" name="Oval 24"/>
          <p:cNvSpPr/>
          <p:nvPr/>
        </p:nvSpPr>
        <p:spPr bwMode="auto">
          <a:xfrm>
            <a:off x="4191000" y="3505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6" name="Oval 25"/>
          <p:cNvSpPr/>
          <p:nvPr/>
        </p:nvSpPr>
        <p:spPr bwMode="auto">
          <a:xfrm>
            <a:off x="4267200" y="3276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7" name="Oval 26"/>
          <p:cNvSpPr/>
          <p:nvPr/>
        </p:nvSpPr>
        <p:spPr bwMode="auto">
          <a:xfrm>
            <a:off x="4572000" y="37568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8" name="Oval 27"/>
          <p:cNvSpPr/>
          <p:nvPr/>
        </p:nvSpPr>
        <p:spPr bwMode="auto">
          <a:xfrm>
            <a:off x="4800600" y="3886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9" name="Oval 28"/>
          <p:cNvSpPr/>
          <p:nvPr/>
        </p:nvSpPr>
        <p:spPr bwMode="auto">
          <a:xfrm>
            <a:off x="4953000" y="3657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0" name="Oval 29"/>
          <p:cNvSpPr/>
          <p:nvPr/>
        </p:nvSpPr>
        <p:spPr bwMode="auto">
          <a:xfrm>
            <a:off x="5105400" y="32004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1" name="Oval 30"/>
          <p:cNvSpPr/>
          <p:nvPr/>
        </p:nvSpPr>
        <p:spPr bwMode="auto">
          <a:xfrm>
            <a:off x="5257800" y="34520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2" name="Oval 31"/>
          <p:cNvSpPr/>
          <p:nvPr/>
        </p:nvSpPr>
        <p:spPr bwMode="auto">
          <a:xfrm>
            <a:off x="5410200" y="39092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3" name="Oval 32"/>
          <p:cNvSpPr/>
          <p:nvPr/>
        </p:nvSpPr>
        <p:spPr bwMode="auto">
          <a:xfrm>
            <a:off x="4541322" y="430211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34" name="Curved Connector 33"/>
          <p:cNvCxnSpPr>
            <a:endCxn id="27" idx="2"/>
          </p:cNvCxnSpPr>
          <p:nvPr/>
        </p:nvCxnSpPr>
        <p:spPr bwMode="auto">
          <a:xfrm>
            <a:off x="1674405" y="3405913"/>
            <a:ext cx="2897595" cy="415631"/>
          </a:xfrm>
          <a:prstGeom prst="curvedConnector3">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a:endCxn id="28" idx="3"/>
          </p:cNvCxnSpPr>
          <p:nvPr/>
        </p:nvCxnSpPr>
        <p:spPr bwMode="auto">
          <a:xfrm flipV="1">
            <a:off x="2371112" y="3996576"/>
            <a:ext cx="2451806" cy="581158"/>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36" name="TextBox 35"/>
          <p:cNvSpPr txBox="1"/>
          <p:nvPr/>
        </p:nvSpPr>
        <p:spPr>
          <a:xfrm>
            <a:off x="963767" y="6027003"/>
            <a:ext cx="2362200" cy="830997"/>
          </a:xfrm>
          <a:prstGeom prst="rect">
            <a:avLst/>
          </a:prstGeom>
          <a:noFill/>
        </p:spPr>
        <p:txBody>
          <a:bodyPr wrap="square" rtlCol="0">
            <a:spAutoFit/>
          </a:bodyPr>
          <a:lstStyle/>
          <a:p>
            <a:pPr algn="ctr"/>
            <a:r>
              <a:rPr lang="en-US" sz="2400" dirty="0" smtClean="0"/>
              <a:t>Database images</a:t>
            </a:r>
            <a:endParaRPr lang="en-US" sz="2400" dirty="0"/>
          </a:p>
        </p:txBody>
      </p:sp>
      <p:sp>
        <p:nvSpPr>
          <p:cNvPr id="37" name="Rectangle 36"/>
          <p:cNvSpPr/>
          <p:nvPr/>
        </p:nvSpPr>
        <p:spPr bwMode="auto">
          <a:xfrm>
            <a:off x="6781800" y="348211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8" name="TextBox 37"/>
          <p:cNvSpPr txBox="1"/>
          <p:nvPr/>
        </p:nvSpPr>
        <p:spPr>
          <a:xfrm>
            <a:off x="6553200" y="4956815"/>
            <a:ext cx="1905000" cy="830997"/>
          </a:xfrm>
          <a:prstGeom prst="rect">
            <a:avLst/>
          </a:prstGeom>
          <a:noFill/>
        </p:spPr>
        <p:txBody>
          <a:bodyPr wrap="square" rtlCol="0">
            <a:spAutoFit/>
          </a:bodyPr>
          <a:lstStyle/>
          <a:p>
            <a:pPr algn="ctr"/>
            <a:r>
              <a:rPr lang="en-US" sz="2400" dirty="0" smtClean="0"/>
              <a:t>Query image</a:t>
            </a:r>
            <a:endParaRPr lang="en-US" sz="2400" dirty="0"/>
          </a:p>
        </p:txBody>
      </p:sp>
      <p:sp>
        <p:nvSpPr>
          <p:cNvPr id="39" name="Rectangle 38"/>
          <p:cNvSpPr/>
          <p:nvPr/>
        </p:nvSpPr>
        <p:spPr bwMode="auto">
          <a:xfrm rot="2887875">
            <a:off x="7356697" y="4057885"/>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0" name="Rectangle 39"/>
          <p:cNvSpPr/>
          <p:nvPr/>
        </p:nvSpPr>
        <p:spPr bwMode="auto">
          <a:xfrm rot="5038897">
            <a:off x="7488587" y="3667687"/>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1" name="Rectangle 40"/>
          <p:cNvSpPr/>
          <p:nvPr/>
        </p:nvSpPr>
        <p:spPr bwMode="auto">
          <a:xfrm rot="823157">
            <a:off x="7633141" y="411562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2" name="Rectangle 41"/>
          <p:cNvSpPr/>
          <p:nvPr/>
        </p:nvSpPr>
        <p:spPr bwMode="auto">
          <a:xfrm rot="823157">
            <a:off x="7131221" y="4252394"/>
            <a:ext cx="407873" cy="425345"/>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43" name="Curved Connector 42"/>
          <p:cNvCxnSpPr>
            <a:endCxn id="47" idx="6"/>
          </p:cNvCxnSpPr>
          <p:nvPr/>
        </p:nvCxnSpPr>
        <p:spPr bwMode="auto">
          <a:xfrm rot="10800000" flipV="1">
            <a:off x="5105401" y="3821543"/>
            <a:ext cx="2536463" cy="281714"/>
          </a:xfrm>
          <a:prstGeom prst="curvedConnector3">
            <a:avLst/>
          </a:prstGeom>
          <a:solidFill>
            <a:schemeClr val="accent1"/>
          </a:solidFill>
          <a:ln w="9525" cap="flat" cmpd="sng" algn="ctr">
            <a:solidFill>
              <a:schemeClr val="tx1"/>
            </a:solidFill>
            <a:prstDash val="solid"/>
            <a:round/>
            <a:headEnd type="none" w="med" len="med"/>
            <a:tailEnd type="arrow"/>
          </a:ln>
          <a:effectLst/>
        </p:spPr>
      </p:cxnSp>
      <p:sp>
        <p:nvSpPr>
          <p:cNvPr id="47" name="Oval 46"/>
          <p:cNvSpPr/>
          <p:nvPr/>
        </p:nvSpPr>
        <p:spPr bwMode="auto">
          <a:xfrm>
            <a:off x="4953000" y="4038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 name="Oval 5"/>
          <p:cNvSpPr/>
          <p:nvPr/>
        </p:nvSpPr>
        <p:spPr bwMode="auto">
          <a:xfrm>
            <a:off x="4693722" y="3722256"/>
            <a:ext cx="564078" cy="6099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0" name="Oval 49"/>
          <p:cNvSpPr/>
          <p:nvPr/>
        </p:nvSpPr>
        <p:spPr bwMode="auto">
          <a:xfrm>
            <a:off x="2096837" y="4275835"/>
            <a:ext cx="564078" cy="6099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5" name="TextBox 44"/>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46" name="Slide Number Placeholder 45"/>
          <p:cNvSpPr>
            <a:spLocks noGrp="1"/>
          </p:cNvSpPr>
          <p:nvPr>
            <p:ph type="sldNum" sz="quarter" idx="12"/>
          </p:nvPr>
        </p:nvSpPr>
        <p:spPr/>
        <p:txBody>
          <a:bodyPr/>
          <a:lstStyle/>
          <a:p>
            <a:fld id="{B6F15528-21DE-4FAA-801E-634DDDAF4B2B}"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76128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animBg="1"/>
      <p:bldP spid="40" grpId="0" animBg="1"/>
      <p:bldP spid="41" grpId="0" animBg="1"/>
      <p:bldP spid="42" grpId="0" animBg="1"/>
      <p:bldP spid="47" grpId="0" animBg="1"/>
      <p:bldP spid="6"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5"/>
          <p:cNvSpPr>
            <a:spLocks noGrp="1"/>
          </p:cNvSpPr>
          <p:nvPr>
            <p:ph type="title"/>
          </p:nvPr>
        </p:nvSpPr>
        <p:spPr>
          <a:xfrm>
            <a:off x="431800" y="58738"/>
            <a:ext cx="8229600" cy="1143000"/>
          </a:xfrm>
        </p:spPr>
        <p:txBody>
          <a:bodyPr/>
          <a:lstStyle/>
          <a:p>
            <a:pPr eaLnBrk="1" hangingPunct="1"/>
            <a:r>
              <a:rPr lang="en-US" dirty="0" smtClean="0"/>
              <a:t>Indexing local features</a:t>
            </a:r>
          </a:p>
        </p:txBody>
      </p:sp>
      <p:sp>
        <p:nvSpPr>
          <p:cNvPr id="63491" name="Content Placeholder 6"/>
          <p:cNvSpPr>
            <a:spLocks noGrp="1"/>
          </p:cNvSpPr>
          <p:nvPr>
            <p:ph idx="1"/>
          </p:nvPr>
        </p:nvSpPr>
        <p:spPr>
          <a:xfrm>
            <a:off x="446088" y="1420813"/>
            <a:ext cx="8545512" cy="4525962"/>
          </a:xfrm>
        </p:spPr>
        <p:txBody>
          <a:bodyPr/>
          <a:lstStyle/>
          <a:p>
            <a:pPr eaLnBrk="1" hangingPunct="1"/>
            <a:r>
              <a:rPr lang="en-US" sz="2800" dirty="0" smtClean="0"/>
              <a:t>With potentially </a:t>
            </a:r>
            <a:r>
              <a:rPr lang="en-US" sz="2800" dirty="0" smtClean="0">
                <a:solidFill>
                  <a:srgbClr val="FF0000"/>
                </a:solidFill>
              </a:rPr>
              <a:t>thousands of features per image</a:t>
            </a:r>
            <a:r>
              <a:rPr lang="en-US" sz="2800" dirty="0" smtClean="0"/>
              <a:t>, and </a:t>
            </a:r>
            <a:r>
              <a:rPr lang="en-US" sz="2800" dirty="0" smtClean="0">
                <a:solidFill>
                  <a:srgbClr val="FF0000"/>
                </a:solidFill>
              </a:rPr>
              <a:t>hundreds to millions of images to search</a:t>
            </a:r>
            <a:r>
              <a:rPr lang="en-US" sz="2800" dirty="0" smtClean="0"/>
              <a:t>, how to efficiently find those that are relevant to a new image?</a:t>
            </a:r>
          </a:p>
          <a:p>
            <a:pPr eaLnBrk="1" hangingPunct="1"/>
            <a:endParaRPr lang="en-US" dirty="0" smtClean="0"/>
          </a:p>
          <a:p>
            <a:pPr lvl="2" eaLnBrk="1" hangingPunct="1"/>
            <a:endParaRPr lang="en-US" sz="2800" dirty="0" smtClean="0"/>
          </a:p>
          <a:p>
            <a:pPr lvl="2" eaLnBrk="1" hangingPunct="1"/>
            <a:endParaRPr lang="en-US" sz="2800" dirty="0" smtClean="0"/>
          </a:p>
          <a:p>
            <a:pPr lvl="2" eaLnBrk="1" hangingPunct="1"/>
            <a:endParaRPr lang="en-US" sz="2800" dirty="0" smtClean="0"/>
          </a:p>
          <a:p>
            <a:pPr lvl="2" eaLnBrk="1" hangingPunct="1"/>
            <a:endParaRPr lang="en-US" sz="2800" dirty="0" smtClean="0"/>
          </a:p>
          <a:p>
            <a:pPr lvl="2" eaLnBrk="1" hangingPunct="1"/>
            <a:endParaRPr lang="en-US" sz="2800" dirty="0" smtClean="0"/>
          </a:p>
          <a:p>
            <a:pPr lvl="3" eaLnBrk="1" hangingPunct="1"/>
            <a:endParaRPr lang="en-US" sz="2800" dirty="0" smtClean="0"/>
          </a:p>
        </p:txBody>
      </p:sp>
      <p:sp>
        <p:nvSpPr>
          <p:cNvPr id="4" name="TextBox 3"/>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32467635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57200" y="106363"/>
            <a:ext cx="8229600" cy="1143000"/>
          </a:xfrm>
        </p:spPr>
        <p:txBody>
          <a:bodyPr>
            <a:normAutofit fontScale="90000"/>
          </a:bodyPr>
          <a:lstStyle/>
          <a:p>
            <a:r>
              <a:rPr lang="en-US" smtClean="0"/>
              <a:t>Indexing local features: </a:t>
            </a:r>
            <a:br>
              <a:rPr lang="en-US" smtClean="0"/>
            </a:br>
            <a:r>
              <a:rPr lang="en-US" smtClean="0"/>
              <a:t>inverted file index</a:t>
            </a:r>
          </a:p>
        </p:txBody>
      </p:sp>
      <p:sp>
        <p:nvSpPr>
          <p:cNvPr id="64515" name="Content Placeholder 2"/>
          <p:cNvSpPr>
            <a:spLocks noGrp="1"/>
          </p:cNvSpPr>
          <p:nvPr>
            <p:ph idx="1"/>
          </p:nvPr>
        </p:nvSpPr>
        <p:spPr>
          <a:xfrm>
            <a:off x="5703888" y="1420813"/>
            <a:ext cx="3213100" cy="4525962"/>
          </a:xfrm>
        </p:spPr>
        <p:txBody>
          <a:bodyPr>
            <a:normAutofit lnSpcReduction="10000"/>
          </a:bodyPr>
          <a:lstStyle/>
          <a:p>
            <a:pPr eaLnBrk="1" hangingPunct="1">
              <a:spcAft>
                <a:spcPts val="600"/>
              </a:spcAft>
            </a:pPr>
            <a:r>
              <a:rPr lang="en-US" sz="2400" dirty="0" smtClean="0"/>
              <a:t>For text documents, an efficient way to find all </a:t>
            </a:r>
            <a:r>
              <a:rPr lang="en-US" sz="2400" i="1" dirty="0" smtClean="0">
                <a:solidFill>
                  <a:srgbClr val="004DBF"/>
                </a:solidFill>
              </a:rPr>
              <a:t>pages</a:t>
            </a:r>
            <a:r>
              <a:rPr lang="en-US" sz="2400" dirty="0" smtClean="0"/>
              <a:t> on which a </a:t>
            </a:r>
            <a:r>
              <a:rPr lang="en-US" sz="2400" i="1" dirty="0" smtClean="0">
                <a:solidFill>
                  <a:srgbClr val="7030A0"/>
                </a:solidFill>
              </a:rPr>
              <a:t>word</a:t>
            </a:r>
            <a:r>
              <a:rPr lang="en-US" sz="2400" dirty="0" smtClean="0"/>
              <a:t> occurs is to use an index…</a:t>
            </a:r>
          </a:p>
          <a:p>
            <a:pPr eaLnBrk="1" hangingPunct="1">
              <a:spcAft>
                <a:spcPts val="600"/>
              </a:spcAft>
            </a:pPr>
            <a:r>
              <a:rPr lang="en-US" sz="2400" dirty="0" smtClean="0"/>
              <a:t>We want to find all </a:t>
            </a:r>
            <a:r>
              <a:rPr lang="en-US" sz="2400" i="1" dirty="0" smtClean="0">
                <a:solidFill>
                  <a:srgbClr val="004DBF"/>
                </a:solidFill>
              </a:rPr>
              <a:t>images</a:t>
            </a:r>
            <a:r>
              <a:rPr lang="en-US" sz="2400" dirty="0" smtClean="0"/>
              <a:t> in which a </a:t>
            </a:r>
            <a:r>
              <a:rPr lang="en-US" sz="2400" i="1" dirty="0" smtClean="0">
                <a:solidFill>
                  <a:srgbClr val="7030A0"/>
                </a:solidFill>
              </a:rPr>
              <a:t>feature</a:t>
            </a:r>
            <a:r>
              <a:rPr lang="en-US" sz="2400" dirty="0" smtClean="0"/>
              <a:t> occurs.</a:t>
            </a:r>
          </a:p>
          <a:p>
            <a:pPr eaLnBrk="1" hangingPunct="1">
              <a:spcAft>
                <a:spcPts val="600"/>
              </a:spcAft>
            </a:pPr>
            <a:r>
              <a:rPr lang="en-US" sz="2400" dirty="0" smtClean="0"/>
              <a:t>To use this idea, we’ll need to map our features to “visual words”.</a:t>
            </a:r>
          </a:p>
          <a:p>
            <a:endParaRPr lang="en-US" sz="2400" dirty="0" smtClean="0"/>
          </a:p>
        </p:txBody>
      </p:sp>
      <p:pic>
        <p:nvPicPr>
          <p:cNvPr id="64516" name="Picture 4" descr="BookInde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1419225"/>
            <a:ext cx="4953000" cy="724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2713089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p:nvPr>
        </p:nvSpPr>
        <p:spPr/>
        <p:txBody>
          <a:bodyPr/>
          <a:lstStyle/>
          <a:p>
            <a:r>
              <a:rPr lang="en-US" smtClean="0">
                <a:latin typeface="Arial" pitchFamily="34" charset="0"/>
                <a:cs typeface="Arial" pitchFamily="34" charset="0"/>
              </a:rPr>
              <a:t>Text retrieval vs. image search</a:t>
            </a:r>
          </a:p>
        </p:txBody>
      </p:sp>
      <p:sp>
        <p:nvSpPr>
          <p:cNvPr id="65539" name="Rectangle 3"/>
          <p:cNvSpPr>
            <a:spLocks noGrp="1"/>
          </p:cNvSpPr>
          <p:nvPr>
            <p:ph type="body" idx="1"/>
          </p:nvPr>
        </p:nvSpPr>
        <p:spPr/>
        <p:txBody>
          <a:bodyPr/>
          <a:lstStyle/>
          <a:p>
            <a:r>
              <a:rPr lang="en-US" sz="2800" smtClean="0">
                <a:latin typeface="Arial" pitchFamily="34" charset="0"/>
                <a:cs typeface="Arial" pitchFamily="34" charset="0"/>
              </a:rPr>
              <a:t>What makes the problems similar, different?</a:t>
            </a:r>
          </a:p>
        </p:txBody>
      </p:sp>
      <p:sp>
        <p:nvSpPr>
          <p:cNvPr id="4" name="TextBox 3"/>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5359001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57200" y="33338"/>
            <a:ext cx="8229600" cy="1143000"/>
          </a:xfrm>
        </p:spPr>
        <p:txBody>
          <a:bodyPr/>
          <a:lstStyle/>
          <a:p>
            <a:r>
              <a:rPr lang="en-US" smtClean="0">
                <a:latin typeface="Arial" pitchFamily="34" charset="0"/>
                <a:cs typeface="Arial" pitchFamily="34" charset="0"/>
              </a:rPr>
              <a:t>Visual words: main idea</a:t>
            </a:r>
          </a:p>
        </p:txBody>
      </p:sp>
      <p:sp>
        <p:nvSpPr>
          <p:cNvPr id="66563" name="Content Placeholder 2"/>
          <p:cNvSpPr>
            <a:spLocks noGrp="1"/>
          </p:cNvSpPr>
          <p:nvPr>
            <p:ph idx="1"/>
          </p:nvPr>
        </p:nvSpPr>
        <p:spPr/>
        <p:txBody>
          <a:bodyPr/>
          <a:lstStyle/>
          <a:p>
            <a:endParaRPr lang="en-US" smtClean="0">
              <a:latin typeface="Arial" pitchFamily="34" charset="0"/>
              <a:cs typeface="Arial" pitchFamily="34" charset="0"/>
            </a:endParaRPr>
          </a:p>
        </p:txBody>
      </p:sp>
      <p:sp>
        <p:nvSpPr>
          <p:cNvPr id="94" name="Content Placeholder 6"/>
          <p:cNvSpPr txBox="1">
            <a:spLocks/>
          </p:cNvSpPr>
          <p:nvPr/>
        </p:nvSpPr>
        <p:spPr bwMode="auto">
          <a:xfrm>
            <a:off x="457200" y="1146175"/>
            <a:ext cx="8686800" cy="4495800"/>
          </a:xfrm>
          <a:prstGeom prst="rect">
            <a:avLst/>
          </a:prstGeom>
          <a:noFill/>
          <a:ln w="9525">
            <a:noFill/>
            <a:miter lim="800000"/>
            <a:headEnd/>
            <a:tailEnd/>
          </a:ln>
        </p:spPr>
        <p:txBody>
          <a:bodyPr/>
          <a:lstStyle/>
          <a:p>
            <a:pPr marL="342900" indent="-342900"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Extract some local features from a number of images …</a:t>
            </a:r>
          </a:p>
          <a:p>
            <a:pPr marL="342900" indent="-342900" fontAlgn="base">
              <a:spcBef>
                <a:spcPct val="20000"/>
              </a:spcBef>
              <a:spcAft>
                <a:spcPct val="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p:txBody>
      </p:sp>
      <p:sp>
        <p:nvSpPr>
          <p:cNvPr id="66565" name="Rectangle 2"/>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pic>
        <p:nvPicPr>
          <p:cNvPr id="96" name="Picture 3" descr="115_1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
          <p:cNvGrpSpPr>
            <a:grpSpLocks/>
          </p:cNvGrpSpPr>
          <p:nvPr/>
        </p:nvGrpSpPr>
        <p:grpSpPr bwMode="auto">
          <a:xfrm>
            <a:off x="1123950" y="1912938"/>
            <a:ext cx="3143250" cy="2546350"/>
            <a:chOff x="708" y="499"/>
            <a:chExt cx="1980" cy="1604"/>
          </a:xfrm>
        </p:grpSpPr>
        <p:sp>
          <p:nvSpPr>
            <p:cNvPr id="66628" name="Oval 5"/>
            <p:cNvSpPr>
              <a:spLocks noChangeArrowheads="1"/>
            </p:cNvSpPr>
            <p:nvPr/>
          </p:nvSpPr>
          <p:spPr bwMode="auto">
            <a:xfrm rot="613854">
              <a:off x="1265" y="1805"/>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9" name="Oval 6"/>
            <p:cNvSpPr>
              <a:spLocks noChangeArrowheads="1"/>
            </p:cNvSpPr>
            <p:nvPr/>
          </p:nvSpPr>
          <p:spPr bwMode="auto">
            <a:xfrm>
              <a:off x="864" y="1037"/>
              <a:ext cx="768" cy="52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0" name="Oval 7"/>
            <p:cNvSpPr>
              <a:spLocks noChangeArrowheads="1"/>
            </p:cNvSpPr>
            <p:nvPr/>
          </p:nvSpPr>
          <p:spPr bwMode="auto">
            <a:xfrm rot="-1606730">
              <a:off x="2016" y="1701"/>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1" name="Oval 8"/>
            <p:cNvSpPr>
              <a:spLocks noChangeArrowheads="1"/>
            </p:cNvSpPr>
            <p:nvPr/>
          </p:nvSpPr>
          <p:spPr bwMode="auto">
            <a:xfrm>
              <a:off x="1668" y="500"/>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2" name="Oval 9"/>
            <p:cNvSpPr>
              <a:spLocks noChangeArrowheads="1"/>
            </p:cNvSpPr>
            <p:nvPr/>
          </p:nvSpPr>
          <p:spPr bwMode="auto">
            <a:xfrm rot="613854">
              <a:off x="1448" y="1867"/>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3" name="Oval 10"/>
            <p:cNvSpPr>
              <a:spLocks noChangeArrowheads="1"/>
            </p:cNvSpPr>
            <p:nvPr/>
          </p:nvSpPr>
          <p:spPr bwMode="auto">
            <a:xfrm rot="2358062">
              <a:off x="917" y="1644"/>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4" name="Oval 11"/>
            <p:cNvSpPr>
              <a:spLocks noChangeArrowheads="1"/>
            </p:cNvSpPr>
            <p:nvPr/>
          </p:nvSpPr>
          <p:spPr bwMode="auto">
            <a:xfrm flipH="1">
              <a:off x="2385" y="1229"/>
              <a:ext cx="288" cy="14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5" name="Oval 12"/>
            <p:cNvSpPr>
              <a:spLocks noChangeArrowheads="1"/>
            </p:cNvSpPr>
            <p:nvPr/>
          </p:nvSpPr>
          <p:spPr bwMode="auto">
            <a:xfrm rot="1176257">
              <a:off x="1152" y="1776"/>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6" name="Oval 13"/>
            <p:cNvSpPr>
              <a:spLocks noChangeArrowheads="1"/>
            </p:cNvSpPr>
            <p:nvPr/>
          </p:nvSpPr>
          <p:spPr bwMode="auto">
            <a:xfrm rot="613854">
              <a:off x="1839" y="499"/>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7" name="Oval 14"/>
            <p:cNvSpPr>
              <a:spLocks noChangeArrowheads="1"/>
            </p:cNvSpPr>
            <p:nvPr/>
          </p:nvSpPr>
          <p:spPr bwMode="auto">
            <a:xfrm>
              <a:off x="1577" y="686"/>
              <a:ext cx="336" cy="110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8" name="Oval 15"/>
            <p:cNvSpPr>
              <a:spLocks noChangeArrowheads="1"/>
            </p:cNvSpPr>
            <p:nvPr/>
          </p:nvSpPr>
          <p:spPr bwMode="auto">
            <a:xfrm rot="-1855333">
              <a:off x="974" y="816"/>
              <a:ext cx="121" cy="23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9" name="Oval 16"/>
            <p:cNvSpPr>
              <a:spLocks noChangeArrowheads="1"/>
            </p:cNvSpPr>
            <p:nvPr/>
          </p:nvSpPr>
          <p:spPr bwMode="auto">
            <a:xfrm rot="2771294">
              <a:off x="2309" y="681"/>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0" name="Oval 17"/>
            <p:cNvSpPr>
              <a:spLocks noChangeArrowheads="1"/>
            </p:cNvSpPr>
            <p:nvPr/>
          </p:nvSpPr>
          <p:spPr bwMode="auto">
            <a:xfrm rot="2771294">
              <a:off x="799" y="1504"/>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1" name="Oval 18"/>
            <p:cNvSpPr>
              <a:spLocks noChangeArrowheads="1"/>
            </p:cNvSpPr>
            <p:nvPr/>
          </p:nvSpPr>
          <p:spPr bwMode="auto">
            <a:xfrm rot="18828706" flipH="1">
              <a:off x="2198" y="1536"/>
              <a:ext cx="226"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2" name="Oval 19"/>
            <p:cNvSpPr>
              <a:spLocks noChangeArrowheads="1"/>
            </p:cNvSpPr>
            <p:nvPr/>
          </p:nvSpPr>
          <p:spPr bwMode="auto">
            <a:xfrm rot="3765951">
              <a:off x="2405" y="777"/>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3" name="Oval 20"/>
            <p:cNvSpPr>
              <a:spLocks noChangeArrowheads="1"/>
            </p:cNvSpPr>
            <p:nvPr/>
          </p:nvSpPr>
          <p:spPr bwMode="auto">
            <a:xfrm rot="18828706" flipH="1">
              <a:off x="900" y="907"/>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4" name="Oval 21"/>
            <p:cNvSpPr>
              <a:spLocks noChangeArrowheads="1"/>
            </p:cNvSpPr>
            <p:nvPr/>
          </p:nvSpPr>
          <p:spPr bwMode="auto">
            <a:xfrm rot="1635042">
              <a:off x="1010" y="1715"/>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5" name="Oval 22"/>
            <p:cNvSpPr>
              <a:spLocks noChangeArrowheads="1"/>
            </p:cNvSpPr>
            <p:nvPr/>
          </p:nvSpPr>
          <p:spPr bwMode="auto">
            <a:xfrm rot="-215175">
              <a:off x="1968" y="886"/>
              <a:ext cx="192" cy="65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6" name="Oval 23"/>
            <p:cNvSpPr>
              <a:spLocks noChangeArrowheads="1"/>
            </p:cNvSpPr>
            <p:nvPr/>
          </p:nvSpPr>
          <p:spPr bwMode="auto">
            <a:xfrm rot="-1140700">
              <a:off x="1783" y="1777"/>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7" name="Oval 24"/>
            <p:cNvSpPr>
              <a:spLocks noChangeArrowheads="1"/>
            </p:cNvSpPr>
            <p:nvPr/>
          </p:nvSpPr>
          <p:spPr bwMode="auto">
            <a:xfrm rot="-1140700">
              <a:off x="1670" y="1815"/>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8" name="Oval 25"/>
            <p:cNvSpPr>
              <a:spLocks noChangeArrowheads="1"/>
            </p:cNvSpPr>
            <p:nvPr/>
          </p:nvSpPr>
          <p:spPr bwMode="auto">
            <a:xfrm rot="-1140700">
              <a:off x="1246" y="665"/>
              <a:ext cx="138"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9" name="Oval 26"/>
            <p:cNvSpPr>
              <a:spLocks noChangeArrowheads="1"/>
            </p:cNvSpPr>
            <p:nvPr/>
          </p:nvSpPr>
          <p:spPr bwMode="auto">
            <a:xfrm rot="-1140700">
              <a:off x="2031" y="586"/>
              <a:ext cx="192"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0" name="Oval 27"/>
            <p:cNvSpPr>
              <a:spLocks noChangeArrowheads="1"/>
            </p:cNvSpPr>
            <p:nvPr/>
          </p:nvSpPr>
          <p:spPr bwMode="auto">
            <a:xfrm rot="-3299226">
              <a:off x="2352" y="1421"/>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1" name="Oval 28"/>
            <p:cNvSpPr>
              <a:spLocks noChangeArrowheads="1"/>
            </p:cNvSpPr>
            <p:nvPr/>
          </p:nvSpPr>
          <p:spPr bwMode="auto">
            <a:xfrm rot="-3299226">
              <a:off x="2398" y="1315"/>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2" name="Oval 29"/>
            <p:cNvSpPr>
              <a:spLocks noChangeArrowheads="1"/>
            </p:cNvSpPr>
            <p:nvPr/>
          </p:nvSpPr>
          <p:spPr bwMode="auto">
            <a:xfrm flipH="1">
              <a:off x="2400" y="1028"/>
              <a:ext cx="288" cy="18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3" name="Oval 30"/>
            <p:cNvSpPr>
              <a:spLocks noChangeArrowheads="1"/>
            </p:cNvSpPr>
            <p:nvPr/>
          </p:nvSpPr>
          <p:spPr bwMode="auto">
            <a:xfrm flipH="1">
              <a:off x="708" y="1348"/>
              <a:ext cx="187" cy="1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4" name="Oval 31"/>
            <p:cNvSpPr>
              <a:spLocks noChangeArrowheads="1"/>
            </p:cNvSpPr>
            <p:nvPr/>
          </p:nvSpPr>
          <p:spPr bwMode="auto">
            <a:xfrm rot="613854">
              <a:off x="1465" y="581"/>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 name="Group 32"/>
          <p:cNvGrpSpPr>
            <a:grpSpLocks/>
          </p:cNvGrpSpPr>
          <p:nvPr/>
        </p:nvGrpSpPr>
        <p:grpSpPr bwMode="auto">
          <a:xfrm>
            <a:off x="5562600" y="1958975"/>
            <a:ext cx="3011488" cy="2671763"/>
            <a:chOff x="3504" y="525"/>
            <a:chExt cx="1897" cy="1683"/>
          </a:xfrm>
        </p:grpSpPr>
        <p:sp>
          <p:nvSpPr>
            <p:cNvPr id="66599" name="Oval 33"/>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0" name="Oval 34"/>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1" name="Oval 35"/>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2" name="Oval 36"/>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3" name="Oval 37"/>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4" name="Oval 38"/>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5" name="Oval 3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6" name="Oval 40"/>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7" name="Oval 41"/>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8" name="Oval 42"/>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9" name="Oval 43"/>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0" name="Oval 44"/>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1" name="Oval 45"/>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2" name="Oval 46"/>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3" name="Oval 47"/>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4" name="Oval 48"/>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5" name="Oval 49"/>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6" name="Oval 50"/>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7" name="Oval 51"/>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8" name="Oval 52"/>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9" name="Oval 53"/>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0" name="Oval 54"/>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1" name="Oval 55"/>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2" name="Oval 56"/>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3" name="Oval 57"/>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4" name="Oval 58"/>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5" name="Oval 59"/>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6" name="Oval 60"/>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7" name="Oval 61"/>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4" name="Group 62"/>
          <p:cNvGrpSpPr>
            <a:grpSpLocks/>
          </p:cNvGrpSpPr>
          <p:nvPr/>
        </p:nvGrpSpPr>
        <p:grpSpPr bwMode="auto">
          <a:xfrm>
            <a:off x="1219200" y="1970088"/>
            <a:ext cx="7304088" cy="2655887"/>
            <a:chOff x="768" y="535"/>
            <a:chExt cx="4601" cy="1673"/>
          </a:xfrm>
        </p:grpSpPr>
        <p:sp>
          <p:nvSpPr>
            <p:cNvPr id="156" name="Line 63"/>
            <p:cNvSpPr>
              <a:spLocks noChangeShapeType="1"/>
            </p:cNvSpPr>
            <p:nvPr/>
          </p:nvSpPr>
          <p:spPr bwMode="auto">
            <a:xfrm>
              <a:off x="2112" y="1824"/>
              <a:ext cx="1968" cy="24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7" name="Line 64"/>
            <p:cNvSpPr>
              <a:spLocks noChangeShapeType="1"/>
            </p:cNvSpPr>
            <p:nvPr/>
          </p:nvSpPr>
          <p:spPr bwMode="auto">
            <a:xfrm>
              <a:off x="2352" y="1680"/>
              <a:ext cx="1968" cy="38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8" name="Line 65"/>
            <p:cNvSpPr>
              <a:spLocks noChangeShapeType="1"/>
            </p:cNvSpPr>
            <p:nvPr/>
          </p:nvSpPr>
          <p:spPr bwMode="auto">
            <a:xfrm>
              <a:off x="2448" y="1584"/>
              <a:ext cx="1829" cy="2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9" name="Line 66"/>
            <p:cNvSpPr>
              <a:spLocks noChangeShapeType="1"/>
            </p:cNvSpPr>
            <p:nvPr/>
          </p:nvSpPr>
          <p:spPr bwMode="auto">
            <a:xfrm>
              <a:off x="1872" y="1920"/>
              <a:ext cx="2400" cy="28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0" name="Line 67"/>
            <p:cNvSpPr>
              <a:spLocks noChangeShapeType="1"/>
            </p:cNvSpPr>
            <p:nvPr/>
          </p:nvSpPr>
          <p:spPr bwMode="auto">
            <a:xfrm flipV="1">
              <a:off x="1728" y="1200"/>
              <a:ext cx="1872" cy="76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1" name="Line 68"/>
            <p:cNvSpPr>
              <a:spLocks noChangeShapeType="1"/>
            </p:cNvSpPr>
            <p:nvPr/>
          </p:nvSpPr>
          <p:spPr bwMode="auto">
            <a:xfrm>
              <a:off x="2448" y="1488"/>
              <a:ext cx="1728" cy="4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2" name="Line 69"/>
            <p:cNvSpPr>
              <a:spLocks noChangeShapeType="1"/>
            </p:cNvSpPr>
            <p:nvPr/>
          </p:nvSpPr>
          <p:spPr bwMode="auto">
            <a:xfrm>
              <a:off x="2544" y="1296"/>
              <a:ext cx="1682" cy="26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3" name="Line 70"/>
            <p:cNvSpPr>
              <a:spLocks noChangeShapeType="1"/>
            </p:cNvSpPr>
            <p:nvPr/>
          </p:nvSpPr>
          <p:spPr bwMode="auto">
            <a:xfrm>
              <a:off x="2544" y="1104"/>
              <a:ext cx="1826" cy="36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4" name="Line 71"/>
            <p:cNvSpPr>
              <a:spLocks noChangeShapeType="1"/>
            </p:cNvSpPr>
            <p:nvPr/>
          </p:nvSpPr>
          <p:spPr bwMode="auto">
            <a:xfrm>
              <a:off x="2448" y="912"/>
              <a:ext cx="1824" cy="36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5" name="Line 72"/>
            <p:cNvSpPr>
              <a:spLocks noChangeShapeType="1"/>
            </p:cNvSpPr>
            <p:nvPr/>
          </p:nvSpPr>
          <p:spPr bwMode="auto">
            <a:xfrm>
              <a:off x="2352" y="816"/>
              <a:ext cx="2199" cy="27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6" name="Line 73"/>
            <p:cNvSpPr>
              <a:spLocks noChangeShapeType="1"/>
            </p:cNvSpPr>
            <p:nvPr/>
          </p:nvSpPr>
          <p:spPr bwMode="auto">
            <a:xfrm>
              <a:off x="2112" y="672"/>
              <a:ext cx="2486" cy="2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7" name="Line 74"/>
            <p:cNvSpPr>
              <a:spLocks noChangeShapeType="1"/>
            </p:cNvSpPr>
            <p:nvPr/>
          </p:nvSpPr>
          <p:spPr bwMode="auto">
            <a:xfrm>
              <a:off x="1920" y="624"/>
              <a:ext cx="3177" cy="5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8" name="Line 75"/>
            <p:cNvSpPr>
              <a:spLocks noChangeShapeType="1"/>
            </p:cNvSpPr>
            <p:nvPr/>
          </p:nvSpPr>
          <p:spPr bwMode="auto">
            <a:xfrm>
              <a:off x="2064" y="1200"/>
              <a:ext cx="2594" cy="47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9" name="Line 76"/>
            <p:cNvSpPr>
              <a:spLocks noChangeShapeType="1"/>
            </p:cNvSpPr>
            <p:nvPr/>
          </p:nvSpPr>
          <p:spPr bwMode="auto">
            <a:xfrm flipV="1">
              <a:off x="1728" y="535"/>
              <a:ext cx="1989" cy="71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0" name="Line 77"/>
            <p:cNvSpPr>
              <a:spLocks noChangeShapeType="1"/>
            </p:cNvSpPr>
            <p:nvPr/>
          </p:nvSpPr>
          <p:spPr bwMode="auto">
            <a:xfrm>
              <a:off x="1728" y="672"/>
              <a:ext cx="3393" cy="19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1" name="Line 78"/>
            <p:cNvSpPr>
              <a:spLocks noChangeShapeType="1"/>
            </p:cNvSpPr>
            <p:nvPr/>
          </p:nvSpPr>
          <p:spPr bwMode="auto">
            <a:xfrm>
              <a:off x="1536" y="672"/>
              <a:ext cx="3135" cy="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2" name="Line 79"/>
            <p:cNvSpPr>
              <a:spLocks noChangeShapeType="1"/>
            </p:cNvSpPr>
            <p:nvPr/>
          </p:nvSpPr>
          <p:spPr bwMode="auto">
            <a:xfrm flipV="1">
              <a:off x="1248" y="1223"/>
              <a:ext cx="4121" cy="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3" name="Line 80"/>
            <p:cNvSpPr>
              <a:spLocks noChangeShapeType="1"/>
            </p:cNvSpPr>
            <p:nvPr/>
          </p:nvSpPr>
          <p:spPr bwMode="auto">
            <a:xfrm flipV="1">
              <a:off x="1344" y="588"/>
              <a:ext cx="3264" cy="1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4" name="Line 81"/>
            <p:cNvSpPr>
              <a:spLocks noChangeShapeType="1"/>
            </p:cNvSpPr>
            <p:nvPr/>
          </p:nvSpPr>
          <p:spPr bwMode="auto">
            <a:xfrm flipV="1">
              <a:off x="1008" y="768"/>
              <a:ext cx="3024" cy="14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5" name="Line 82"/>
            <p:cNvSpPr>
              <a:spLocks noChangeShapeType="1"/>
            </p:cNvSpPr>
            <p:nvPr/>
          </p:nvSpPr>
          <p:spPr bwMode="auto">
            <a:xfrm flipV="1">
              <a:off x="960" y="912"/>
              <a:ext cx="3084" cy="14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6" name="Line 83"/>
            <p:cNvSpPr>
              <a:spLocks noChangeShapeType="1"/>
            </p:cNvSpPr>
            <p:nvPr/>
          </p:nvSpPr>
          <p:spPr bwMode="auto">
            <a:xfrm flipV="1">
              <a:off x="768" y="1159"/>
              <a:ext cx="3840" cy="28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7" name="Line 84"/>
            <p:cNvSpPr>
              <a:spLocks noChangeShapeType="1"/>
            </p:cNvSpPr>
            <p:nvPr/>
          </p:nvSpPr>
          <p:spPr bwMode="auto">
            <a:xfrm flipV="1">
              <a:off x="864" y="1126"/>
              <a:ext cx="3163" cy="55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8" name="Line 85"/>
            <p:cNvSpPr>
              <a:spLocks noChangeShapeType="1"/>
            </p:cNvSpPr>
            <p:nvPr/>
          </p:nvSpPr>
          <p:spPr bwMode="auto">
            <a:xfrm flipV="1">
              <a:off x="1008" y="948"/>
              <a:ext cx="4344" cy="82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9" name="Line 86"/>
            <p:cNvSpPr>
              <a:spLocks noChangeShapeType="1"/>
            </p:cNvSpPr>
            <p:nvPr/>
          </p:nvSpPr>
          <p:spPr bwMode="auto">
            <a:xfrm flipV="1">
              <a:off x="1056" y="1267"/>
              <a:ext cx="2839" cy="60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0" name="Line 87"/>
            <p:cNvSpPr>
              <a:spLocks noChangeShapeType="1"/>
            </p:cNvSpPr>
            <p:nvPr/>
          </p:nvSpPr>
          <p:spPr bwMode="auto">
            <a:xfrm flipV="1">
              <a:off x="1200" y="1337"/>
              <a:ext cx="3351" cy="58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1" name="Line 88"/>
            <p:cNvSpPr>
              <a:spLocks noChangeShapeType="1"/>
            </p:cNvSpPr>
            <p:nvPr/>
          </p:nvSpPr>
          <p:spPr bwMode="auto">
            <a:xfrm flipV="1">
              <a:off x="1344" y="1344"/>
              <a:ext cx="2493" cy="57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2" name="Line 89"/>
            <p:cNvSpPr>
              <a:spLocks noChangeShapeType="1"/>
            </p:cNvSpPr>
            <p:nvPr/>
          </p:nvSpPr>
          <p:spPr bwMode="auto">
            <a:xfrm flipV="1">
              <a:off x="1536" y="1665"/>
              <a:ext cx="3408" cy="30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sp>
        <p:nvSpPr>
          <p:cNvPr id="66570" name="Text Box 92"/>
          <p:cNvSpPr txBox="1">
            <a:spLocks noChangeArrowheads="1"/>
          </p:cNvSpPr>
          <p:nvPr/>
        </p:nvSpPr>
        <p:spPr bwMode="auto">
          <a:xfrm>
            <a:off x="5037138" y="4797425"/>
            <a:ext cx="3743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smtClean="0">
                <a:solidFill>
                  <a:srgbClr val="000000"/>
                </a:solidFill>
                <a:latin typeface="Trebuchet MS" pitchFamily="34" charset="0"/>
              </a:rPr>
              <a:t>e.g., SIFT descriptor space: each point is 128-dimensional</a:t>
            </a:r>
          </a:p>
        </p:txBody>
      </p:sp>
      <p:sp>
        <p:nvSpPr>
          <p:cNvPr id="185" name="Text Box 90"/>
          <p:cNvSpPr txBox="1">
            <a:spLocks noChangeArrowheads="1"/>
          </p:cNvSpPr>
          <p:nvPr/>
        </p:nvSpPr>
        <p:spPr bwMode="auto">
          <a:xfrm>
            <a:off x="449263" y="6538913"/>
            <a:ext cx="5688012" cy="304800"/>
          </a:xfrm>
          <a:prstGeom prst="rect">
            <a:avLst/>
          </a:prstGeom>
          <a:noFill/>
          <a:ln w="9525">
            <a:noFill/>
            <a:miter lim="800000"/>
            <a:headEnd/>
            <a:tailEnd/>
          </a:ln>
        </p:spPr>
        <p:txBody>
          <a:bodyPr>
            <a:spAutoFit/>
          </a:bodyPr>
          <a:lstStyle/>
          <a:p>
            <a:pPr>
              <a:spcBef>
                <a:spcPct val="50000"/>
              </a:spcBef>
              <a:defRPr/>
            </a:pPr>
            <a:r>
              <a:rPr lang="en-US" sz="1400" kern="0" dirty="0">
                <a:solidFill>
                  <a:srgbClr val="000000"/>
                </a:solidFill>
                <a:latin typeface="Trebuchet MS" pitchFamily="34" charset="0"/>
              </a:rPr>
              <a:t>Slide credit: D. </a:t>
            </a:r>
            <a:r>
              <a:rPr lang="en-US" sz="1400" kern="0" dirty="0" err="1">
                <a:solidFill>
                  <a:srgbClr val="000000"/>
                </a:solidFill>
                <a:latin typeface="Trebuchet MS" pitchFamily="34" charset="0"/>
              </a:rPr>
              <a:t>Nister</a:t>
            </a:r>
            <a:r>
              <a:rPr lang="en-US" sz="1400" kern="0" dirty="0">
                <a:solidFill>
                  <a:srgbClr val="000000"/>
                </a:solidFill>
                <a:latin typeface="Trebuchet MS" pitchFamily="34" charset="0"/>
              </a:rPr>
              <a:t>, CVPR 2006</a:t>
            </a:r>
          </a:p>
        </p:txBody>
      </p:sp>
      <p:sp>
        <p:nvSpPr>
          <p:cNvPr id="95" name="Slide Number Placeholder 94"/>
          <p:cNvSpPr>
            <a:spLocks noGrp="1"/>
          </p:cNvSpPr>
          <p:nvPr>
            <p:ph type="sldNum" sz="quarter" idx="12"/>
          </p:nvPr>
        </p:nvSpPr>
        <p:spPr/>
        <p:txBody>
          <a:bodyPr/>
          <a:lstStyle/>
          <a:p>
            <a:fld id="{B6F15528-21DE-4FAA-801E-634DDDAF4B2B}"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3718425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anim calcmode="lin" valueType="num">
                                      <p:cBhvr>
                                        <p:cTn id="8" dur="500" fill="hold"/>
                                        <p:tgtEl>
                                          <p:spTgt spid="96"/>
                                        </p:tgtEl>
                                        <p:attrNameLst>
                                          <p:attrName>ppt_x</p:attrName>
                                        </p:attrNameLst>
                                      </p:cBhvr>
                                      <p:tavLst>
                                        <p:tav tm="0">
                                          <p:val>
                                            <p:strVal val="#ppt_x"/>
                                          </p:val>
                                        </p:tav>
                                        <p:tav tm="100000">
                                          <p:val>
                                            <p:strVal val="#ppt_x"/>
                                          </p:val>
                                        </p:tav>
                                      </p:tavLst>
                                    </p:anim>
                                    <p:anim calcmode="lin" valueType="num">
                                      <p:cBhvr>
                                        <p:cTn id="9" dur="500" fill="hold"/>
                                        <p:tgtEl>
                                          <p:spTgt spid="9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subTnLst>
                                    <p:set>
                                      <p:cBhvr override="childStyle">
                                        <p:cTn dur="1" fill="hold" display="0" masterRel="sameClick" afterEffect="1">
                                          <p:stCondLst>
                                            <p:cond evt="end" delay="0">
                                              <p:tn val="16"/>
                                            </p:cond>
                                          </p:stCondLst>
                                        </p:cTn>
                                        <p:tgtEl>
                                          <p:spTgt spid="4"/>
                                        </p:tgtEl>
                                        <p:attrNameLst>
                                          <p:attrName>style.visibility</p:attrName>
                                        </p:attrNameLst>
                                      </p:cBhvr>
                                      <p:to>
                                        <p:strVal val="hidden"/>
                                      </p:to>
                                    </p:set>
                                  </p:sub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nodeType="afterGroup">
                            <p:stCondLst>
                              <p:cond delay="500"/>
                            </p:stCondLst>
                            <p:childTnLst>
                              <p:par>
                                <p:cTn id="23" presetID="54" presetClass="exit" presetSubtype="0" decel="100000" fill="hold" nodeType="afterEffect">
                                  <p:stCondLst>
                                    <p:cond delay="0"/>
                                  </p:stCondLst>
                                  <p:childTnLst>
                                    <p:anim calcmode="lin" valueType="num">
                                      <p:cBhvr>
                                        <p:cTn id="24" dur="500"/>
                                        <p:tgtEl>
                                          <p:spTgt spid="96"/>
                                        </p:tgtEl>
                                        <p:attrNameLst>
                                          <p:attrName>ppt_w</p:attrName>
                                        </p:attrNameLst>
                                      </p:cBhvr>
                                      <p:tavLst>
                                        <p:tav tm="0">
                                          <p:val>
                                            <p:strVal val="ppt_w"/>
                                          </p:val>
                                        </p:tav>
                                        <p:tav tm="100000">
                                          <p:val>
                                            <p:strVal val="ppt_w*0.05"/>
                                          </p:val>
                                        </p:tav>
                                      </p:tavLst>
                                    </p:anim>
                                    <p:anim calcmode="lin" valueType="num">
                                      <p:cBhvr>
                                        <p:cTn id="25" dur="500"/>
                                        <p:tgtEl>
                                          <p:spTgt spid="96"/>
                                        </p:tgtEl>
                                        <p:attrNameLst>
                                          <p:attrName>ppt_h</p:attrName>
                                        </p:attrNameLst>
                                      </p:cBhvr>
                                      <p:tavLst>
                                        <p:tav tm="0">
                                          <p:val>
                                            <p:strVal val="ppt_h"/>
                                          </p:val>
                                        </p:tav>
                                        <p:tav tm="100000">
                                          <p:val>
                                            <p:strVal val="ppt_h"/>
                                          </p:val>
                                        </p:tav>
                                      </p:tavLst>
                                    </p:anim>
                                    <p:anim calcmode="lin" valueType="num">
                                      <p:cBhvr>
                                        <p:cTn id="26" dur="500"/>
                                        <p:tgtEl>
                                          <p:spTgt spid="96"/>
                                        </p:tgtEl>
                                        <p:attrNameLst>
                                          <p:attrName>ppt_x</p:attrName>
                                        </p:attrNameLst>
                                      </p:cBhvr>
                                      <p:tavLst>
                                        <p:tav tm="0">
                                          <p:val>
                                            <p:strVal val="ppt_x"/>
                                          </p:val>
                                        </p:tav>
                                        <p:tav tm="100000">
                                          <p:val>
                                            <p:strVal val="ppt_x-.2"/>
                                          </p:val>
                                        </p:tav>
                                      </p:tavLst>
                                    </p:anim>
                                    <p:anim calcmode="lin" valueType="num">
                                      <p:cBhvr>
                                        <p:cTn id="27" dur="500"/>
                                        <p:tgtEl>
                                          <p:spTgt spid="96"/>
                                        </p:tgtEl>
                                        <p:attrNameLst>
                                          <p:attrName>ppt_y</p:attrName>
                                        </p:attrNameLst>
                                      </p:cBhvr>
                                      <p:tavLst>
                                        <p:tav tm="0">
                                          <p:val>
                                            <p:strVal val="ppt_y"/>
                                          </p:val>
                                        </p:tav>
                                        <p:tav tm="100000">
                                          <p:val>
                                            <p:strVal val="ppt_y"/>
                                          </p:val>
                                        </p:tav>
                                      </p:tavLst>
                                    </p:anim>
                                    <p:animEffect transition="out" filter="fade">
                                      <p:cBhvr>
                                        <p:cTn id="28" dur="500"/>
                                        <p:tgtEl>
                                          <p:spTgt spid="96"/>
                                        </p:tgtEl>
                                      </p:cBhvr>
                                    </p:animEffect>
                                    <p:set>
                                      <p:cBhvr>
                                        <p:cTn id="29" dur="1" fill="hold">
                                          <p:stCondLst>
                                            <p:cond delay="499"/>
                                          </p:stCondLst>
                                        </p:cTn>
                                        <p:tgtEl>
                                          <p:spTgt spid="96"/>
                                        </p:tgtEl>
                                        <p:attrNameLst>
                                          <p:attrName>style.visibility</p:attrName>
                                        </p:attrNameLst>
                                      </p:cBhvr>
                                      <p:to>
                                        <p:strVal val="hidden"/>
                                      </p:to>
                                    </p:set>
                                  </p:childTnLst>
                                </p:cTn>
                              </p:par>
                              <p:par>
                                <p:cTn id="30" presetID="54" presetClass="exit" presetSubtype="0" decel="100000" fill="hold" nodeType="withEffect">
                                  <p:stCondLst>
                                    <p:cond delay="500"/>
                                  </p:stCondLst>
                                  <p:childTnLst>
                                    <p:anim calcmode="lin" valueType="num">
                                      <p:cBhvr>
                                        <p:cTn id="31" dur="500"/>
                                        <p:tgtEl>
                                          <p:spTgt spid="2"/>
                                        </p:tgtEl>
                                        <p:attrNameLst>
                                          <p:attrName>ppt_w</p:attrName>
                                        </p:attrNameLst>
                                      </p:cBhvr>
                                      <p:tavLst>
                                        <p:tav tm="0">
                                          <p:val>
                                            <p:strVal val="ppt_w"/>
                                          </p:val>
                                        </p:tav>
                                        <p:tav tm="100000">
                                          <p:val>
                                            <p:strVal val="ppt_w*0.05"/>
                                          </p:val>
                                        </p:tav>
                                      </p:tavLst>
                                    </p:anim>
                                    <p:anim calcmode="lin" valueType="num">
                                      <p:cBhvr>
                                        <p:cTn id="32" dur="500"/>
                                        <p:tgtEl>
                                          <p:spTgt spid="2"/>
                                        </p:tgtEl>
                                        <p:attrNameLst>
                                          <p:attrName>ppt_h</p:attrName>
                                        </p:attrNameLst>
                                      </p:cBhvr>
                                      <p:tavLst>
                                        <p:tav tm="0">
                                          <p:val>
                                            <p:strVal val="ppt_h"/>
                                          </p:val>
                                        </p:tav>
                                        <p:tav tm="100000">
                                          <p:val>
                                            <p:strVal val="ppt_h"/>
                                          </p:val>
                                        </p:tav>
                                      </p:tavLst>
                                    </p:anim>
                                    <p:anim calcmode="lin" valueType="num">
                                      <p:cBhvr>
                                        <p:cTn id="33" dur="500"/>
                                        <p:tgtEl>
                                          <p:spTgt spid="2"/>
                                        </p:tgtEl>
                                        <p:attrNameLst>
                                          <p:attrName>ppt_x</p:attrName>
                                        </p:attrNameLst>
                                      </p:cBhvr>
                                      <p:tavLst>
                                        <p:tav tm="0">
                                          <p:val>
                                            <p:strVal val="ppt_x"/>
                                          </p:val>
                                        </p:tav>
                                        <p:tav tm="100000">
                                          <p:val>
                                            <p:strVal val="ppt_x-.2"/>
                                          </p:val>
                                        </p:tav>
                                      </p:tavLst>
                                    </p:anim>
                                    <p:anim calcmode="lin" valueType="num">
                                      <p:cBhvr>
                                        <p:cTn id="34" dur="500"/>
                                        <p:tgtEl>
                                          <p:spTgt spid="2"/>
                                        </p:tgtEl>
                                        <p:attrNameLst>
                                          <p:attrName>ppt_y</p:attrName>
                                        </p:attrNameLst>
                                      </p:cBhvr>
                                      <p:tavLst>
                                        <p:tav tm="0">
                                          <p:val>
                                            <p:strVal val="ppt_y"/>
                                          </p:val>
                                        </p:tav>
                                        <p:tav tm="100000">
                                          <p:val>
                                            <p:strVal val="ppt_y"/>
                                          </p:val>
                                        </p:tav>
                                      </p:tavLst>
                                    </p:anim>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p:cNvSpPr>
            <a:spLocks noGrp="1"/>
          </p:cNvSpPr>
          <p:nvPr>
            <p:ph idx="1"/>
          </p:nvPr>
        </p:nvSpPr>
        <p:spPr/>
        <p:txBody>
          <a:bodyPr/>
          <a:lstStyle/>
          <a:p>
            <a:endParaRPr lang="en-US" smtClean="0">
              <a:latin typeface="Arial" pitchFamily="34" charset="0"/>
              <a:cs typeface="Arial" pitchFamily="34" charset="0"/>
            </a:endParaRPr>
          </a:p>
        </p:txBody>
      </p:sp>
      <p:pic>
        <p:nvPicPr>
          <p:cNvPr id="78" name="Picture 2" descr="115_15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3"/>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2" name="Group 4"/>
          <p:cNvGrpSpPr>
            <a:grpSpLocks/>
          </p:cNvGrpSpPr>
          <p:nvPr/>
        </p:nvGrpSpPr>
        <p:grpSpPr bwMode="auto">
          <a:xfrm>
            <a:off x="5635625" y="1917700"/>
            <a:ext cx="2322513" cy="2560638"/>
            <a:chOff x="3550" y="502"/>
            <a:chExt cx="1463" cy="1613"/>
          </a:xfrm>
        </p:grpSpPr>
        <p:sp>
          <p:nvSpPr>
            <p:cNvPr id="67647" name="Oval 5"/>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8" name="Oval 6"/>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9" name="Oval 7"/>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0" name="Oval 8"/>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1" name="Oval 9"/>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2" name="Oval 10"/>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3" name="Oval 11"/>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4" name="Oval 12"/>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5" name="Oval 13"/>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6" name="Oval 14"/>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7" name="Oval 15"/>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8" name="Oval 16"/>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9" name="Oval 17"/>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60" name="Oval 18"/>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61" name="Oval 19"/>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 name="Group 20"/>
          <p:cNvGrpSpPr>
            <a:grpSpLocks/>
          </p:cNvGrpSpPr>
          <p:nvPr/>
        </p:nvGrpSpPr>
        <p:grpSpPr bwMode="auto">
          <a:xfrm>
            <a:off x="927100" y="1423988"/>
            <a:ext cx="3286125" cy="3281362"/>
            <a:chOff x="584" y="191"/>
            <a:chExt cx="2070" cy="2067"/>
          </a:xfrm>
        </p:grpSpPr>
        <p:sp>
          <p:nvSpPr>
            <p:cNvPr id="67635" name="Oval 21"/>
            <p:cNvSpPr>
              <a:spLocks noChangeArrowheads="1"/>
            </p:cNvSpPr>
            <p:nvPr/>
          </p:nvSpPr>
          <p:spPr bwMode="auto">
            <a:xfrm>
              <a:off x="1503" y="314"/>
              <a:ext cx="348" cy="55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6" name="Oval 22"/>
            <p:cNvSpPr>
              <a:spLocks noChangeArrowheads="1"/>
            </p:cNvSpPr>
            <p:nvPr/>
          </p:nvSpPr>
          <p:spPr bwMode="auto">
            <a:xfrm rot="1683787" flipH="1">
              <a:off x="1934" y="1337"/>
              <a:ext cx="720" cy="40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7" name="Oval 23"/>
            <p:cNvSpPr>
              <a:spLocks noChangeArrowheads="1"/>
            </p:cNvSpPr>
            <p:nvPr/>
          </p:nvSpPr>
          <p:spPr bwMode="auto">
            <a:xfrm rot="613854">
              <a:off x="1952" y="868"/>
              <a:ext cx="281" cy="46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8" name="Oval 24"/>
            <p:cNvSpPr>
              <a:spLocks noChangeArrowheads="1"/>
            </p:cNvSpPr>
            <p:nvPr/>
          </p:nvSpPr>
          <p:spPr bwMode="auto">
            <a:xfrm rot="613854">
              <a:off x="1536" y="1440"/>
              <a:ext cx="336" cy="81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9" name="Oval 25"/>
            <p:cNvSpPr>
              <a:spLocks noChangeArrowheads="1"/>
            </p:cNvSpPr>
            <p:nvPr/>
          </p:nvSpPr>
          <p:spPr bwMode="auto">
            <a:xfrm>
              <a:off x="1056" y="912"/>
              <a:ext cx="528" cy="96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0" name="Oval 26"/>
            <p:cNvSpPr>
              <a:spLocks noChangeArrowheads="1"/>
            </p:cNvSpPr>
            <p:nvPr/>
          </p:nvSpPr>
          <p:spPr bwMode="auto">
            <a:xfrm rot="613854">
              <a:off x="1584" y="720"/>
              <a:ext cx="52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1" name="Oval 27"/>
            <p:cNvSpPr>
              <a:spLocks noChangeArrowheads="1"/>
            </p:cNvSpPr>
            <p:nvPr/>
          </p:nvSpPr>
          <p:spPr bwMode="auto">
            <a:xfrm rot="-1205321">
              <a:off x="584" y="958"/>
              <a:ext cx="816" cy="48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2" name="Oval 28"/>
            <p:cNvSpPr>
              <a:spLocks noChangeArrowheads="1"/>
            </p:cNvSpPr>
            <p:nvPr/>
          </p:nvSpPr>
          <p:spPr bwMode="auto">
            <a:xfrm rot="737102">
              <a:off x="713" y="826"/>
              <a:ext cx="672" cy="33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3" name="Oval 29"/>
            <p:cNvSpPr>
              <a:spLocks noChangeArrowheads="1"/>
            </p:cNvSpPr>
            <p:nvPr/>
          </p:nvSpPr>
          <p:spPr bwMode="auto">
            <a:xfrm rot="737102">
              <a:off x="912" y="413"/>
              <a:ext cx="672" cy="33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4" name="Oval 30"/>
            <p:cNvSpPr>
              <a:spLocks noChangeArrowheads="1"/>
            </p:cNvSpPr>
            <p:nvPr/>
          </p:nvSpPr>
          <p:spPr bwMode="auto">
            <a:xfrm rot="20862898" flipH="1">
              <a:off x="1829" y="623"/>
              <a:ext cx="672" cy="38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5" name="Oval 31"/>
            <p:cNvSpPr>
              <a:spLocks noChangeArrowheads="1"/>
            </p:cNvSpPr>
            <p:nvPr/>
          </p:nvSpPr>
          <p:spPr bwMode="auto">
            <a:xfrm rot="737102">
              <a:off x="1525" y="1102"/>
              <a:ext cx="384" cy="43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6" name="Oval 32"/>
            <p:cNvSpPr>
              <a:spLocks noChangeArrowheads="1"/>
            </p:cNvSpPr>
            <p:nvPr/>
          </p:nvSpPr>
          <p:spPr bwMode="auto">
            <a:xfrm rot="737102">
              <a:off x="1727" y="191"/>
              <a:ext cx="432" cy="62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4" name="Group 33"/>
          <p:cNvGrpSpPr>
            <a:grpSpLocks/>
          </p:cNvGrpSpPr>
          <p:nvPr/>
        </p:nvGrpSpPr>
        <p:grpSpPr bwMode="auto">
          <a:xfrm>
            <a:off x="1600200" y="1951038"/>
            <a:ext cx="6318250" cy="2498725"/>
            <a:chOff x="1008" y="523"/>
            <a:chExt cx="3980" cy="1574"/>
          </a:xfrm>
        </p:grpSpPr>
        <p:sp>
          <p:nvSpPr>
            <p:cNvPr id="110" name="Line 34"/>
            <p:cNvSpPr>
              <a:spLocks noChangeShapeType="1"/>
            </p:cNvSpPr>
            <p:nvPr/>
          </p:nvSpPr>
          <p:spPr bwMode="auto">
            <a:xfrm>
              <a:off x="2304" y="1536"/>
              <a:ext cx="1880" cy="56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1" name="Line 35"/>
            <p:cNvSpPr>
              <a:spLocks noChangeShapeType="1"/>
            </p:cNvSpPr>
            <p:nvPr/>
          </p:nvSpPr>
          <p:spPr bwMode="auto">
            <a:xfrm>
              <a:off x="1680" y="1824"/>
              <a:ext cx="2619" cy="11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2" name="Line 36"/>
            <p:cNvSpPr>
              <a:spLocks noChangeShapeType="1"/>
            </p:cNvSpPr>
            <p:nvPr/>
          </p:nvSpPr>
          <p:spPr bwMode="auto">
            <a:xfrm>
              <a:off x="1296" y="1392"/>
              <a:ext cx="3692" cy="44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3" name="Line 37"/>
            <p:cNvSpPr>
              <a:spLocks noChangeShapeType="1"/>
            </p:cNvSpPr>
            <p:nvPr/>
          </p:nvSpPr>
          <p:spPr bwMode="auto">
            <a:xfrm>
              <a:off x="1008" y="1200"/>
              <a:ext cx="3504" cy="38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4" name="Line 38"/>
            <p:cNvSpPr>
              <a:spLocks noChangeShapeType="1"/>
            </p:cNvSpPr>
            <p:nvPr/>
          </p:nvSpPr>
          <p:spPr bwMode="auto">
            <a:xfrm>
              <a:off x="1044" y="981"/>
              <a:ext cx="3273" cy="392"/>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5" name="Line 39"/>
            <p:cNvSpPr>
              <a:spLocks noChangeShapeType="1"/>
            </p:cNvSpPr>
            <p:nvPr/>
          </p:nvSpPr>
          <p:spPr bwMode="auto">
            <a:xfrm>
              <a:off x="1728" y="1344"/>
              <a:ext cx="2282" cy="6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6" name="Line 40"/>
            <p:cNvSpPr>
              <a:spLocks noChangeShapeType="1"/>
            </p:cNvSpPr>
            <p:nvPr/>
          </p:nvSpPr>
          <p:spPr bwMode="auto">
            <a:xfrm>
              <a:off x="2112" y="1104"/>
              <a:ext cx="2319" cy="64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7" name="Line 41"/>
            <p:cNvSpPr>
              <a:spLocks noChangeShapeType="1"/>
            </p:cNvSpPr>
            <p:nvPr/>
          </p:nvSpPr>
          <p:spPr bwMode="auto">
            <a:xfrm>
              <a:off x="1248" y="576"/>
              <a:ext cx="2618" cy="59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8" name="Line 42"/>
            <p:cNvSpPr>
              <a:spLocks noChangeShapeType="1"/>
            </p:cNvSpPr>
            <p:nvPr/>
          </p:nvSpPr>
          <p:spPr bwMode="auto">
            <a:xfrm>
              <a:off x="1680" y="576"/>
              <a:ext cx="3245" cy="43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9" name="Line 43"/>
            <p:cNvSpPr>
              <a:spLocks noChangeShapeType="1"/>
            </p:cNvSpPr>
            <p:nvPr/>
          </p:nvSpPr>
          <p:spPr bwMode="auto">
            <a:xfrm flipV="1">
              <a:off x="2160" y="727"/>
              <a:ext cx="1411" cy="8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20" name="Line 44"/>
            <p:cNvSpPr>
              <a:spLocks noChangeShapeType="1"/>
            </p:cNvSpPr>
            <p:nvPr/>
          </p:nvSpPr>
          <p:spPr bwMode="auto">
            <a:xfrm flipV="1">
              <a:off x="1920" y="523"/>
              <a:ext cx="1639" cy="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21" name="Line 45"/>
            <p:cNvSpPr>
              <a:spLocks noChangeShapeType="1"/>
            </p:cNvSpPr>
            <p:nvPr/>
          </p:nvSpPr>
          <p:spPr bwMode="auto">
            <a:xfrm>
              <a:off x="1824" y="864"/>
              <a:ext cx="2921" cy="5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grpSp>
        <p:nvGrpSpPr>
          <p:cNvPr id="5" name="Group 46"/>
          <p:cNvGrpSpPr>
            <a:grpSpLocks/>
          </p:cNvGrpSpPr>
          <p:nvPr/>
        </p:nvGrpSpPr>
        <p:grpSpPr bwMode="auto">
          <a:xfrm>
            <a:off x="5562600" y="1958975"/>
            <a:ext cx="3011488" cy="2671763"/>
            <a:chOff x="3504" y="525"/>
            <a:chExt cx="1897" cy="1683"/>
          </a:xfrm>
        </p:grpSpPr>
        <p:sp>
          <p:nvSpPr>
            <p:cNvPr id="67594" name="Oval 47"/>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5" name="Oval 48"/>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6" name="Oval 49"/>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7" name="Oval 50"/>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8" name="Oval 51"/>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9" name="Oval 52"/>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0" name="Oval 53"/>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1" name="Oval 54"/>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2" name="Oval 55"/>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3" name="Oval 56"/>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4" name="Oval 57"/>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5" name="Oval 58"/>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6" name="Oval 59"/>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7" name="Oval 60"/>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8" name="Oval 61"/>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9" name="Oval 62"/>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0" name="Oval 63"/>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1" name="Oval 64"/>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2" name="Oval 65"/>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3" name="Oval 66"/>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4" name="Oval 67"/>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5" name="Oval 68"/>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6" name="Oval 69"/>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7" name="Oval 70"/>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8" name="Oval 71"/>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9" name="Oval 72"/>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0" name="Oval 73"/>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1" name="Oval 74"/>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2" name="Oval 75"/>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152"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a:solidFill>
                  <a:srgbClr val="000000"/>
                </a:solidFill>
                <a:latin typeface="Arial" pitchFamily="34" charset="0"/>
                <a:cs typeface="Arial" pitchFamily="34" charset="0"/>
              </a:rPr>
              <a:t>Visual words: main idea</a:t>
            </a:r>
            <a:endParaRPr lang="en-US" sz="4400" kern="0" dirty="0">
              <a:solidFill>
                <a:srgbClr val="000000"/>
              </a:solidFill>
              <a:latin typeface="Arial" pitchFamily="34" charset="0"/>
              <a:cs typeface="Arial" pitchFamily="34" charset="0"/>
            </a:endParaRPr>
          </a:p>
        </p:txBody>
      </p:sp>
      <p:sp>
        <p:nvSpPr>
          <p:cNvPr id="79" name="Slide Number Placeholder 78"/>
          <p:cNvSpPr>
            <a:spLocks noGrp="1"/>
          </p:cNvSpPr>
          <p:nvPr>
            <p:ph type="sldNum" sz="quarter" idx="12"/>
          </p:nvPr>
        </p:nvSpPr>
        <p:spPr/>
        <p:txBody>
          <a:bodyPr/>
          <a:lstStyle/>
          <a:p>
            <a:fld id="{B6F15528-21DE-4FAA-801E-634DDDAF4B2B}"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68975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anim calcmode="lin" valueType="num">
                                      <p:cBhvr>
                                        <p:cTn id="8" dur="500" fill="hold"/>
                                        <p:tgtEl>
                                          <p:spTgt spid="78"/>
                                        </p:tgtEl>
                                        <p:attrNameLst>
                                          <p:attrName>ppt_x</p:attrName>
                                        </p:attrNameLst>
                                      </p:cBhvr>
                                      <p:tavLst>
                                        <p:tav tm="0">
                                          <p:val>
                                            <p:strVal val="#ppt_x"/>
                                          </p:val>
                                        </p:tav>
                                        <p:tav tm="100000">
                                          <p:val>
                                            <p:strVal val="#ppt_x"/>
                                          </p:val>
                                        </p:tav>
                                      </p:tavLst>
                                    </p:anim>
                                    <p:anim calcmode="lin" valueType="num">
                                      <p:cBhvr>
                                        <p:cTn id="9" dur="500" fill="hold"/>
                                        <p:tgtEl>
                                          <p:spTgt spid="7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subTnLst>
                                    <p:set>
                                      <p:cBhvr override="childStyle">
                                        <p:cTn dur="1" fill="hold" display="0" masterRel="sameClick" afterEffect="1">
                                          <p:stCondLst>
                                            <p:cond evt="end" delay="0">
                                              <p:tn val="15"/>
                                            </p:cond>
                                          </p:stCondLst>
                                        </p:cTn>
                                        <p:tgtEl>
                                          <p:spTgt spid="4"/>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78"/>
                                        </p:tgtEl>
                                        <p:attrNameLst>
                                          <p:attrName>ppt_w</p:attrName>
                                        </p:attrNameLst>
                                      </p:cBhvr>
                                      <p:tavLst>
                                        <p:tav tm="0">
                                          <p:val>
                                            <p:strVal val="ppt_w"/>
                                          </p:val>
                                        </p:tav>
                                        <p:tav tm="100000">
                                          <p:val>
                                            <p:strVal val="ppt_w*0.05"/>
                                          </p:val>
                                        </p:tav>
                                      </p:tavLst>
                                    </p:anim>
                                    <p:anim calcmode="lin" valueType="num">
                                      <p:cBhvr>
                                        <p:cTn id="24" dur="500"/>
                                        <p:tgtEl>
                                          <p:spTgt spid="78"/>
                                        </p:tgtEl>
                                        <p:attrNameLst>
                                          <p:attrName>ppt_h</p:attrName>
                                        </p:attrNameLst>
                                      </p:cBhvr>
                                      <p:tavLst>
                                        <p:tav tm="0">
                                          <p:val>
                                            <p:strVal val="ppt_h"/>
                                          </p:val>
                                        </p:tav>
                                        <p:tav tm="100000">
                                          <p:val>
                                            <p:strVal val="ppt_h"/>
                                          </p:val>
                                        </p:tav>
                                      </p:tavLst>
                                    </p:anim>
                                    <p:anim calcmode="lin" valueType="num">
                                      <p:cBhvr>
                                        <p:cTn id="25" dur="500"/>
                                        <p:tgtEl>
                                          <p:spTgt spid="78"/>
                                        </p:tgtEl>
                                        <p:attrNameLst>
                                          <p:attrName>ppt_x</p:attrName>
                                        </p:attrNameLst>
                                      </p:cBhvr>
                                      <p:tavLst>
                                        <p:tav tm="0">
                                          <p:val>
                                            <p:strVal val="ppt_x"/>
                                          </p:val>
                                        </p:tav>
                                        <p:tav tm="100000">
                                          <p:val>
                                            <p:strVal val="ppt_x-.2"/>
                                          </p:val>
                                        </p:tav>
                                      </p:tavLst>
                                    </p:anim>
                                    <p:anim calcmode="lin" valueType="num">
                                      <p:cBhvr>
                                        <p:cTn id="26" dur="500"/>
                                        <p:tgtEl>
                                          <p:spTgt spid="78"/>
                                        </p:tgtEl>
                                        <p:attrNameLst>
                                          <p:attrName>ppt_y</p:attrName>
                                        </p:attrNameLst>
                                      </p:cBhvr>
                                      <p:tavLst>
                                        <p:tav tm="0">
                                          <p:val>
                                            <p:strVal val="ppt_y"/>
                                          </p:val>
                                        </p:tav>
                                        <p:tav tm="100000">
                                          <p:val>
                                            <p:strVal val="ppt_y"/>
                                          </p:val>
                                        </p:tav>
                                      </p:tavLst>
                                    </p:anim>
                                    <p:animEffect transition="out" filter="fad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3"/>
                                        </p:tgtEl>
                                        <p:attrNameLst>
                                          <p:attrName>ppt_w</p:attrName>
                                        </p:attrNameLst>
                                      </p:cBhvr>
                                      <p:tavLst>
                                        <p:tav tm="0">
                                          <p:val>
                                            <p:strVal val="ppt_w"/>
                                          </p:val>
                                        </p:tav>
                                        <p:tav tm="100000">
                                          <p:val>
                                            <p:strVal val="ppt_w*0.05"/>
                                          </p:val>
                                        </p:tav>
                                      </p:tavLst>
                                    </p:anim>
                                    <p:anim calcmode="lin" valueType="num">
                                      <p:cBhvr>
                                        <p:cTn id="31" dur="500"/>
                                        <p:tgtEl>
                                          <p:spTgt spid="3"/>
                                        </p:tgtEl>
                                        <p:attrNameLst>
                                          <p:attrName>ppt_h</p:attrName>
                                        </p:attrNameLst>
                                      </p:cBhvr>
                                      <p:tavLst>
                                        <p:tav tm="0">
                                          <p:val>
                                            <p:strVal val="ppt_h"/>
                                          </p:val>
                                        </p:tav>
                                        <p:tav tm="100000">
                                          <p:val>
                                            <p:strVal val="ppt_h"/>
                                          </p:val>
                                        </p:tav>
                                      </p:tavLst>
                                    </p:anim>
                                    <p:anim calcmode="lin" valueType="num">
                                      <p:cBhvr>
                                        <p:cTn id="32" dur="500"/>
                                        <p:tgtEl>
                                          <p:spTgt spid="3"/>
                                        </p:tgtEl>
                                        <p:attrNameLst>
                                          <p:attrName>ppt_x</p:attrName>
                                        </p:attrNameLst>
                                      </p:cBhvr>
                                      <p:tavLst>
                                        <p:tav tm="0">
                                          <p:val>
                                            <p:strVal val="ppt_x"/>
                                          </p:val>
                                        </p:tav>
                                        <p:tav tm="100000">
                                          <p:val>
                                            <p:strVal val="ppt_x-.2"/>
                                          </p:val>
                                        </p:tav>
                                      </p:tavLst>
                                    </p:anim>
                                    <p:anim calcmode="lin" valueType="num">
                                      <p:cBhvr>
                                        <p:cTn id="33" dur="500"/>
                                        <p:tgtEl>
                                          <p:spTgt spid="3"/>
                                        </p:tgtEl>
                                        <p:attrNameLst>
                                          <p:attrName>ppt_y</p:attrName>
                                        </p:attrNameLst>
                                      </p:cBhvr>
                                      <p:tavLst>
                                        <p:tav tm="0">
                                          <p:val>
                                            <p:strVal val="ppt_y"/>
                                          </p:val>
                                        </p:tav>
                                        <p:tav tm="100000">
                                          <p:val>
                                            <p:strVal val="ppt_y"/>
                                          </p:val>
                                        </p:tav>
                                      </p:tavLst>
                                    </p:anim>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endParaRPr lang="en-US" smtClean="0">
              <a:latin typeface="Arial" pitchFamily="34" charset="0"/>
              <a:cs typeface="Arial" pitchFamily="34" charset="0"/>
            </a:endParaRPr>
          </a:p>
        </p:txBody>
      </p:sp>
      <p:sp>
        <p:nvSpPr>
          <p:cNvPr id="68611" name="Content Placeholder 2"/>
          <p:cNvSpPr>
            <a:spLocks noGrp="1"/>
          </p:cNvSpPr>
          <p:nvPr>
            <p:ph idx="1"/>
          </p:nvPr>
        </p:nvSpPr>
        <p:spPr/>
        <p:txBody>
          <a:bodyPr/>
          <a:lstStyle/>
          <a:p>
            <a:endParaRPr lang="en-US" smtClean="0">
              <a:latin typeface="Arial" pitchFamily="34" charset="0"/>
              <a:cs typeface="Arial" pitchFamily="34" charset="0"/>
            </a:endParaRPr>
          </a:p>
        </p:txBody>
      </p:sp>
      <p:pic>
        <p:nvPicPr>
          <p:cNvPr id="124" name="Picture 2" descr="115_15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Rectangle 3"/>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2" name="Group 4"/>
          <p:cNvGrpSpPr>
            <a:grpSpLocks/>
          </p:cNvGrpSpPr>
          <p:nvPr/>
        </p:nvGrpSpPr>
        <p:grpSpPr bwMode="auto">
          <a:xfrm>
            <a:off x="762000" y="1870075"/>
            <a:ext cx="3863975" cy="2670175"/>
            <a:chOff x="480" y="472"/>
            <a:chExt cx="2434" cy="1682"/>
          </a:xfrm>
        </p:grpSpPr>
        <p:sp>
          <p:nvSpPr>
            <p:cNvPr id="68714" name="Oval 5"/>
            <p:cNvSpPr>
              <a:spLocks noChangeArrowheads="1"/>
            </p:cNvSpPr>
            <p:nvPr/>
          </p:nvSpPr>
          <p:spPr bwMode="auto">
            <a:xfrm rot="613854">
              <a:off x="959" y="1444"/>
              <a:ext cx="384" cy="43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5" name="Oval 6"/>
            <p:cNvSpPr>
              <a:spLocks noChangeArrowheads="1"/>
            </p:cNvSpPr>
            <p:nvPr/>
          </p:nvSpPr>
          <p:spPr bwMode="auto">
            <a:xfrm rot="613854">
              <a:off x="814" y="575"/>
              <a:ext cx="384" cy="335"/>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6" name="Oval 7"/>
            <p:cNvSpPr>
              <a:spLocks noChangeArrowheads="1"/>
            </p:cNvSpPr>
            <p:nvPr/>
          </p:nvSpPr>
          <p:spPr bwMode="auto">
            <a:xfrm>
              <a:off x="480" y="864"/>
              <a:ext cx="463" cy="81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7" name="Oval 8"/>
            <p:cNvSpPr>
              <a:spLocks noChangeArrowheads="1"/>
            </p:cNvSpPr>
            <p:nvPr/>
          </p:nvSpPr>
          <p:spPr bwMode="auto">
            <a:xfrm rot="-659712">
              <a:off x="714" y="1546"/>
              <a:ext cx="288" cy="24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8" name="Oval 9"/>
            <p:cNvSpPr>
              <a:spLocks noChangeArrowheads="1"/>
            </p:cNvSpPr>
            <p:nvPr/>
          </p:nvSpPr>
          <p:spPr bwMode="auto">
            <a:xfrm rot="-659712">
              <a:off x="964" y="815"/>
              <a:ext cx="384" cy="38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9" name="Oval 10"/>
            <p:cNvSpPr>
              <a:spLocks noChangeArrowheads="1"/>
            </p:cNvSpPr>
            <p:nvPr/>
          </p:nvSpPr>
          <p:spPr bwMode="auto">
            <a:xfrm rot="-659712">
              <a:off x="1160" y="662"/>
              <a:ext cx="472" cy="48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0" name="Oval 11"/>
            <p:cNvSpPr>
              <a:spLocks noChangeArrowheads="1"/>
            </p:cNvSpPr>
            <p:nvPr/>
          </p:nvSpPr>
          <p:spPr bwMode="auto">
            <a:xfrm rot="-659712">
              <a:off x="1571" y="992"/>
              <a:ext cx="384" cy="145"/>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1" name="Oval 12"/>
            <p:cNvSpPr>
              <a:spLocks noChangeArrowheads="1"/>
            </p:cNvSpPr>
            <p:nvPr/>
          </p:nvSpPr>
          <p:spPr bwMode="auto">
            <a:xfrm rot="-323525">
              <a:off x="1932" y="1240"/>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2" name="Oval 13"/>
            <p:cNvSpPr>
              <a:spLocks noChangeArrowheads="1"/>
            </p:cNvSpPr>
            <p:nvPr/>
          </p:nvSpPr>
          <p:spPr bwMode="auto">
            <a:xfrm rot="-323525">
              <a:off x="1891" y="1465"/>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3" name="Oval 14"/>
            <p:cNvSpPr>
              <a:spLocks noChangeArrowheads="1"/>
            </p:cNvSpPr>
            <p:nvPr/>
          </p:nvSpPr>
          <p:spPr bwMode="auto">
            <a:xfrm rot="-323525">
              <a:off x="1942" y="1134"/>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4" name="Oval 15"/>
            <p:cNvSpPr>
              <a:spLocks noChangeArrowheads="1"/>
            </p:cNvSpPr>
            <p:nvPr/>
          </p:nvSpPr>
          <p:spPr bwMode="auto">
            <a:xfrm rot="613854">
              <a:off x="1001" y="1057"/>
              <a:ext cx="410" cy="4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5" name="Oval 16"/>
            <p:cNvSpPr>
              <a:spLocks noChangeArrowheads="1"/>
            </p:cNvSpPr>
            <p:nvPr/>
          </p:nvSpPr>
          <p:spPr bwMode="auto">
            <a:xfrm rot="-323525">
              <a:off x="1824" y="1677"/>
              <a:ext cx="236" cy="16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6" name="Oval 17"/>
            <p:cNvSpPr>
              <a:spLocks noChangeArrowheads="1"/>
            </p:cNvSpPr>
            <p:nvPr/>
          </p:nvSpPr>
          <p:spPr bwMode="auto">
            <a:xfrm rot="-323525">
              <a:off x="1879" y="813"/>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7" name="Oval 18"/>
            <p:cNvSpPr>
              <a:spLocks noChangeArrowheads="1"/>
            </p:cNvSpPr>
            <p:nvPr/>
          </p:nvSpPr>
          <p:spPr bwMode="auto">
            <a:xfrm rot="608847">
              <a:off x="1779" y="612"/>
              <a:ext cx="25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8" name="Oval 19"/>
            <p:cNvSpPr>
              <a:spLocks noChangeArrowheads="1"/>
            </p:cNvSpPr>
            <p:nvPr/>
          </p:nvSpPr>
          <p:spPr bwMode="auto">
            <a:xfrm rot="608847">
              <a:off x="1680" y="480"/>
              <a:ext cx="189" cy="15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9" name="Oval 20"/>
            <p:cNvSpPr>
              <a:spLocks noChangeArrowheads="1"/>
            </p:cNvSpPr>
            <p:nvPr/>
          </p:nvSpPr>
          <p:spPr bwMode="auto">
            <a:xfrm rot="608847">
              <a:off x="971" y="472"/>
              <a:ext cx="432"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0" name="Oval 21"/>
            <p:cNvSpPr>
              <a:spLocks noChangeArrowheads="1"/>
            </p:cNvSpPr>
            <p:nvPr/>
          </p:nvSpPr>
          <p:spPr bwMode="auto">
            <a:xfrm rot="608847">
              <a:off x="1531" y="1007"/>
              <a:ext cx="449" cy="62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1" name="Oval 22"/>
            <p:cNvSpPr>
              <a:spLocks noChangeArrowheads="1"/>
            </p:cNvSpPr>
            <p:nvPr/>
          </p:nvSpPr>
          <p:spPr bwMode="auto">
            <a:xfrm rot="608847">
              <a:off x="1854" y="643"/>
              <a:ext cx="1060" cy="115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2" name="Oval 23"/>
            <p:cNvSpPr>
              <a:spLocks noChangeArrowheads="1"/>
            </p:cNvSpPr>
            <p:nvPr/>
          </p:nvSpPr>
          <p:spPr bwMode="auto">
            <a:xfrm rot="1501949">
              <a:off x="1346" y="1452"/>
              <a:ext cx="528" cy="70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 name="Group 24"/>
          <p:cNvGrpSpPr>
            <a:grpSpLocks/>
          </p:cNvGrpSpPr>
          <p:nvPr/>
        </p:nvGrpSpPr>
        <p:grpSpPr bwMode="auto">
          <a:xfrm>
            <a:off x="1066800" y="1890713"/>
            <a:ext cx="7467600" cy="2227262"/>
            <a:chOff x="672" y="485"/>
            <a:chExt cx="4704" cy="1403"/>
          </a:xfrm>
        </p:grpSpPr>
        <p:sp>
          <p:nvSpPr>
            <p:cNvPr id="147" name="Line 25"/>
            <p:cNvSpPr>
              <a:spLocks noChangeShapeType="1"/>
            </p:cNvSpPr>
            <p:nvPr/>
          </p:nvSpPr>
          <p:spPr bwMode="auto">
            <a:xfrm flipV="1">
              <a:off x="2054" y="1152"/>
              <a:ext cx="3322" cy="7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48" name="Line 26"/>
            <p:cNvSpPr>
              <a:spLocks noChangeShapeType="1"/>
            </p:cNvSpPr>
            <p:nvPr/>
          </p:nvSpPr>
          <p:spPr bwMode="auto">
            <a:xfrm flipV="1">
              <a:off x="1776" y="978"/>
              <a:ext cx="3279" cy="36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49" name="Line 27"/>
            <p:cNvSpPr>
              <a:spLocks noChangeShapeType="1"/>
            </p:cNvSpPr>
            <p:nvPr/>
          </p:nvSpPr>
          <p:spPr bwMode="auto">
            <a:xfrm>
              <a:off x="2385" y="1209"/>
              <a:ext cx="2079" cy="26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0" name="Line 28"/>
            <p:cNvSpPr>
              <a:spLocks noChangeShapeType="1"/>
            </p:cNvSpPr>
            <p:nvPr/>
          </p:nvSpPr>
          <p:spPr bwMode="auto">
            <a:xfrm>
              <a:off x="1602" y="1809"/>
              <a:ext cx="2726" cy="7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1" name="Line 29"/>
            <p:cNvSpPr>
              <a:spLocks noChangeShapeType="1"/>
            </p:cNvSpPr>
            <p:nvPr/>
          </p:nvSpPr>
          <p:spPr bwMode="auto">
            <a:xfrm>
              <a:off x="1152" y="1680"/>
              <a:ext cx="3062" cy="1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2" name="Line 30"/>
            <p:cNvSpPr>
              <a:spLocks noChangeShapeType="1"/>
            </p:cNvSpPr>
            <p:nvPr/>
          </p:nvSpPr>
          <p:spPr bwMode="auto">
            <a:xfrm>
              <a:off x="1948" y="1754"/>
              <a:ext cx="2973" cy="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3" name="Line 31"/>
            <p:cNvSpPr>
              <a:spLocks noChangeShapeType="1"/>
            </p:cNvSpPr>
            <p:nvPr/>
          </p:nvSpPr>
          <p:spPr bwMode="auto">
            <a:xfrm>
              <a:off x="1993" y="1571"/>
              <a:ext cx="2289" cy="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4" name="Line 32"/>
            <p:cNvSpPr>
              <a:spLocks noChangeShapeType="1"/>
            </p:cNvSpPr>
            <p:nvPr/>
          </p:nvSpPr>
          <p:spPr bwMode="auto">
            <a:xfrm flipV="1">
              <a:off x="2064" y="841"/>
              <a:ext cx="1744" cy="50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5" name="Line 33"/>
            <p:cNvSpPr>
              <a:spLocks noChangeShapeType="1"/>
            </p:cNvSpPr>
            <p:nvPr/>
          </p:nvSpPr>
          <p:spPr bwMode="auto">
            <a:xfrm>
              <a:off x="1968" y="912"/>
              <a:ext cx="2253" cy="2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6" name="Line 34"/>
            <p:cNvSpPr>
              <a:spLocks noChangeShapeType="1"/>
            </p:cNvSpPr>
            <p:nvPr/>
          </p:nvSpPr>
          <p:spPr bwMode="auto">
            <a:xfrm flipV="1">
              <a:off x="1776" y="731"/>
              <a:ext cx="1945" cy="32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7" name="Line 35"/>
            <p:cNvSpPr>
              <a:spLocks noChangeShapeType="1"/>
            </p:cNvSpPr>
            <p:nvPr/>
          </p:nvSpPr>
          <p:spPr bwMode="auto">
            <a:xfrm>
              <a:off x="1920" y="720"/>
              <a:ext cx="2392" cy="2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8" name="Line 36"/>
            <p:cNvSpPr>
              <a:spLocks noChangeShapeType="1"/>
            </p:cNvSpPr>
            <p:nvPr/>
          </p:nvSpPr>
          <p:spPr bwMode="auto">
            <a:xfrm>
              <a:off x="1776" y="576"/>
              <a:ext cx="2931" cy="54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9" name="Line 37"/>
            <p:cNvSpPr>
              <a:spLocks noChangeShapeType="1"/>
            </p:cNvSpPr>
            <p:nvPr/>
          </p:nvSpPr>
          <p:spPr bwMode="auto">
            <a:xfrm flipV="1">
              <a:off x="1392" y="632"/>
              <a:ext cx="3400" cy="2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0" name="Line 38"/>
            <p:cNvSpPr>
              <a:spLocks noChangeShapeType="1"/>
            </p:cNvSpPr>
            <p:nvPr/>
          </p:nvSpPr>
          <p:spPr bwMode="auto">
            <a:xfrm>
              <a:off x="1200" y="624"/>
              <a:ext cx="3643" cy="242"/>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1" name="Line 39"/>
            <p:cNvSpPr>
              <a:spLocks noChangeShapeType="1"/>
            </p:cNvSpPr>
            <p:nvPr/>
          </p:nvSpPr>
          <p:spPr bwMode="auto">
            <a:xfrm>
              <a:off x="1000" y="742"/>
              <a:ext cx="3885" cy="19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2" name="Line 40"/>
            <p:cNvSpPr>
              <a:spLocks noChangeShapeType="1"/>
            </p:cNvSpPr>
            <p:nvPr/>
          </p:nvSpPr>
          <p:spPr bwMode="auto">
            <a:xfrm flipV="1">
              <a:off x="1152" y="515"/>
              <a:ext cx="3575" cy="49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3" name="Line 41"/>
            <p:cNvSpPr>
              <a:spLocks noChangeShapeType="1"/>
            </p:cNvSpPr>
            <p:nvPr/>
          </p:nvSpPr>
          <p:spPr bwMode="auto">
            <a:xfrm flipV="1">
              <a:off x="1200" y="742"/>
              <a:ext cx="3568" cy="55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4" name="Line 42"/>
            <p:cNvSpPr>
              <a:spLocks noChangeShapeType="1"/>
            </p:cNvSpPr>
            <p:nvPr/>
          </p:nvSpPr>
          <p:spPr bwMode="auto">
            <a:xfrm flipV="1">
              <a:off x="864" y="1316"/>
              <a:ext cx="2885" cy="36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5" name="Line 43"/>
            <p:cNvSpPr>
              <a:spLocks noChangeShapeType="1"/>
            </p:cNvSpPr>
            <p:nvPr/>
          </p:nvSpPr>
          <p:spPr bwMode="auto">
            <a:xfrm flipV="1">
              <a:off x="672" y="485"/>
              <a:ext cx="3878" cy="8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grpSp>
        <p:nvGrpSpPr>
          <p:cNvPr id="4" name="Group 44"/>
          <p:cNvGrpSpPr>
            <a:grpSpLocks/>
          </p:cNvGrpSpPr>
          <p:nvPr/>
        </p:nvGrpSpPr>
        <p:grpSpPr bwMode="auto">
          <a:xfrm>
            <a:off x="5889625" y="1881188"/>
            <a:ext cx="2647950" cy="2262187"/>
            <a:chOff x="3710" y="479"/>
            <a:chExt cx="1668" cy="1425"/>
          </a:xfrm>
        </p:grpSpPr>
        <p:sp>
          <p:nvSpPr>
            <p:cNvPr id="68675" name="Oval 45"/>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6" name="Oval 46"/>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7" name="Oval 47"/>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8" name="Oval 48"/>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9" name="Oval 4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0" name="Oval 50"/>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1" name="Oval 51"/>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2" name="Oval 52"/>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3" name="Oval 53"/>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4" name="Oval 54"/>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5" name="Oval 55"/>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6" name="Oval 56"/>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7" name="Oval 57"/>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8" name="Oval 58"/>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9" name="Oval 59"/>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0" name="Oval 60"/>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1" name="Oval 61"/>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2" name="Oval 62"/>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3" name="Oval 63"/>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4" name="Oval 64"/>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65"/>
          <p:cNvGrpSpPr>
            <a:grpSpLocks/>
          </p:cNvGrpSpPr>
          <p:nvPr/>
        </p:nvGrpSpPr>
        <p:grpSpPr bwMode="auto">
          <a:xfrm>
            <a:off x="5562600" y="1806575"/>
            <a:ext cx="3011488" cy="2824163"/>
            <a:chOff x="3504" y="432"/>
            <a:chExt cx="1897" cy="1779"/>
          </a:xfrm>
        </p:grpSpPr>
        <p:grpSp>
          <p:nvGrpSpPr>
            <p:cNvPr id="6" name="Group 66"/>
            <p:cNvGrpSpPr>
              <a:grpSpLocks/>
            </p:cNvGrpSpPr>
            <p:nvPr/>
          </p:nvGrpSpPr>
          <p:grpSpPr bwMode="auto">
            <a:xfrm>
              <a:off x="4075" y="432"/>
              <a:ext cx="1075" cy="1355"/>
              <a:chOff x="4075" y="432"/>
              <a:chExt cx="1075" cy="1355"/>
            </a:xfrm>
          </p:grpSpPr>
          <p:sp>
            <p:nvSpPr>
              <p:cNvPr id="68666" name="Oval 67"/>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7" name="Oval 68"/>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8" name="Oval 69"/>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9" name="Oval 70"/>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0" name="Oval 71"/>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1" name="Oval 72"/>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2" name="Oval 73"/>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3" name="Oval 74"/>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4" name="Oval 75"/>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 name="Group 76"/>
            <p:cNvGrpSpPr>
              <a:grpSpLocks/>
            </p:cNvGrpSpPr>
            <p:nvPr/>
          </p:nvGrpSpPr>
          <p:grpSpPr bwMode="auto">
            <a:xfrm>
              <a:off x="3550" y="502"/>
              <a:ext cx="1463" cy="1613"/>
              <a:chOff x="3550" y="502"/>
              <a:chExt cx="1463" cy="1613"/>
            </a:xfrm>
          </p:grpSpPr>
          <p:sp>
            <p:nvSpPr>
              <p:cNvPr id="68651" name="Oval 77"/>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2" name="Oval 78"/>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3" name="Oval 79"/>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4" name="Oval 80"/>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5" name="Oval 81"/>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6" name="Oval 82"/>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7" name="Oval 83"/>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8" name="Oval 84"/>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9" name="Oval 85"/>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0" name="Oval 86"/>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1" name="Oval 87"/>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2" name="Oval 88"/>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3" name="Oval 89"/>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4" name="Oval 90"/>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5" name="Oval 91"/>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8" name="Group 92"/>
            <p:cNvGrpSpPr>
              <a:grpSpLocks/>
            </p:cNvGrpSpPr>
            <p:nvPr/>
          </p:nvGrpSpPr>
          <p:grpSpPr bwMode="auto">
            <a:xfrm>
              <a:off x="3504" y="528"/>
              <a:ext cx="1897" cy="1683"/>
              <a:chOff x="3504" y="525"/>
              <a:chExt cx="1897" cy="1683"/>
            </a:xfrm>
          </p:grpSpPr>
          <p:sp>
            <p:nvSpPr>
              <p:cNvPr id="68622" name="Oval 93"/>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3" name="Oval 94"/>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4" name="Oval 95"/>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5" name="Oval 96"/>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6" name="Oval 97"/>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7" name="Oval 98"/>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8" name="Oval 9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9" name="Oval 100"/>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0" name="Oval 101"/>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1" name="Oval 102"/>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2" name="Oval 103"/>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3" name="Oval 104"/>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4" name="Oval 105"/>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5" name="Oval 106"/>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6" name="Oval 107"/>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7" name="Oval 108"/>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8" name="Oval 109"/>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9" name="Oval 110"/>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0" name="Oval 111"/>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1" name="Oval 112"/>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2" name="Oval 113"/>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3" name="Oval 114"/>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4" name="Oval 115"/>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5" name="Oval 116"/>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6" name="Oval 117"/>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7" name="Oval 118"/>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8" name="Oval 119"/>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9" name="Oval 120"/>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0" name="Oval 121"/>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sp>
        <p:nvSpPr>
          <p:cNvPr id="244"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a:solidFill>
                  <a:srgbClr val="000000"/>
                </a:solidFill>
                <a:latin typeface="Arial" pitchFamily="34" charset="0"/>
                <a:cs typeface="Arial" pitchFamily="34" charset="0"/>
              </a:rPr>
              <a:t>Visual words: main idea</a:t>
            </a:r>
            <a:endParaRPr lang="en-US" sz="4400" kern="0" dirty="0">
              <a:solidFill>
                <a:srgbClr val="000000"/>
              </a:solidFill>
              <a:latin typeface="Arial" pitchFamily="34" charset="0"/>
              <a:cs typeface="Arial" pitchFamily="34" charset="0"/>
            </a:endParaRPr>
          </a:p>
        </p:txBody>
      </p:sp>
      <p:sp>
        <p:nvSpPr>
          <p:cNvPr id="125" name="Slide Number Placeholder 124"/>
          <p:cNvSpPr>
            <a:spLocks noGrp="1"/>
          </p:cNvSpPr>
          <p:nvPr>
            <p:ph type="sldNum" sz="quarter" idx="12"/>
          </p:nvPr>
        </p:nvSpPr>
        <p:spPr/>
        <p:txBody>
          <a:bodyPr/>
          <a:lstStyle/>
          <a:p>
            <a:fld id="{B6F15528-21DE-4FAA-801E-634DDDAF4B2B}"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2061995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anim calcmode="lin" valueType="num">
                                      <p:cBhvr>
                                        <p:cTn id="8" dur="500" fill="hold"/>
                                        <p:tgtEl>
                                          <p:spTgt spid="124"/>
                                        </p:tgtEl>
                                        <p:attrNameLst>
                                          <p:attrName>ppt_x</p:attrName>
                                        </p:attrNameLst>
                                      </p:cBhvr>
                                      <p:tavLst>
                                        <p:tav tm="0">
                                          <p:val>
                                            <p:strVal val="#ppt_x"/>
                                          </p:val>
                                        </p:tav>
                                        <p:tav tm="100000">
                                          <p:val>
                                            <p:strVal val="#ppt_x"/>
                                          </p:val>
                                        </p:tav>
                                      </p:tavLst>
                                    </p:anim>
                                    <p:anim calcmode="lin" valueType="num">
                                      <p:cBhvr>
                                        <p:cTn id="9" dur="500" fill="hold"/>
                                        <p:tgtEl>
                                          <p:spTgt spid="12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subTnLst>
                                    <p:set>
                                      <p:cBhvr override="childStyle">
                                        <p:cTn dur="1" fill="hold" display="0" masterRel="sameClick" afterEffect="1">
                                          <p:stCondLst>
                                            <p:cond evt="end" delay="0">
                                              <p:tn val="15"/>
                                            </p:cond>
                                          </p:stCondLst>
                                        </p:cTn>
                                        <p:tgtEl>
                                          <p:spTgt spid="3"/>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124"/>
                                        </p:tgtEl>
                                        <p:attrNameLst>
                                          <p:attrName>ppt_w</p:attrName>
                                        </p:attrNameLst>
                                      </p:cBhvr>
                                      <p:tavLst>
                                        <p:tav tm="0">
                                          <p:val>
                                            <p:strVal val="ppt_w"/>
                                          </p:val>
                                        </p:tav>
                                        <p:tav tm="100000">
                                          <p:val>
                                            <p:strVal val="ppt_w*0.05"/>
                                          </p:val>
                                        </p:tav>
                                      </p:tavLst>
                                    </p:anim>
                                    <p:anim calcmode="lin" valueType="num">
                                      <p:cBhvr>
                                        <p:cTn id="24" dur="500"/>
                                        <p:tgtEl>
                                          <p:spTgt spid="124"/>
                                        </p:tgtEl>
                                        <p:attrNameLst>
                                          <p:attrName>ppt_h</p:attrName>
                                        </p:attrNameLst>
                                      </p:cBhvr>
                                      <p:tavLst>
                                        <p:tav tm="0">
                                          <p:val>
                                            <p:strVal val="ppt_h"/>
                                          </p:val>
                                        </p:tav>
                                        <p:tav tm="100000">
                                          <p:val>
                                            <p:strVal val="ppt_h"/>
                                          </p:val>
                                        </p:tav>
                                      </p:tavLst>
                                    </p:anim>
                                    <p:anim calcmode="lin" valueType="num">
                                      <p:cBhvr>
                                        <p:cTn id="25" dur="500"/>
                                        <p:tgtEl>
                                          <p:spTgt spid="124"/>
                                        </p:tgtEl>
                                        <p:attrNameLst>
                                          <p:attrName>ppt_x</p:attrName>
                                        </p:attrNameLst>
                                      </p:cBhvr>
                                      <p:tavLst>
                                        <p:tav tm="0">
                                          <p:val>
                                            <p:strVal val="ppt_x"/>
                                          </p:val>
                                        </p:tav>
                                        <p:tav tm="100000">
                                          <p:val>
                                            <p:strVal val="ppt_x-.2"/>
                                          </p:val>
                                        </p:tav>
                                      </p:tavLst>
                                    </p:anim>
                                    <p:anim calcmode="lin" valueType="num">
                                      <p:cBhvr>
                                        <p:cTn id="26" dur="500"/>
                                        <p:tgtEl>
                                          <p:spTgt spid="124"/>
                                        </p:tgtEl>
                                        <p:attrNameLst>
                                          <p:attrName>ppt_y</p:attrName>
                                        </p:attrNameLst>
                                      </p:cBhvr>
                                      <p:tavLst>
                                        <p:tav tm="0">
                                          <p:val>
                                            <p:strVal val="ppt_y"/>
                                          </p:val>
                                        </p:tav>
                                        <p:tav tm="100000">
                                          <p:val>
                                            <p:strVal val="ppt_y"/>
                                          </p:val>
                                        </p:tav>
                                      </p:tavLst>
                                    </p:anim>
                                    <p:animEffect transition="out" filter="fade">
                                      <p:cBhvr>
                                        <p:cTn id="27" dur="500"/>
                                        <p:tgtEl>
                                          <p:spTgt spid="124"/>
                                        </p:tgtEl>
                                      </p:cBhvr>
                                    </p:animEffect>
                                    <p:set>
                                      <p:cBhvr>
                                        <p:cTn id="28" dur="1" fill="hold">
                                          <p:stCondLst>
                                            <p:cond delay="499"/>
                                          </p:stCondLst>
                                        </p:cTn>
                                        <p:tgtEl>
                                          <p:spTgt spid="124"/>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2"/>
                                        </p:tgtEl>
                                        <p:attrNameLst>
                                          <p:attrName>ppt_w</p:attrName>
                                        </p:attrNameLst>
                                      </p:cBhvr>
                                      <p:tavLst>
                                        <p:tav tm="0">
                                          <p:val>
                                            <p:strVal val="ppt_w"/>
                                          </p:val>
                                        </p:tav>
                                        <p:tav tm="100000">
                                          <p:val>
                                            <p:strVal val="ppt_w*0.05"/>
                                          </p:val>
                                        </p:tav>
                                      </p:tavLst>
                                    </p:anim>
                                    <p:anim calcmode="lin" valueType="num">
                                      <p:cBhvr>
                                        <p:cTn id="31" dur="500"/>
                                        <p:tgtEl>
                                          <p:spTgt spid="2"/>
                                        </p:tgtEl>
                                        <p:attrNameLst>
                                          <p:attrName>ppt_h</p:attrName>
                                        </p:attrNameLst>
                                      </p:cBhvr>
                                      <p:tavLst>
                                        <p:tav tm="0">
                                          <p:val>
                                            <p:strVal val="ppt_h"/>
                                          </p:val>
                                        </p:tav>
                                        <p:tav tm="100000">
                                          <p:val>
                                            <p:strVal val="ppt_h"/>
                                          </p:val>
                                        </p:tav>
                                      </p:tavLst>
                                    </p:anim>
                                    <p:anim calcmode="lin" valueType="num">
                                      <p:cBhvr>
                                        <p:cTn id="32" dur="500"/>
                                        <p:tgtEl>
                                          <p:spTgt spid="2"/>
                                        </p:tgtEl>
                                        <p:attrNameLst>
                                          <p:attrName>ppt_x</p:attrName>
                                        </p:attrNameLst>
                                      </p:cBhvr>
                                      <p:tavLst>
                                        <p:tav tm="0">
                                          <p:val>
                                            <p:strVal val="ppt_x"/>
                                          </p:val>
                                        </p:tav>
                                        <p:tav tm="100000">
                                          <p:val>
                                            <p:strVal val="ppt_x-.2"/>
                                          </p:val>
                                        </p:tav>
                                      </p:tavLst>
                                    </p:anim>
                                    <p:anim calcmode="lin" valueType="num">
                                      <p:cBhvr>
                                        <p:cTn id="33" dur="500"/>
                                        <p:tgtEl>
                                          <p:spTgt spid="2"/>
                                        </p:tgtEl>
                                        <p:attrNameLst>
                                          <p:attrName>ppt_y</p:attrName>
                                        </p:attrNameLst>
                                      </p:cBhvr>
                                      <p:tavLst>
                                        <p:tav tm="0">
                                          <p:val>
                                            <p:strVal val="ppt_y"/>
                                          </p:val>
                                        </p:tav>
                                        <p:tav tm="100000">
                                          <p:val>
                                            <p:strVal val="ppt_y"/>
                                          </p:val>
                                        </p:tav>
                                      </p:tavLst>
                                    </p:anim>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endParaRPr lang="en-US" smtClean="0">
              <a:latin typeface="Arial" pitchFamily="34" charset="0"/>
              <a:cs typeface="Arial" pitchFamily="34" charset="0"/>
            </a:endParaRPr>
          </a:p>
        </p:txBody>
      </p:sp>
      <p:pic>
        <p:nvPicPr>
          <p:cNvPr id="126" name="Picture 2" descr="115_1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81150"/>
            <a:ext cx="4191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906463" y="1519238"/>
            <a:ext cx="3584575" cy="2511425"/>
            <a:chOff x="571" y="249"/>
            <a:chExt cx="2258" cy="1582"/>
          </a:xfrm>
        </p:grpSpPr>
        <p:sp>
          <p:nvSpPr>
            <p:cNvPr id="69762" name="Oval 4"/>
            <p:cNvSpPr>
              <a:spLocks noChangeArrowheads="1"/>
            </p:cNvSpPr>
            <p:nvPr/>
          </p:nvSpPr>
          <p:spPr bwMode="auto">
            <a:xfrm rot="613854">
              <a:off x="2197" y="253"/>
              <a:ext cx="632" cy="32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3" name="Oval 5"/>
            <p:cNvSpPr>
              <a:spLocks noChangeArrowheads="1"/>
            </p:cNvSpPr>
            <p:nvPr/>
          </p:nvSpPr>
          <p:spPr bwMode="auto">
            <a:xfrm rot="613854">
              <a:off x="571" y="863"/>
              <a:ext cx="184" cy="14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4" name="Oval 6"/>
            <p:cNvSpPr>
              <a:spLocks noChangeArrowheads="1"/>
            </p:cNvSpPr>
            <p:nvPr/>
          </p:nvSpPr>
          <p:spPr bwMode="auto">
            <a:xfrm rot="613854">
              <a:off x="1945" y="973"/>
              <a:ext cx="298" cy="47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5" name="Oval 7"/>
            <p:cNvSpPr>
              <a:spLocks noChangeArrowheads="1"/>
            </p:cNvSpPr>
            <p:nvPr/>
          </p:nvSpPr>
          <p:spPr bwMode="auto">
            <a:xfrm rot="613854">
              <a:off x="1696" y="818"/>
              <a:ext cx="344" cy="90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6" name="Oval 8"/>
            <p:cNvSpPr>
              <a:spLocks noChangeArrowheads="1"/>
            </p:cNvSpPr>
            <p:nvPr/>
          </p:nvSpPr>
          <p:spPr bwMode="auto">
            <a:xfrm rot="1593798">
              <a:off x="607" y="249"/>
              <a:ext cx="462" cy="86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7" name="Oval 9"/>
            <p:cNvSpPr>
              <a:spLocks noChangeArrowheads="1"/>
            </p:cNvSpPr>
            <p:nvPr/>
          </p:nvSpPr>
          <p:spPr bwMode="auto">
            <a:xfrm rot="613854">
              <a:off x="2256" y="1152"/>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8" name="Oval 10"/>
            <p:cNvSpPr>
              <a:spLocks noChangeArrowheads="1"/>
            </p:cNvSpPr>
            <p:nvPr/>
          </p:nvSpPr>
          <p:spPr bwMode="auto">
            <a:xfrm rot="613854">
              <a:off x="1967" y="1615"/>
              <a:ext cx="320" cy="21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9" name="Oval 11"/>
            <p:cNvSpPr>
              <a:spLocks noChangeArrowheads="1"/>
            </p:cNvSpPr>
            <p:nvPr/>
          </p:nvSpPr>
          <p:spPr bwMode="auto">
            <a:xfrm rot="613854">
              <a:off x="2217" y="834"/>
              <a:ext cx="219" cy="15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0" name="Oval 12"/>
            <p:cNvSpPr>
              <a:spLocks noChangeArrowheads="1"/>
            </p:cNvSpPr>
            <p:nvPr/>
          </p:nvSpPr>
          <p:spPr bwMode="auto">
            <a:xfrm rot="613854">
              <a:off x="2125" y="1522"/>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1" name="Oval 13"/>
            <p:cNvSpPr>
              <a:spLocks noChangeArrowheads="1"/>
            </p:cNvSpPr>
            <p:nvPr/>
          </p:nvSpPr>
          <p:spPr bwMode="auto">
            <a:xfrm rot="613854">
              <a:off x="2214" y="1306"/>
              <a:ext cx="184" cy="225"/>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2" name="Oval 14"/>
            <p:cNvSpPr>
              <a:spLocks noChangeArrowheads="1"/>
            </p:cNvSpPr>
            <p:nvPr/>
          </p:nvSpPr>
          <p:spPr bwMode="auto">
            <a:xfrm rot="613854">
              <a:off x="2447" y="1261"/>
              <a:ext cx="184" cy="33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3" name="Oval 15"/>
            <p:cNvSpPr>
              <a:spLocks noChangeArrowheads="1"/>
            </p:cNvSpPr>
            <p:nvPr/>
          </p:nvSpPr>
          <p:spPr bwMode="auto">
            <a:xfrm rot="613854">
              <a:off x="1226" y="395"/>
              <a:ext cx="275" cy="68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4" name="Oval 16"/>
            <p:cNvSpPr>
              <a:spLocks noChangeArrowheads="1"/>
            </p:cNvSpPr>
            <p:nvPr/>
          </p:nvSpPr>
          <p:spPr bwMode="auto">
            <a:xfrm rot="1985307">
              <a:off x="726" y="622"/>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5" name="Oval 17"/>
            <p:cNvSpPr>
              <a:spLocks noChangeArrowheads="1"/>
            </p:cNvSpPr>
            <p:nvPr/>
          </p:nvSpPr>
          <p:spPr bwMode="auto">
            <a:xfrm rot="1985307">
              <a:off x="860" y="308"/>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6" name="Oval 18"/>
            <p:cNvSpPr>
              <a:spLocks noChangeArrowheads="1"/>
            </p:cNvSpPr>
            <p:nvPr/>
          </p:nvSpPr>
          <p:spPr bwMode="auto">
            <a:xfrm rot="1985307">
              <a:off x="1807" y="1355"/>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7" name="Oval 19"/>
            <p:cNvSpPr>
              <a:spLocks noChangeArrowheads="1"/>
            </p:cNvSpPr>
            <p:nvPr/>
          </p:nvSpPr>
          <p:spPr bwMode="auto">
            <a:xfrm rot="1985307">
              <a:off x="1746" y="1135"/>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8" name="Oval 20"/>
            <p:cNvSpPr>
              <a:spLocks noChangeArrowheads="1"/>
            </p:cNvSpPr>
            <p:nvPr/>
          </p:nvSpPr>
          <p:spPr bwMode="auto">
            <a:xfrm rot="1985307">
              <a:off x="2250" y="1040"/>
              <a:ext cx="194" cy="11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9" name="Oval 21"/>
            <p:cNvSpPr>
              <a:spLocks noChangeArrowheads="1"/>
            </p:cNvSpPr>
            <p:nvPr/>
          </p:nvSpPr>
          <p:spPr bwMode="auto">
            <a:xfrm rot="1985307">
              <a:off x="913" y="475"/>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0" name="Oval 22"/>
            <p:cNvSpPr>
              <a:spLocks noChangeArrowheads="1"/>
            </p:cNvSpPr>
            <p:nvPr/>
          </p:nvSpPr>
          <p:spPr bwMode="auto">
            <a:xfrm rot="1985307">
              <a:off x="761" y="771"/>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1" name="Oval 23"/>
            <p:cNvSpPr>
              <a:spLocks noChangeArrowheads="1"/>
            </p:cNvSpPr>
            <p:nvPr/>
          </p:nvSpPr>
          <p:spPr bwMode="auto">
            <a:xfrm rot="1985307">
              <a:off x="784" y="452"/>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2" name="Oval 24"/>
            <p:cNvSpPr>
              <a:spLocks noChangeArrowheads="1"/>
            </p:cNvSpPr>
            <p:nvPr/>
          </p:nvSpPr>
          <p:spPr bwMode="auto">
            <a:xfrm rot="1985307">
              <a:off x="1829" y="999"/>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69637" name="Rectangle 25"/>
          <p:cNvSpPr>
            <a:spLocks noChangeArrowheads="1"/>
          </p:cNvSpPr>
          <p:nvPr/>
        </p:nvSpPr>
        <p:spPr bwMode="auto">
          <a:xfrm>
            <a:off x="5029200" y="1581150"/>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3" name="Group 26"/>
          <p:cNvGrpSpPr>
            <a:grpSpLocks/>
          </p:cNvGrpSpPr>
          <p:nvPr/>
        </p:nvGrpSpPr>
        <p:grpSpPr bwMode="auto">
          <a:xfrm>
            <a:off x="1050925" y="1714500"/>
            <a:ext cx="7559675" cy="2228850"/>
            <a:chOff x="662" y="372"/>
            <a:chExt cx="4762" cy="1404"/>
          </a:xfrm>
        </p:grpSpPr>
        <p:sp>
          <p:nvSpPr>
            <p:cNvPr id="69741" name="Line 27"/>
            <p:cNvSpPr>
              <a:spLocks noChangeShapeType="1"/>
            </p:cNvSpPr>
            <p:nvPr/>
          </p:nvSpPr>
          <p:spPr bwMode="auto">
            <a:xfrm>
              <a:off x="1920" y="1056"/>
              <a:ext cx="3504" cy="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2" name="Line 28"/>
            <p:cNvSpPr>
              <a:spLocks noChangeShapeType="1"/>
            </p:cNvSpPr>
            <p:nvPr/>
          </p:nvSpPr>
          <p:spPr bwMode="auto">
            <a:xfrm flipV="1">
              <a:off x="2112" y="1698"/>
              <a:ext cx="2223" cy="7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3" name="Line 29"/>
            <p:cNvSpPr>
              <a:spLocks noChangeShapeType="1"/>
            </p:cNvSpPr>
            <p:nvPr/>
          </p:nvSpPr>
          <p:spPr bwMode="auto">
            <a:xfrm flipV="1">
              <a:off x="2544" y="1281"/>
              <a:ext cx="1420" cy="159"/>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4" name="Line 30"/>
            <p:cNvSpPr>
              <a:spLocks noChangeShapeType="1"/>
            </p:cNvSpPr>
            <p:nvPr/>
          </p:nvSpPr>
          <p:spPr bwMode="auto">
            <a:xfrm>
              <a:off x="2208" y="1632"/>
              <a:ext cx="2087" cy="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5" name="Line 31"/>
            <p:cNvSpPr>
              <a:spLocks noChangeShapeType="1"/>
            </p:cNvSpPr>
            <p:nvPr/>
          </p:nvSpPr>
          <p:spPr bwMode="auto">
            <a:xfrm flipV="1">
              <a:off x="2304" y="1349"/>
              <a:ext cx="1670" cy="9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6" name="Line 32"/>
            <p:cNvSpPr>
              <a:spLocks noChangeShapeType="1"/>
            </p:cNvSpPr>
            <p:nvPr/>
          </p:nvSpPr>
          <p:spPr bwMode="auto">
            <a:xfrm flipV="1">
              <a:off x="2352" y="1096"/>
              <a:ext cx="1821" cy="152"/>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7" name="Line 33"/>
            <p:cNvSpPr>
              <a:spLocks noChangeShapeType="1"/>
            </p:cNvSpPr>
            <p:nvPr/>
          </p:nvSpPr>
          <p:spPr bwMode="auto">
            <a:xfrm flipV="1">
              <a:off x="2352" y="587"/>
              <a:ext cx="1427" cy="32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8" name="Line 34"/>
            <p:cNvSpPr>
              <a:spLocks noChangeShapeType="1"/>
            </p:cNvSpPr>
            <p:nvPr/>
          </p:nvSpPr>
          <p:spPr bwMode="auto">
            <a:xfrm>
              <a:off x="2496" y="432"/>
              <a:ext cx="1245" cy="356"/>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9" name="Line 35"/>
            <p:cNvSpPr>
              <a:spLocks noChangeShapeType="1"/>
            </p:cNvSpPr>
            <p:nvPr/>
          </p:nvSpPr>
          <p:spPr bwMode="auto">
            <a:xfrm flipV="1">
              <a:off x="2112" y="1041"/>
              <a:ext cx="1837" cy="159"/>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0" name="Line 36"/>
            <p:cNvSpPr>
              <a:spLocks noChangeShapeType="1"/>
            </p:cNvSpPr>
            <p:nvPr/>
          </p:nvSpPr>
          <p:spPr bwMode="auto">
            <a:xfrm flipV="1">
              <a:off x="1872" y="854"/>
              <a:ext cx="2413" cy="394"/>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1" name="Line 37"/>
            <p:cNvSpPr>
              <a:spLocks noChangeShapeType="1"/>
            </p:cNvSpPr>
            <p:nvPr/>
          </p:nvSpPr>
          <p:spPr bwMode="auto">
            <a:xfrm flipV="1">
              <a:off x="1344" y="539"/>
              <a:ext cx="3284" cy="18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2" name="Line 38"/>
            <p:cNvSpPr>
              <a:spLocks noChangeShapeType="1"/>
            </p:cNvSpPr>
            <p:nvPr/>
          </p:nvSpPr>
          <p:spPr bwMode="auto">
            <a:xfrm>
              <a:off x="864" y="672"/>
              <a:ext cx="3929" cy="962"/>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3" name="Line 39"/>
            <p:cNvSpPr>
              <a:spLocks noChangeShapeType="1"/>
            </p:cNvSpPr>
            <p:nvPr/>
          </p:nvSpPr>
          <p:spPr bwMode="auto">
            <a:xfrm>
              <a:off x="662" y="937"/>
              <a:ext cx="3823" cy="713"/>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4" name="Line 40"/>
            <p:cNvSpPr>
              <a:spLocks noChangeShapeType="1"/>
            </p:cNvSpPr>
            <p:nvPr/>
          </p:nvSpPr>
          <p:spPr bwMode="auto">
            <a:xfrm flipV="1">
              <a:off x="2342" y="1032"/>
              <a:ext cx="1731" cy="6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5" name="Line 41"/>
            <p:cNvSpPr>
              <a:spLocks noChangeShapeType="1"/>
            </p:cNvSpPr>
            <p:nvPr/>
          </p:nvSpPr>
          <p:spPr bwMode="auto">
            <a:xfrm flipV="1">
              <a:off x="1811" y="652"/>
              <a:ext cx="2398" cy="553"/>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6" name="Line 42"/>
            <p:cNvSpPr>
              <a:spLocks noChangeShapeType="1"/>
            </p:cNvSpPr>
            <p:nvPr/>
          </p:nvSpPr>
          <p:spPr bwMode="auto">
            <a:xfrm flipV="1">
              <a:off x="1887" y="1167"/>
              <a:ext cx="2087" cy="26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7" name="Line 43"/>
            <p:cNvSpPr>
              <a:spLocks noChangeShapeType="1"/>
            </p:cNvSpPr>
            <p:nvPr/>
          </p:nvSpPr>
          <p:spPr bwMode="auto">
            <a:xfrm>
              <a:off x="833" y="849"/>
              <a:ext cx="3754" cy="89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8" name="Line 44"/>
            <p:cNvSpPr>
              <a:spLocks noChangeShapeType="1"/>
            </p:cNvSpPr>
            <p:nvPr/>
          </p:nvSpPr>
          <p:spPr bwMode="auto">
            <a:xfrm>
              <a:off x="788" y="697"/>
              <a:ext cx="4072" cy="887"/>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9" name="Line 45"/>
            <p:cNvSpPr>
              <a:spLocks noChangeShapeType="1"/>
            </p:cNvSpPr>
            <p:nvPr/>
          </p:nvSpPr>
          <p:spPr bwMode="auto">
            <a:xfrm>
              <a:off x="985" y="546"/>
              <a:ext cx="3573" cy="95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60" name="Line 46"/>
            <p:cNvSpPr>
              <a:spLocks noChangeShapeType="1"/>
            </p:cNvSpPr>
            <p:nvPr/>
          </p:nvSpPr>
          <p:spPr bwMode="auto">
            <a:xfrm>
              <a:off x="856" y="515"/>
              <a:ext cx="3633" cy="81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61" name="Line 47"/>
            <p:cNvSpPr>
              <a:spLocks noChangeShapeType="1"/>
            </p:cNvSpPr>
            <p:nvPr/>
          </p:nvSpPr>
          <p:spPr bwMode="auto">
            <a:xfrm>
              <a:off x="940" y="372"/>
              <a:ext cx="3496" cy="72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grpSp>
      <p:grpSp>
        <p:nvGrpSpPr>
          <p:cNvPr id="4" name="Group 48"/>
          <p:cNvGrpSpPr>
            <a:grpSpLocks/>
          </p:cNvGrpSpPr>
          <p:nvPr/>
        </p:nvGrpSpPr>
        <p:grpSpPr bwMode="auto">
          <a:xfrm>
            <a:off x="5926138" y="1957388"/>
            <a:ext cx="2684462" cy="1966912"/>
            <a:chOff x="3733" y="525"/>
            <a:chExt cx="1691" cy="1239"/>
          </a:xfrm>
        </p:grpSpPr>
        <p:sp>
          <p:nvSpPr>
            <p:cNvPr id="69720" name="Oval 49"/>
            <p:cNvSpPr>
              <a:spLocks noChangeArrowheads="1"/>
            </p:cNvSpPr>
            <p:nvPr/>
          </p:nvSpPr>
          <p:spPr bwMode="auto">
            <a:xfrm>
              <a:off x="3961"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1" name="Oval 50"/>
            <p:cNvSpPr>
              <a:spLocks noChangeArrowheads="1"/>
            </p:cNvSpPr>
            <p:nvPr/>
          </p:nvSpPr>
          <p:spPr bwMode="auto">
            <a:xfrm>
              <a:off x="3733" y="78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2" name="Oval 51"/>
            <p:cNvSpPr>
              <a:spLocks noChangeArrowheads="1"/>
            </p:cNvSpPr>
            <p:nvPr/>
          </p:nvSpPr>
          <p:spPr bwMode="auto">
            <a:xfrm>
              <a:off x="430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3" name="Oval 52"/>
            <p:cNvSpPr>
              <a:spLocks noChangeArrowheads="1"/>
            </p:cNvSpPr>
            <p:nvPr/>
          </p:nvSpPr>
          <p:spPr bwMode="auto">
            <a:xfrm>
              <a:off x="4578"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4" name="Oval 53"/>
            <p:cNvSpPr>
              <a:spLocks noChangeArrowheads="1"/>
            </p:cNvSpPr>
            <p:nvPr/>
          </p:nvSpPr>
          <p:spPr bwMode="auto">
            <a:xfrm>
              <a:off x="478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5" name="Oval 54"/>
            <p:cNvSpPr>
              <a:spLocks noChangeArrowheads="1"/>
            </p:cNvSpPr>
            <p:nvPr/>
          </p:nvSpPr>
          <p:spPr bwMode="auto">
            <a:xfrm>
              <a:off x="3961"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6" name="Oval 55"/>
            <p:cNvSpPr>
              <a:spLocks noChangeArrowheads="1"/>
            </p:cNvSpPr>
            <p:nvPr/>
          </p:nvSpPr>
          <p:spPr bwMode="auto">
            <a:xfrm>
              <a:off x="3961" y="134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7" name="Oval 56"/>
            <p:cNvSpPr>
              <a:spLocks noChangeArrowheads="1"/>
            </p:cNvSpPr>
            <p:nvPr/>
          </p:nvSpPr>
          <p:spPr bwMode="auto">
            <a:xfrm>
              <a:off x="4167"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8" name="Oval 57"/>
            <p:cNvSpPr>
              <a:spLocks noChangeArrowheads="1"/>
            </p:cNvSpPr>
            <p:nvPr/>
          </p:nvSpPr>
          <p:spPr bwMode="auto">
            <a:xfrm>
              <a:off x="4075"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9" name="Oval 58"/>
            <p:cNvSpPr>
              <a:spLocks noChangeArrowheads="1"/>
            </p:cNvSpPr>
            <p:nvPr/>
          </p:nvSpPr>
          <p:spPr bwMode="auto">
            <a:xfrm>
              <a:off x="4555" y="148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0" name="Oval 59"/>
            <p:cNvSpPr>
              <a:spLocks noChangeArrowheads="1"/>
            </p:cNvSpPr>
            <p:nvPr/>
          </p:nvSpPr>
          <p:spPr bwMode="auto">
            <a:xfrm>
              <a:off x="4624"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1" name="Oval 60"/>
            <p:cNvSpPr>
              <a:spLocks noChangeArrowheads="1"/>
            </p:cNvSpPr>
            <p:nvPr/>
          </p:nvSpPr>
          <p:spPr bwMode="auto">
            <a:xfrm>
              <a:off x="4418"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2" name="Oval 61"/>
            <p:cNvSpPr>
              <a:spLocks noChangeArrowheads="1"/>
            </p:cNvSpPr>
            <p:nvPr/>
          </p:nvSpPr>
          <p:spPr bwMode="auto">
            <a:xfrm>
              <a:off x="3961"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3" name="Oval 62"/>
            <p:cNvSpPr>
              <a:spLocks noChangeArrowheads="1"/>
            </p:cNvSpPr>
            <p:nvPr/>
          </p:nvSpPr>
          <p:spPr bwMode="auto">
            <a:xfrm>
              <a:off x="446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4" name="Oval 63"/>
            <p:cNvSpPr>
              <a:spLocks noChangeArrowheads="1"/>
            </p:cNvSpPr>
            <p:nvPr/>
          </p:nvSpPr>
          <p:spPr bwMode="auto">
            <a:xfrm>
              <a:off x="4853" y="157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5" name="Oval 64"/>
            <p:cNvSpPr>
              <a:spLocks noChangeArrowheads="1"/>
            </p:cNvSpPr>
            <p:nvPr/>
          </p:nvSpPr>
          <p:spPr bwMode="auto">
            <a:xfrm>
              <a:off x="4190" y="64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6" name="Oval 65"/>
            <p:cNvSpPr>
              <a:spLocks noChangeArrowheads="1"/>
            </p:cNvSpPr>
            <p:nvPr/>
          </p:nvSpPr>
          <p:spPr bwMode="auto">
            <a:xfrm>
              <a:off x="4258"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7" name="Oval 66"/>
            <p:cNvSpPr>
              <a:spLocks noChangeArrowheads="1"/>
            </p:cNvSpPr>
            <p:nvPr/>
          </p:nvSpPr>
          <p:spPr bwMode="auto">
            <a:xfrm>
              <a:off x="37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8" name="Oval 67"/>
            <p:cNvSpPr>
              <a:spLocks noChangeArrowheads="1"/>
            </p:cNvSpPr>
            <p:nvPr/>
          </p:nvSpPr>
          <p:spPr bwMode="auto">
            <a:xfrm>
              <a:off x="446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9" name="Oval 68"/>
            <p:cNvSpPr>
              <a:spLocks noChangeArrowheads="1"/>
            </p:cNvSpPr>
            <p:nvPr/>
          </p:nvSpPr>
          <p:spPr bwMode="auto">
            <a:xfrm>
              <a:off x="4350" y="169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40" name="Oval 69"/>
            <p:cNvSpPr>
              <a:spLocks noChangeArrowheads="1"/>
            </p:cNvSpPr>
            <p:nvPr/>
          </p:nvSpPr>
          <p:spPr bwMode="auto">
            <a:xfrm>
              <a:off x="5401"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70"/>
          <p:cNvGrpSpPr>
            <a:grpSpLocks/>
          </p:cNvGrpSpPr>
          <p:nvPr/>
        </p:nvGrpSpPr>
        <p:grpSpPr bwMode="auto">
          <a:xfrm>
            <a:off x="5562600" y="1809750"/>
            <a:ext cx="3011488" cy="2824163"/>
            <a:chOff x="3504" y="432"/>
            <a:chExt cx="1897" cy="1779"/>
          </a:xfrm>
        </p:grpSpPr>
        <p:grpSp>
          <p:nvGrpSpPr>
            <p:cNvPr id="6" name="Group 71"/>
            <p:cNvGrpSpPr>
              <a:grpSpLocks/>
            </p:cNvGrpSpPr>
            <p:nvPr/>
          </p:nvGrpSpPr>
          <p:grpSpPr bwMode="auto">
            <a:xfrm>
              <a:off x="3710" y="479"/>
              <a:ext cx="1668" cy="1425"/>
              <a:chOff x="3710" y="479"/>
              <a:chExt cx="1668" cy="1425"/>
            </a:xfrm>
          </p:grpSpPr>
          <p:sp>
            <p:nvSpPr>
              <p:cNvPr id="69700" name="Oval 72"/>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1" name="Oval 73"/>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2" name="Oval 74"/>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3" name="Oval 75"/>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4" name="Oval 76"/>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5" name="Oval 77"/>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6" name="Oval 78"/>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7" name="Oval 79"/>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8" name="Oval 80"/>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9" name="Oval 81"/>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0" name="Oval 82"/>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1" name="Oval 83"/>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2" name="Oval 84"/>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3" name="Oval 85"/>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4" name="Oval 86"/>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5" name="Oval 87"/>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6" name="Oval 88"/>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7" name="Oval 89"/>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8" name="Oval 90"/>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9" name="Oval 91"/>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 name="Group 92"/>
            <p:cNvGrpSpPr>
              <a:grpSpLocks/>
            </p:cNvGrpSpPr>
            <p:nvPr/>
          </p:nvGrpSpPr>
          <p:grpSpPr bwMode="auto">
            <a:xfrm>
              <a:off x="3504" y="432"/>
              <a:ext cx="1897" cy="1779"/>
              <a:chOff x="3504" y="432"/>
              <a:chExt cx="1897" cy="1779"/>
            </a:xfrm>
          </p:grpSpPr>
          <p:grpSp>
            <p:nvGrpSpPr>
              <p:cNvPr id="8" name="Group 93"/>
              <p:cNvGrpSpPr>
                <a:grpSpLocks/>
              </p:cNvGrpSpPr>
              <p:nvPr/>
            </p:nvGrpSpPr>
            <p:grpSpPr bwMode="auto">
              <a:xfrm>
                <a:off x="4075" y="432"/>
                <a:ext cx="1075" cy="1355"/>
                <a:chOff x="4075" y="432"/>
                <a:chExt cx="1075" cy="1355"/>
              </a:xfrm>
            </p:grpSpPr>
            <p:sp>
              <p:nvSpPr>
                <p:cNvPr id="69691" name="Oval 94"/>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2" name="Oval 95"/>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3" name="Oval 96"/>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4" name="Oval 97"/>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5" name="Oval 98"/>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6" name="Oval 99"/>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7" name="Oval 100"/>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8" name="Oval 101"/>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9" name="Oval 102"/>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9" name="Group 103"/>
              <p:cNvGrpSpPr>
                <a:grpSpLocks/>
              </p:cNvGrpSpPr>
              <p:nvPr/>
            </p:nvGrpSpPr>
            <p:grpSpPr bwMode="auto">
              <a:xfrm>
                <a:off x="3550" y="502"/>
                <a:ext cx="1463" cy="1613"/>
                <a:chOff x="3550" y="502"/>
                <a:chExt cx="1463" cy="1613"/>
              </a:xfrm>
            </p:grpSpPr>
            <p:sp>
              <p:nvSpPr>
                <p:cNvPr id="69676" name="Oval 104"/>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7" name="Oval 105"/>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8" name="Oval 106"/>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9" name="Oval 107"/>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0" name="Oval 108"/>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1" name="Oval 109"/>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2" name="Oval 110"/>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3" name="Oval 111"/>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4" name="Oval 112"/>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5" name="Oval 113"/>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6" name="Oval 114"/>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7" name="Oval 115"/>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8" name="Oval 116"/>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9" name="Oval 117"/>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0" name="Oval 118"/>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0" name="Group 119"/>
              <p:cNvGrpSpPr>
                <a:grpSpLocks/>
              </p:cNvGrpSpPr>
              <p:nvPr/>
            </p:nvGrpSpPr>
            <p:grpSpPr bwMode="auto">
              <a:xfrm>
                <a:off x="3504" y="528"/>
                <a:ext cx="1897" cy="1683"/>
                <a:chOff x="3504" y="525"/>
                <a:chExt cx="1897" cy="1683"/>
              </a:xfrm>
            </p:grpSpPr>
            <p:sp>
              <p:nvSpPr>
                <p:cNvPr id="69647" name="Oval 120"/>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48" name="Oval 121"/>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49" name="Oval 122"/>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0" name="Oval 123"/>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1" name="Oval 124"/>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2" name="Oval 125"/>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3" name="Oval 126"/>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4" name="Oval 127"/>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5" name="Oval 128"/>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6" name="Oval 129"/>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7" name="Oval 130"/>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8" name="Oval 131"/>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9" name="Oval 132"/>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0" name="Oval 133"/>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1" name="Oval 134"/>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2" name="Oval 135"/>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3" name="Oval 136"/>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4" name="Oval 137"/>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5" name="Oval 138"/>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6" name="Oval 139"/>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7" name="Oval 140"/>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8" name="Oval 141"/>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9" name="Oval 142"/>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0" name="Oval 143"/>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1" name="Oval 144"/>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2" name="Oval 145"/>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3" name="Oval 146"/>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4" name="Oval 147"/>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5" name="Oval 148"/>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sp>
        <p:nvSpPr>
          <p:cNvPr id="384"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latin typeface="Arial" pitchFamily="34" charset="0"/>
                <a:cs typeface="Arial" pitchFamily="34" charset="0"/>
              </a:rPr>
              <a:t>Visual words: main idea</a:t>
            </a:r>
          </a:p>
        </p:txBody>
      </p:sp>
      <p:sp>
        <p:nvSpPr>
          <p:cNvPr id="151" name="Slide Number Placeholder 150"/>
          <p:cNvSpPr>
            <a:spLocks noGrp="1"/>
          </p:cNvSpPr>
          <p:nvPr>
            <p:ph type="sldNum" sz="quarter" idx="12"/>
          </p:nvPr>
        </p:nvSpPr>
        <p:spPr/>
        <p:txBody>
          <a:bodyPr/>
          <a:lstStyle/>
          <a:p>
            <a:fld id="{B6F15528-21DE-4FAA-801E-634DDDAF4B2B}"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1052432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anim calcmode="lin" valueType="num">
                                      <p:cBhvr>
                                        <p:cTn id="8" dur="500" fill="hold"/>
                                        <p:tgtEl>
                                          <p:spTgt spid="126"/>
                                        </p:tgtEl>
                                        <p:attrNameLst>
                                          <p:attrName>ppt_x</p:attrName>
                                        </p:attrNameLst>
                                      </p:cBhvr>
                                      <p:tavLst>
                                        <p:tav tm="0">
                                          <p:val>
                                            <p:strVal val="#ppt_x"/>
                                          </p:val>
                                        </p:tav>
                                        <p:tav tm="100000">
                                          <p:val>
                                            <p:strVal val="#ppt_x"/>
                                          </p:val>
                                        </p:tav>
                                      </p:tavLst>
                                    </p:anim>
                                    <p:anim calcmode="lin" valueType="num">
                                      <p:cBhvr>
                                        <p:cTn id="9" dur="500" fill="hold"/>
                                        <p:tgtEl>
                                          <p:spTgt spid="12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subTnLst>
                                    <p:set>
                                      <p:cBhvr override="childStyle">
                                        <p:cTn dur="1" fill="hold" display="0" masterRel="sameClick" afterEffect="1">
                                          <p:stCondLst>
                                            <p:cond evt="end" delay="0">
                                              <p:tn val="15"/>
                                            </p:cond>
                                          </p:stCondLst>
                                        </p:cTn>
                                        <p:tgtEl>
                                          <p:spTgt spid="3"/>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126"/>
                                        </p:tgtEl>
                                        <p:attrNameLst>
                                          <p:attrName>ppt_w</p:attrName>
                                        </p:attrNameLst>
                                      </p:cBhvr>
                                      <p:tavLst>
                                        <p:tav tm="0">
                                          <p:val>
                                            <p:strVal val="ppt_w"/>
                                          </p:val>
                                        </p:tav>
                                        <p:tav tm="100000">
                                          <p:val>
                                            <p:strVal val="ppt_w*0.05"/>
                                          </p:val>
                                        </p:tav>
                                      </p:tavLst>
                                    </p:anim>
                                    <p:anim calcmode="lin" valueType="num">
                                      <p:cBhvr>
                                        <p:cTn id="24" dur="500"/>
                                        <p:tgtEl>
                                          <p:spTgt spid="126"/>
                                        </p:tgtEl>
                                        <p:attrNameLst>
                                          <p:attrName>ppt_h</p:attrName>
                                        </p:attrNameLst>
                                      </p:cBhvr>
                                      <p:tavLst>
                                        <p:tav tm="0">
                                          <p:val>
                                            <p:strVal val="ppt_h"/>
                                          </p:val>
                                        </p:tav>
                                        <p:tav tm="100000">
                                          <p:val>
                                            <p:strVal val="ppt_h"/>
                                          </p:val>
                                        </p:tav>
                                      </p:tavLst>
                                    </p:anim>
                                    <p:anim calcmode="lin" valueType="num">
                                      <p:cBhvr>
                                        <p:cTn id="25" dur="500"/>
                                        <p:tgtEl>
                                          <p:spTgt spid="126"/>
                                        </p:tgtEl>
                                        <p:attrNameLst>
                                          <p:attrName>ppt_x</p:attrName>
                                        </p:attrNameLst>
                                      </p:cBhvr>
                                      <p:tavLst>
                                        <p:tav tm="0">
                                          <p:val>
                                            <p:strVal val="ppt_x"/>
                                          </p:val>
                                        </p:tav>
                                        <p:tav tm="100000">
                                          <p:val>
                                            <p:strVal val="ppt_x-.2"/>
                                          </p:val>
                                        </p:tav>
                                      </p:tavLst>
                                    </p:anim>
                                    <p:anim calcmode="lin" valueType="num">
                                      <p:cBhvr>
                                        <p:cTn id="26" dur="500"/>
                                        <p:tgtEl>
                                          <p:spTgt spid="126"/>
                                        </p:tgtEl>
                                        <p:attrNameLst>
                                          <p:attrName>ppt_y</p:attrName>
                                        </p:attrNameLst>
                                      </p:cBhvr>
                                      <p:tavLst>
                                        <p:tav tm="0">
                                          <p:val>
                                            <p:strVal val="ppt_y"/>
                                          </p:val>
                                        </p:tav>
                                        <p:tav tm="100000">
                                          <p:val>
                                            <p:strVal val="ppt_y"/>
                                          </p:val>
                                        </p:tav>
                                      </p:tavLst>
                                    </p:anim>
                                    <p:animEffect transition="out" filter="fade">
                                      <p:cBhvr>
                                        <p:cTn id="27" dur="500"/>
                                        <p:tgtEl>
                                          <p:spTgt spid="126"/>
                                        </p:tgtEl>
                                      </p:cBhvr>
                                    </p:animEffect>
                                    <p:set>
                                      <p:cBhvr>
                                        <p:cTn id="28" dur="1" fill="hold">
                                          <p:stCondLst>
                                            <p:cond delay="499"/>
                                          </p:stCondLst>
                                        </p:cTn>
                                        <p:tgtEl>
                                          <p:spTgt spid="126"/>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2"/>
                                        </p:tgtEl>
                                        <p:attrNameLst>
                                          <p:attrName>ppt_w</p:attrName>
                                        </p:attrNameLst>
                                      </p:cBhvr>
                                      <p:tavLst>
                                        <p:tav tm="0">
                                          <p:val>
                                            <p:strVal val="ppt_w"/>
                                          </p:val>
                                        </p:tav>
                                        <p:tav tm="100000">
                                          <p:val>
                                            <p:strVal val="ppt_w*0.05"/>
                                          </p:val>
                                        </p:tav>
                                      </p:tavLst>
                                    </p:anim>
                                    <p:anim calcmode="lin" valueType="num">
                                      <p:cBhvr>
                                        <p:cTn id="31" dur="500"/>
                                        <p:tgtEl>
                                          <p:spTgt spid="2"/>
                                        </p:tgtEl>
                                        <p:attrNameLst>
                                          <p:attrName>ppt_h</p:attrName>
                                        </p:attrNameLst>
                                      </p:cBhvr>
                                      <p:tavLst>
                                        <p:tav tm="0">
                                          <p:val>
                                            <p:strVal val="ppt_h"/>
                                          </p:val>
                                        </p:tav>
                                        <p:tav tm="100000">
                                          <p:val>
                                            <p:strVal val="ppt_h"/>
                                          </p:val>
                                        </p:tav>
                                      </p:tavLst>
                                    </p:anim>
                                    <p:anim calcmode="lin" valueType="num">
                                      <p:cBhvr>
                                        <p:cTn id="32" dur="500"/>
                                        <p:tgtEl>
                                          <p:spTgt spid="2"/>
                                        </p:tgtEl>
                                        <p:attrNameLst>
                                          <p:attrName>ppt_x</p:attrName>
                                        </p:attrNameLst>
                                      </p:cBhvr>
                                      <p:tavLst>
                                        <p:tav tm="0">
                                          <p:val>
                                            <p:strVal val="ppt_x"/>
                                          </p:val>
                                        </p:tav>
                                        <p:tav tm="100000">
                                          <p:val>
                                            <p:strVal val="ppt_x-.2"/>
                                          </p:val>
                                        </p:tav>
                                      </p:tavLst>
                                    </p:anim>
                                    <p:anim calcmode="lin" valueType="num">
                                      <p:cBhvr>
                                        <p:cTn id="33" dur="500"/>
                                        <p:tgtEl>
                                          <p:spTgt spid="2"/>
                                        </p:tgtEl>
                                        <p:attrNameLst>
                                          <p:attrName>ppt_y</p:attrName>
                                        </p:attrNameLst>
                                      </p:cBhvr>
                                      <p:tavLst>
                                        <p:tav tm="0">
                                          <p:val>
                                            <p:strVal val="ppt_y"/>
                                          </p:val>
                                        </p:tav>
                                        <p:tav tm="100000">
                                          <p:val>
                                            <p:strVal val="ppt_y"/>
                                          </p:val>
                                        </p:tav>
                                      </p:tavLst>
                                    </p:anim>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a:t>
            </a:r>
            <a:endParaRPr lang="en-US" dirty="0"/>
          </a:p>
        </p:txBody>
      </p:sp>
      <p:sp>
        <p:nvSpPr>
          <p:cNvPr id="3" name="Content Placeholder 2"/>
          <p:cNvSpPr>
            <a:spLocks noGrp="1"/>
          </p:cNvSpPr>
          <p:nvPr>
            <p:ph idx="1"/>
          </p:nvPr>
        </p:nvSpPr>
        <p:spPr/>
        <p:txBody>
          <a:bodyPr>
            <a:normAutofit/>
          </a:bodyPr>
          <a:lstStyle/>
          <a:p>
            <a:r>
              <a:rPr lang="en-US" dirty="0" smtClean="0"/>
              <a:t>Programming assignments: we will have two days of allowed late submission(s).</a:t>
            </a:r>
          </a:p>
          <a:p>
            <a:pPr lvl="1"/>
            <a:r>
              <a:rPr lang="en-US" dirty="0" smtClean="0"/>
              <a:t>(2 * one-day-late) or (1 * two-days-late)</a:t>
            </a:r>
          </a:p>
          <a:p>
            <a:endParaRPr lang="en-US" dirty="0" smtClean="0"/>
          </a:p>
          <a:p>
            <a:r>
              <a:rPr lang="en-US" dirty="0" smtClean="0"/>
              <a:t>10% penalty per day</a:t>
            </a:r>
          </a:p>
          <a:p>
            <a:r>
              <a:rPr lang="en-US" dirty="0" smtClean="0"/>
              <a:t>The amount of </a:t>
            </a:r>
            <a:r>
              <a:rPr lang="en-US" dirty="0"/>
              <a:t>m</a:t>
            </a:r>
            <a:r>
              <a:rPr lang="en-US" dirty="0" smtClean="0"/>
              <a:t>ax penalty is 50%</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2</a:t>
            </a:fld>
            <a:endParaRPr lang="en-US">
              <a:solidFill>
                <a:prstClr val="black">
                  <a:tint val="75000"/>
                </a:prstClr>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endParaRPr lang="en-US" smtClean="0">
              <a:latin typeface="Arial" pitchFamily="34" charset="0"/>
              <a:cs typeface="Arial" pitchFamily="34" charset="0"/>
            </a:endParaRPr>
          </a:p>
        </p:txBody>
      </p:sp>
      <p:sp>
        <p:nvSpPr>
          <p:cNvPr id="70659" name="Content Placeholder 2"/>
          <p:cNvSpPr>
            <a:spLocks noGrp="1"/>
          </p:cNvSpPr>
          <p:nvPr>
            <p:ph idx="1"/>
          </p:nvPr>
        </p:nvSpPr>
        <p:spPr/>
        <p:txBody>
          <a:bodyPr/>
          <a:lstStyle/>
          <a:p>
            <a:endParaRPr lang="en-US" smtClean="0">
              <a:latin typeface="Arial" pitchFamily="34" charset="0"/>
              <a:cs typeface="Arial" pitchFamily="34" charset="0"/>
            </a:endParaRPr>
          </a:p>
        </p:txBody>
      </p:sp>
      <p:grpSp>
        <p:nvGrpSpPr>
          <p:cNvPr id="2" name="Group 2"/>
          <p:cNvGrpSpPr>
            <a:grpSpLocks/>
          </p:cNvGrpSpPr>
          <p:nvPr/>
        </p:nvGrpSpPr>
        <p:grpSpPr bwMode="auto">
          <a:xfrm>
            <a:off x="5029200" y="1562100"/>
            <a:ext cx="3733800" cy="3124200"/>
            <a:chOff x="3168" y="288"/>
            <a:chExt cx="2352" cy="1968"/>
          </a:xfrm>
        </p:grpSpPr>
        <p:sp>
          <p:nvSpPr>
            <p:cNvPr id="71020" name="Rectangle 3"/>
            <p:cNvSpPr>
              <a:spLocks noChangeArrowheads="1"/>
            </p:cNvSpPr>
            <p:nvPr/>
          </p:nvSpPr>
          <p:spPr bwMode="auto">
            <a:xfrm>
              <a:off x="3168" y="288"/>
              <a:ext cx="2352" cy="19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3" name="Group 4"/>
            <p:cNvGrpSpPr>
              <a:grpSpLocks/>
            </p:cNvGrpSpPr>
            <p:nvPr/>
          </p:nvGrpSpPr>
          <p:grpSpPr bwMode="auto">
            <a:xfrm>
              <a:off x="3618" y="783"/>
              <a:ext cx="1623" cy="911"/>
              <a:chOff x="3618" y="783"/>
              <a:chExt cx="1623" cy="911"/>
            </a:xfrm>
          </p:grpSpPr>
          <p:sp>
            <p:nvSpPr>
              <p:cNvPr id="71125" name="Oval 5"/>
              <p:cNvSpPr>
                <a:spLocks noChangeArrowheads="1"/>
              </p:cNvSpPr>
              <p:nvPr/>
            </p:nvSpPr>
            <p:spPr bwMode="auto">
              <a:xfrm>
                <a:off x="391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6" name="Oval 6"/>
              <p:cNvSpPr>
                <a:spLocks noChangeArrowheads="1"/>
              </p:cNvSpPr>
              <p:nvPr/>
            </p:nvSpPr>
            <p:spPr bwMode="auto">
              <a:xfrm>
                <a:off x="3870"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7" name="Oval 7"/>
              <p:cNvSpPr>
                <a:spLocks noChangeArrowheads="1"/>
              </p:cNvSpPr>
              <p:nvPr/>
            </p:nvSpPr>
            <p:spPr bwMode="auto">
              <a:xfrm>
                <a:off x="448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8" name="Oval 8"/>
              <p:cNvSpPr>
                <a:spLocks noChangeArrowheads="1"/>
              </p:cNvSpPr>
              <p:nvPr/>
            </p:nvSpPr>
            <p:spPr bwMode="auto">
              <a:xfrm>
                <a:off x="4121"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9" name="Oval 9"/>
              <p:cNvSpPr>
                <a:spLocks noChangeArrowheads="1"/>
              </p:cNvSpPr>
              <p:nvPr/>
            </p:nvSpPr>
            <p:spPr bwMode="auto">
              <a:xfrm>
                <a:off x="4030"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0" name="Oval 10"/>
              <p:cNvSpPr>
                <a:spLocks noChangeArrowheads="1"/>
              </p:cNvSpPr>
              <p:nvPr/>
            </p:nvSpPr>
            <p:spPr bwMode="auto">
              <a:xfrm>
                <a:off x="4807"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1" name="Oval 11"/>
              <p:cNvSpPr>
                <a:spLocks noChangeArrowheads="1"/>
              </p:cNvSpPr>
              <p:nvPr/>
            </p:nvSpPr>
            <p:spPr bwMode="auto">
              <a:xfrm>
                <a:off x="4624"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2" name="Oval 12"/>
              <p:cNvSpPr>
                <a:spLocks noChangeArrowheads="1"/>
              </p:cNvSpPr>
              <p:nvPr/>
            </p:nvSpPr>
            <p:spPr bwMode="auto">
              <a:xfrm>
                <a:off x="4967"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3" name="Oval 13"/>
              <p:cNvSpPr>
                <a:spLocks noChangeArrowheads="1"/>
              </p:cNvSpPr>
              <p:nvPr/>
            </p:nvSpPr>
            <p:spPr bwMode="auto">
              <a:xfrm>
                <a:off x="5218" y="94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4" name="Oval 14"/>
              <p:cNvSpPr>
                <a:spLocks noChangeArrowheads="1"/>
              </p:cNvSpPr>
              <p:nvPr/>
            </p:nvSpPr>
            <p:spPr bwMode="auto">
              <a:xfrm>
                <a:off x="4144"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5" name="Oval 15"/>
              <p:cNvSpPr>
                <a:spLocks noChangeArrowheads="1"/>
              </p:cNvSpPr>
              <p:nvPr/>
            </p:nvSpPr>
            <p:spPr bwMode="auto">
              <a:xfrm>
                <a:off x="4967"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6" name="Oval 16"/>
              <p:cNvSpPr>
                <a:spLocks noChangeArrowheads="1"/>
              </p:cNvSpPr>
              <p:nvPr/>
            </p:nvSpPr>
            <p:spPr bwMode="auto">
              <a:xfrm>
                <a:off x="3618" y="118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7" name="Oval 17"/>
              <p:cNvSpPr>
                <a:spLocks noChangeArrowheads="1"/>
              </p:cNvSpPr>
              <p:nvPr/>
            </p:nvSpPr>
            <p:spPr bwMode="auto">
              <a:xfrm>
                <a:off x="3755" y="118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8" name="Oval 18"/>
              <p:cNvSpPr>
                <a:spLocks noChangeArrowheads="1"/>
              </p:cNvSpPr>
              <p:nvPr/>
            </p:nvSpPr>
            <p:spPr bwMode="auto">
              <a:xfrm>
                <a:off x="3733" y="113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9" name="Oval 19"/>
              <p:cNvSpPr>
                <a:spLocks noChangeArrowheads="1"/>
              </p:cNvSpPr>
              <p:nvPr/>
            </p:nvSpPr>
            <p:spPr bwMode="auto">
              <a:xfrm>
                <a:off x="4121" y="141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40" name="Oval 20"/>
              <p:cNvSpPr>
                <a:spLocks noChangeArrowheads="1"/>
              </p:cNvSpPr>
              <p:nvPr/>
            </p:nvSpPr>
            <p:spPr bwMode="auto">
              <a:xfrm>
                <a:off x="4213" y="139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41" name="Oval 21"/>
              <p:cNvSpPr>
                <a:spLocks noChangeArrowheads="1"/>
              </p:cNvSpPr>
              <p:nvPr/>
            </p:nvSpPr>
            <p:spPr bwMode="auto">
              <a:xfrm>
                <a:off x="3641" y="78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4" name="Group 22"/>
            <p:cNvGrpSpPr>
              <a:grpSpLocks/>
            </p:cNvGrpSpPr>
            <p:nvPr/>
          </p:nvGrpSpPr>
          <p:grpSpPr bwMode="auto">
            <a:xfrm>
              <a:off x="3168" y="288"/>
              <a:ext cx="2352" cy="1968"/>
              <a:chOff x="3168" y="288"/>
              <a:chExt cx="2352" cy="1968"/>
            </a:xfrm>
          </p:grpSpPr>
          <p:sp>
            <p:nvSpPr>
              <p:cNvPr id="71023" name="Rectangle 23"/>
              <p:cNvSpPr>
                <a:spLocks noChangeArrowheads="1"/>
              </p:cNvSpPr>
              <p:nvPr/>
            </p:nvSpPr>
            <p:spPr bwMode="auto">
              <a:xfrm>
                <a:off x="3168" y="288"/>
                <a:ext cx="2352" cy="196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5" name="Group 24"/>
              <p:cNvGrpSpPr>
                <a:grpSpLocks/>
              </p:cNvGrpSpPr>
              <p:nvPr/>
            </p:nvGrpSpPr>
            <p:grpSpPr bwMode="auto">
              <a:xfrm>
                <a:off x="3733" y="525"/>
                <a:ext cx="1691" cy="1239"/>
                <a:chOff x="3733" y="525"/>
                <a:chExt cx="1691" cy="1239"/>
              </a:xfrm>
            </p:grpSpPr>
            <p:sp>
              <p:nvSpPr>
                <p:cNvPr id="71104" name="Oval 25"/>
                <p:cNvSpPr>
                  <a:spLocks noChangeArrowheads="1"/>
                </p:cNvSpPr>
                <p:nvPr/>
              </p:nvSpPr>
              <p:spPr bwMode="auto">
                <a:xfrm>
                  <a:off x="3961"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5" name="Oval 26"/>
                <p:cNvSpPr>
                  <a:spLocks noChangeArrowheads="1"/>
                </p:cNvSpPr>
                <p:nvPr/>
              </p:nvSpPr>
              <p:spPr bwMode="auto">
                <a:xfrm>
                  <a:off x="3733" y="78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6" name="Oval 27"/>
                <p:cNvSpPr>
                  <a:spLocks noChangeArrowheads="1"/>
                </p:cNvSpPr>
                <p:nvPr/>
              </p:nvSpPr>
              <p:spPr bwMode="auto">
                <a:xfrm>
                  <a:off x="430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7" name="Oval 28"/>
                <p:cNvSpPr>
                  <a:spLocks noChangeArrowheads="1"/>
                </p:cNvSpPr>
                <p:nvPr/>
              </p:nvSpPr>
              <p:spPr bwMode="auto">
                <a:xfrm>
                  <a:off x="4578"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8" name="Oval 29"/>
                <p:cNvSpPr>
                  <a:spLocks noChangeArrowheads="1"/>
                </p:cNvSpPr>
                <p:nvPr/>
              </p:nvSpPr>
              <p:spPr bwMode="auto">
                <a:xfrm>
                  <a:off x="478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9" name="Oval 30"/>
                <p:cNvSpPr>
                  <a:spLocks noChangeArrowheads="1"/>
                </p:cNvSpPr>
                <p:nvPr/>
              </p:nvSpPr>
              <p:spPr bwMode="auto">
                <a:xfrm>
                  <a:off x="3961"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0" name="Oval 31"/>
                <p:cNvSpPr>
                  <a:spLocks noChangeArrowheads="1"/>
                </p:cNvSpPr>
                <p:nvPr/>
              </p:nvSpPr>
              <p:spPr bwMode="auto">
                <a:xfrm>
                  <a:off x="3961" y="134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1" name="Oval 32"/>
                <p:cNvSpPr>
                  <a:spLocks noChangeArrowheads="1"/>
                </p:cNvSpPr>
                <p:nvPr/>
              </p:nvSpPr>
              <p:spPr bwMode="auto">
                <a:xfrm>
                  <a:off x="4167"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2" name="Oval 33"/>
                <p:cNvSpPr>
                  <a:spLocks noChangeArrowheads="1"/>
                </p:cNvSpPr>
                <p:nvPr/>
              </p:nvSpPr>
              <p:spPr bwMode="auto">
                <a:xfrm>
                  <a:off x="4075"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3" name="Oval 34"/>
                <p:cNvSpPr>
                  <a:spLocks noChangeArrowheads="1"/>
                </p:cNvSpPr>
                <p:nvPr/>
              </p:nvSpPr>
              <p:spPr bwMode="auto">
                <a:xfrm>
                  <a:off x="4555" y="148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4" name="Oval 35"/>
                <p:cNvSpPr>
                  <a:spLocks noChangeArrowheads="1"/>
                </p:cNvSpPr>
                <p:nvPr/>
              </p:nvSpPr>
              <p:spPr bwMode="auto">
                <a:xfrm>
                  <a:off x="4624"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5" name="Oval 36"/>
                <p:cNvSpPr>
                  <a:spLocks noChangeArrowheads="1"/>
                </p:cNvSpPr>
                <p:nvPr/>
              </p:nvSpPr>
              <p:spPr bwMode="auto">
                <a:xfrm>
                  <a:off x="4418"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6" name="Oval 37"/>
                <p:cNvSpPr>
                  <a:spLocks noChangeArrowheads="1"/>
                </p:cNvSpPr>
                <p:nvPr/>
              </p:nvSpPr>
              <p:spPr bwMode="auto">
                <a:xfrm>
                  <a:off x="3961"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7" name="Oval 38"/>
                <p:cNvSpPr>
                  <a:spLocks noChangeArrowheads="1"/>
                </p:cNvSpPr>
                <p:nvPr/>
              </p:nvSpPr>
              <p:spPr bwMode="auto">
                <a:xfrm>
                  <a:off x="446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8" name="Oval 39"/>
                <p:cNvSpPr>
                  <a:spLocks noChangeArrowheads="1"/>
                </p:cNvSpPr>
                <p:nvPr/>
              </p:nvSpPr>
              <p:spPr bwMode="auto">
                <a:xfrm>
                  <a:off x="4853" y="157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9" name="Oval 40"/>
                <p:cNvSpPr>
                  <a:spLocks noChangeArrowheads="1"/>
                </p:cNvSpPr>
                <p:nvPr/>
              </p:nvSpPr>
              <p:spPr bwMode="auto">
                <a:xfrm>
                  <a:off x="4190" y="64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0" name="Oval 41"/>
                <p:cNvSpPr>
                  <a:spLocks noChangeArrowheads="1"/>
                </p:cNvSpPr>
                <p:nvPr/>
              </p:nvSpPr>
              <p:spPr bwMode="auto">
                <a:xfrm>
                  <a:off x="4258"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1" name="Oval 42"/>
                <p:cNvSpPr>
                  <a:spLocks noChangeArrowheads="1"/>
                </p:cNvSpPr>
                <p:nvPr/>
              </p:nvSpPr>
              <p:spPr bwMode="auto">
                <a:xfrm>
                  <a:off x="37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2" name="Oval 43"/>
                <p:cNvSpPr>
                  <a:spLocks noChangeArrowheads="1"/>
                </p:cNvSpPr>
                <p:nvPr/>
              </p:nvSpPr>
              <p:spPr bwMode="auto">
                <a:xfrm>
                  <a:off x="446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3" name="Oval 44"/>
                <p:cNvSpPr>
                  <a:spLocks noChangeArrowheads="1"/>
                </p:cNvSpPr>
                <p:nvPr/>
              </p:nvSpPr>
              <p:spPr bwMode="auto">
                <a:xfrm>
                  <a:off x="4350" y="169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4" name="Oval 45"/>
                <p:cNvSpPr>
                  <a:spLocks noChangeArrowheads="1"/>
                </p:cNvSpPr>
                <p:nvPr/>
              </p:nvSpPr>
              <p:spPr bwMode="auto">
                <a:xfrm>
                  <a:off x="5401"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 name="Group 46"/>
              <p:cNvGrpSpPr>
                <a:grpSpLocks/>
              </p:cNvGrpSpPr>
              <p:nvPr/>
            </p:nvGrpSpPr>
            <p:grpSpPr bwMode="auto">
              <a:xfrm>
                <a:off x="3504" y="432"/>
                <a:ext cx="1897" cy="1779"/>
                <a:chOff x="3504" y="432"/>
                <a:chExt cx="1897" cy="1779"/>
              </a:xfrm>
            </p:grpSpPr>
            <p:grpSp>
              <p:nvGrpSpPr>
                <p:cNvPr id="7" name="Group 47"/>
                <p:cNvGrpSpPr>
                  <a:grpSpLocks/>
                </p:cNvGrpSpPr>
                <p:nvPr/>
              </p:nvGrpSpPr>
              <p:grpSpPr bwMode="auto">
                <a:xfrm>
                  <a:off x="3710" y="479"/>
                  <a:ext cx="1668" cy="1425"/>
                  <a:chOff x="3710" y="479"/>
                  <a:chExt cx="1668" cy="1425"/>
                </a:xfrm>
              </p:grpSpPr>
              <p:sp>
                <p:nvSpPr>
                  <p:cNvPr id="71084" name="Oval 48"/>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5" name="Oval 49"/>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6" name="Oval 50"/>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7" name="Oval 51"/>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8" name="Oval 52"/>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9" name="Oval 53"/>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0" name="Oval 54"/>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1" name="Oval 55"/>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2" name="Oval 56"/>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3" name="Oval 57"/>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4" name="Oval 58"/>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5" name="Oval 59"/>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6" name="Oval 60"/>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7" name="Oval 61"/>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8" name="Oval 62"/>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9" name="Oval 63"/>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0" name="Oval 64"/>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1" name="Oval 65"/>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2" name="Oval 66"/>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3" name="Oval 67"/>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8" name="Group 68"/>
                <p:cNvGrpSpPr>
                  <a:grpSpLocks/>
                </p:cNvGrpSpPr>
                <p:nvPr/>
              </p:nvGrpSpPr>
              <p:grpSpPr bwMode="auto">
                <a:xfrm>
                  <a:off x="3504" y="432"/>
                  <a:ext cx="1897" cy="1779"/>
                  <a:chOff x="3504" y="432"/>
                  <a:chExt cx="1897" cy="1779"/>
                </a:xfrm>
              </p:grpSpPr>
              <p:grpSp>
                <p:nvGrpSpPr>
                  <p:cNvPr id="9" name="Group 69"/>
                  <p:cNvGrpSpPr>
                    <a:grpSpLocks/>
                  </p:cNvGrpSpPr>
                  <p:nvPr/>
                </p:nvGrpSpPr>
                <p:grpSpPr bwMode="auto">
                  <a:xfrm>
                    <a:off x="4075" y="432"/>
                    <a:ext cx="1075" cy="1355"/>
                    <a:chOff x="4075" y="432"/>
                    <a:chExt cx="1075" cy="1355"/>
                  </a:xfrm>
                </p:grpSpPr>
                <p:sp>
                  <p:nvSpPr>
                    <p:cNvPr id="71075" name="Oval 70"/>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6" name="Oval 71"/>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7" name="Oval 72"/>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8" name="Oval 73"/>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9" name="Oval 74"/>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0" name="Oval 75"/>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1" name="Oval 76"/>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2" name="Oval 77"/>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3" name="Oval 78"/>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0" name="Group 79"/>
                  <p:cNvGrpSpPr>
                    <a:grpSpLocks/>
                  </p:cNvGrpSpPr>
                  <p:nvPr/>
                </p:nvGrpSpPr>
                <p:grpSpPr bwMode="auto">
                  <a:xfrm>
                    <a:off x="3550" y="502"/>
                    <a:ext cx="1463" cy="1613"/>
                    <a:chOff x="3550" y="502"/>
                    <a:chExt cx="1463" cy="1613"/>
                  </a:xfrm>
                </p:grpSpPr>
                <p:sp>
                  <p:nvSpPr>
                    <p:cNvPr id="71060" name="Oval 80"/>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1" name="Oval 81"/>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2" name="Oval 82"/>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3" name="Oval 83"/>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4" name="Oval 84"/>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5" name="Oval 85"/>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6" name="Oval 86"/>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7" name="Oval 87"/>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8" name="Oval 88"/>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9" name="Oval 89"/>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0" name="Oval 90"/>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1" name="Oval 91"/>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2" name="Oval 92"/>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3" name="Oval 93"/>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4" name="Oval 94"/>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1" name="Group 95"/>
                  <p:cNvGrpSpPr>
                    <a:grpSpLocks/>
                  </p:cNvGrpSpPr>
                  <p:nvPr/>
                </p:nvGrpSpPr>
                <p:grpSpPr bwMode="auto">
                  <a:xfrm>
                    <a:off x="3504" y="528"/>
                    <a:ext cx="1897" cy="1683"/>
                    <a:chOff x="3504" y="525"/>
                    <a:chExt cx="1897" cy="1683"/>
                  </a:xfrm>
                </p:grpSpPr>
                <p:sp>
                  <p:nvSpPr>
                    <p:cNvPr id="71031" name="Oval 96"/>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2" name="Oval 97"/>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3" name="Oval 98"/>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4" name="Oval 99"/>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5" name="Oval 100"/>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6" name="Oval 101"/>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7" name="Oval 102"/>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8" name="Oval 103"/>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9" name="Oval 104"/>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0" name="Oval 105"/>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1" name="Oval 106"/>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2" name="Oval 107"/>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3" name="Oval 108"/>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4" name="Oval 109"/>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5" name="Oval 110"/>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6" name="Oval 111"/>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7" name="Oval 112"/>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8" name="Oval 113"/>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9" name="Oval 114"/>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0" name="Oval 115"/>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1" name="Oval 116"/>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2" name="Oval 117"/>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3" name="Oval 118"/>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4" name="Oval 119"/>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5" name="Oval 120"/>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6" name="Oval 121"/>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7" name="Oval 122"/>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8" name="Oval 123"/>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9" name="Oval 124"/>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12" name="Group 125"/>
          <p:cNvGrpSpPr>
            <a:grpSpLocks noChangeAspect="1"/>
          </p:cNvGrpSpPr>
          <p:nvPr/>
        </p:nvGrpSpPr>
        <p:grpSpPr bwMode="auto">
          <a:xfrm>
            <a:off x="3517900" y="1549400"/>
            <a:ext cx="4889500" cy="4090988"/>
            <a:chOff x="3168" y="288"/>
            <a:chExt cx="2352" cy="1968"/>
          </a:xfrm>
        </p:grpSpPr>
        <p:sp>
          <p:nvSpPr>
            <p:cNvPr id="70898" name="Rectangle 126"/>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13" name="Group 127"/>
            <p:cNvGrpSpPr>
              <a:grpSpLocks noChangeAspect="1"/>
            </p:cNvGrpSpPr>
            <p:nvPr/>
          </p:nvGrpSpPr>
          <p:grpSpPr bwMode="auto">
            <a:xfrm>
              <a:off x="3618" y="783"/>
              <a:ext cx="1623" cy="911"/>
              <a:chOff x="3618" y="783"/>
              <a:chExt cx="1623" cy="911"/>
            </a:xfrm>
          </p:grpSpPr>
          <p:sp>
            <p:nvSpPr>
              <p:cNvPr id="71003" name="Oval 128"/>
              <p:cNvSpPr>
                <a:spLocks noChangeAspect="1" noChangeArrowheads="1"/>
              </p:cNvSpPr>
              <p:nvPr/>
            </p:nvSpPr>
            <p:spPr bwMode="auto">
              <a:xfrm>
                <a:off x="3915" y="12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4" name="Oval 129"/>
              <p:cNvSpPr>
                <a:spLocks noChangeAspect="1" noChangeArrowheads="1"/>
              </p:cNvSpPr>
              <p:nvPr/>
            </p:nvSpPr>
            <p:spPr bwMode="auto">
              <a:xfrm>
                <a:off x="3870" y="99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5" name="Oval 130"/>
              <p:cNvSpPr>
                <a:spLocks noChangeAspect="1" noChangeArrowheads="1"/>
              </p:cNvSpPr>
              <p:nvPr/>
            </p:nvSpPr>
            <p:spPr bwMode="auto">
              <a:xfrm>
                <a:off x="448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6" name="Oval 131"/>
              <p:cNvSpPr>
                <a:spLocks noChangeAspect="1" noChangeArrowheads="1"/>
              </p:cNvSpPr>
              <p:nvPr/>
            </p:nvSpPr>
            <p:spPr bwMode="auto">
              <a:xfrm>
                <a:off x="4121"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7" name="Oval 132"/>
              <p:cNvSpPr>
                <a:spLocks noChangeAspect="1" noChangeArrowheads="1"/>
              </p:cNvSpPr>
              <p:nvPr/>
            </p:nvSpPr>
            <p:spPr bwMode="auto">
              <a:xfrm>
                <a:off x="4030"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8" name="Oval 133"/>
              <p:cNvSpPr>
                <a:spLocks noChangeAspect="1" noChangeArrowheads="1"/>
              </p:cNvSpPr>
              <p:nvPr/>
            </p:nvSpPr>
            <p:spPr bwMode="auto">
              <a:xfrm>
                <a:off x="4807" y="1040"/>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9" name="Oval 134"/>
              <p:cNvSpPr>
                <a:spLocks noChangeAspect="1" noChangeArrowheads="1"/>
              </p:cNvSpPr>
              <p:nvPr/>
            </p:nvSpPr>
            <p:spPr bwMode="auto">
              <a:xfrm>
                <a:off x="4624"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0" name="Oval 135"/>
              <p:cNvSpPr>
                <a:spLocks noChangeAspect="1" noChangeArrowheads="1"/>
              </p:cNvSpPr>
              <p:nvPr/>
            </p:nvSpPr>
            <p:spPr bwMode="auto">
              <a:xfrm>
                <a:off x="4967"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1" name="Oval 136"/>
              <p:cNvSpPr>
                <a:spLocks noChangeAspect="1" noChangeArrowheads="1"/>
              </p:cNvSpPr>
              <p:nvPr/>
            </p:nvSpPr>
            <p:spPr bwMode="auto">
              <a:xfrm>
                <a:off x="5218" y="94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2" name="Oval 137"/>
              <p:cNvSpPr>
                <a:spLocks noChangeAspect="1" noChangeArrowheads="1"/>
              </p:cNvSpPr>
              <p:nvPr/>
            </p:nvSpPr>
            <p:spPr bwMode="auto">
              <a:xfrm>
                <a:off x="4144"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3" name="Oval 138"/>
              <p:cNvSpPr>
                <a:spLocks noChangeAspect="1" noChangeArrowheads="1"/>
              </p:cNvSpPr>
              <p:nvPr/>
            </p:nvSpPr>
            <p:spPr bwMode="auto">
              <a:xfrm>
                <a:off x="4967"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4" name="Oval 139"/>
              <p:cNvSpPr>
                <a:spLocks noChangeAspect="1" noChangeArrowheads="1"/>
              </p:cNvSpPr>
              <p:nvPr/>
            </p:nvSpPr>
            <p:spPr bwMode="auto">
              <a:xfrm>
                <a:off x="3618" y="118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5" name="Oval 140"/>
              <p:cNvSpPr>
                <a:spLocks noChangeAspect="1" noChangeArrowheads="1"/>
              </p:cNvSpPr>
              <p:nvPr/>
            </p:nvSpPr>
            <p:spPr bwMode="auto">
              <a:xfrm>
                <a:off x="3754" y="1180"/>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6" name="Oval 141"/>
              <p:cNvSpPr>
                <a:spLocks noChangeAspect="1" noChangeArrowheads="1"/>
              </p:cNvSpPr>
              <p:nvPr/>
            </p:nvSpPr>
            <p:spPr bwMode="auto">
              <a:xfrm>
                <a:off x="3733" y="1133"/>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7" name="Oval 142"/>
              <p:cNvSpPr>
                <a:spLocks noChangeAspect="1" noChangeArrowheads="1"/>
              </p:cNvSpPr>
              <p:nvPr/>
            </p:nvSpPr>
            <p:spPr bwMode="auto">
              <a:xfrm>
                <a:off x="4121" y="141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8" name="Oval 143"/>
              <p:cNvSpPr>
                <a:spLocks noChangeAspect="1" noChangeArrowheads="1"/>
              </p:cNvSpPr>
              <p:nvPr/>
            </p:nvSpPr>
            <p:spPr bwMode="auto">
              <a:xfrm>
                <a:off x="4213" y="139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9" name="Oval 144"/>
              <p:cNvSpPr>
                <a:spLocks noChangeAspect="1" noChangeArrowheads="1"/>
              </p:cNvSpPr>
              <p:nvPr/>
            </p:nvSpPr>
            <p:spPr bwMode="auto">
              <a:xfrm>
                <a:off x="3641" y="78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4" name="Group 145"/>
            <p:cNvGrpSpPr>
              <a:grpSpLocks noChangeAspect="1"/>
            </p:cNvGrpSpPr>
            <p:nvPr/>
          </p:nvGrpSpPr>
          <p:grpSpPr bwMode="auto">
            <a:xfrm>
              <a:off x="3168" y="288"/>
              <a:ext cx="2352" cy="1968"/>
              <a:chOff x="3168" y="288"/>
              <a:chExt cx="2352" cy="1968"/>
            </a:xfrm>
          </p:grpSpPr>
          <p:sp>
            <p:nvSpPr>
              <p:cNvPr id="70901" name="Rectangle 146"/>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15" name="Group 147"/>
              <p:cNvGrpSpPr>
                <a:grpSpLocks noChangeAspect="1"/>
              </p:cNvGrpSpPr>
              <p:nvPr/>
            </p:nvGrpSpPr>
            <p:grpSpPr bwMode="auto">
              <a:xfrm>
                <a:off x="3733" y="525"/>
                <a:ext cx="1691" cy="1239"/>
                <a:chOff x="3733" y="525"/>
                <a:chExt cx="1691" cy="1239"/>
              </a:xfrm>
            </p:grpSpPr>
            <p:sp>
              <p:nvSpPr>
                <p:cNvPr id="70982" name="Oval 148"/>
                <p:cNvSpPr>
                  <a:spLocks noChangeAspect="1" noChangeArrowheads="1"/>
                </p:cNvSpPr>
                <p:nvPr/>
              </p:nvSpPr>
              <p:spPr bwMode="auto">
                <a:xfrm>
                  <a:off x="3961"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3" name="Oval 149"/>
                <p:cNvSpPr>
                  <a:spLocks noChangeAspect="1" noChangeArrowheads="1"/>
                </p:cNvSpPr>
                <p:nvPr/>
              </p:nvSpPr>
              <p:spPr bwMode="auto">
                <a:xfrm>
                  <a:off x="3733" y="78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4" name="Oval 150"/>
                <p:cNvSpPr>
                  <a:spLocks noChangeAspect="1" noChangeArrowheads="1"/>
                </p:cNvSpPr>
                <p:nvPr/>
              </p:nvSpPr>
              <p:spPr bwMode="auto">
                <a:xfrm>
                  <a:off x="430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5" name="Oval 151"/>
                <p:cNvSpPr>
                  <a:spLocks noChangeAspect="1" noChangeArrowheads="1"/>
                </p:cNvSpPr>
                <p:nvPr/>
              </p:nvSpPr>
              <p:spPr bwMode="auto">
                <a:xfrm>
                  <a:off x="4578"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6" name="Oval 152"/>
                <p:cNvSpPr>
                  <a:spLocks noChangeAspect="1" noChangeArrowheads="1"/>
                </p:cNvSpPr>
                <p:nvPr/>
              </p:nvSpPr>
              <p:spPr bwMode="auto">
                <a:xfrm>
                  <a:off x="478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7" name="Oval 153"/>
                <p:cNvSpPr>
                  <a:spLocks noChangeAspect="1" noChangeArrowheads="1"/>
                </p:cNvSpPr>
                <p:nvPr/>
              </p:nvSpPr>
              <p:spPr bwMode="auto">
                <a:xfrm>
                  <a:off x="3961"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8" name="Oval 154"/>
                <p:cNvSpPr>
                  <a:spLocks noChangeAspect="1" noChangeArrowheads="1"/>
                </p:cNvSpPr>
                <p:nvPr/>
              </p:nvSpPr>
              <p:spPr bwMode="auto">
                <a:xfrm>
                  <a:off x="3961" y="134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9" name="Oval 155"/>
                <p:cNvSpPr>
                  <a:spLocks noChangeAspect="1" noChangeArrowheads="1"/>
                </p:cNvSpPr>
                <p:nvPr/>
              </p:nvSpPr>
              <p:spPr bwMode="auto">
                <a:xfrm>
                  <a:off x="4167"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0" name="Oval 156"/>
                <p:cNvSpPr>
                  <a:spLocks noChangeAspect="1" noChangeArrowheads="1"/>
                </p:cNvSpPr>
                <p:nvPr/>
              </p:nvSpPr>
              <p:spPr bwMode="auto">
                <a:xfrm>
                  <a:off x="4075"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1" name="Oval 157"/>
                <p:cNvSpPr>
                  <a:spLocks noChangeAspect="1" noChangeArrowheads="1"/>
                </p:cNvSpPr>
                <p:nvPr/>
              </p:nvSpPr>
              <p:spPr bwMode="auto">
                <a:xfrm>
                  <a:off x="4555" y="148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2" name="Oval 158"/>
                <p:cNvSpPr>
                  <a:spLocks noChangeAspect="1" noChangeArrowheads="1"/>
                </p:cNvSpPr>
                <p:nvPr/>
              </p:nvSpPr>
              <p:spPr bwMode="auto">
                <a:xfrm>
                  <a:off x="4624" y="52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3" name="Oval 159"/>
                <p:cNvSpPr>
                  <a:spLocks noChangeAspect="1" noChangeArrowheads="1"/>
                </p:cNvSpPr>
                <p:nvPr/>
              </p:nvSpPr>
              <p:spPr bwMode="auto">
                <a:xfrm>
                  <a:off x="4418"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4" name="Oval 160"/>
                <p:cNvSpPr>
                  <a:spLocks noChangeAspect="1" noChangeArrowheads="1"/>
                </p:cNvSpPr>
                <p:nvPr/>
              </p:nvSpPr>
              <p:spPr bwMode="auto">
                <a:xfrm>
                  <a:off x="3961"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5" name="Oval 161"/>
                <p:cNvSpPr>
                  <a:spLocks noChangeAspect="1" noChangeArrowheads="1"/>
                </p:cNvSpPr>
                <p:nvPr/>
              </p:nvSpPr>
              <p:spPr bwMode="auto">
                <a:xfrm>
                  <a:off x="4464" y="1647"/>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6" name="Oval 162"/>
                <p:cNvSpPr>
                  <a:spLocks noChangeAspect="1" noChangeArrowheads="1"/>
                </p:cNvSpPr>
                <p:nvPr/>
              </p:nvSpPr>
              <p:spPr bwMode="auto">
                <a:xfrm>
                  <a:off x="4853" y="157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7" name="Oval 163"/>
                <p:cNvSpPr>
                  <a:spLocks noChangeAspect="1" noChangeArrowheads="1"/>
                </p:cNvSpPr>
                <p:nvPr/>
              </p:nvSpPr>
              <p:spPr bwMode="auto">
                <a:xfrm>
                  <a:off x="4190" y="64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8" name="Oval 164"/>
                <p:cNvSpPr>
                  <a:spLocks noChangeAspect="1" noChangeArrowheads="1"/>
                </p:cNvSpPr>
                <p:nvPr/>
              </p:nvSpPr>
              <p:spPr bwMode="auto">
                <a:xfrm>
                  <a:off x="4258"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9" name="Oval 165"/>
                <p:cNvSpPr>
                  <a:spLocks noChangeAspect="1" noChangeArrowheads="1"/>
                </p:cNvSpPr>
                <p:nvPr/>
              </p:nvSpPr>
              <p:spPr bwMode="auto">
                <a:xfrm>
                  <a:off x="3778"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0" name="Oval 166"/>
                <p:cNvSpPr>
                  <a:spLocks noChangeAspect="1" noChangeArrowheads="1"/>
                </p:cNvSpPr>
                <p:nvPr/>
              </p:nvSpPr>
              <p:spPr bwMode="auto">
                <a:xfrm>
                  <a:off x="4464" y="132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1" name="Oval 167"/>
                <p:cNvSpPr>
                  <a:spLocks noChangeAspect="1" noChangeArrowheads="1"/>
                </p:cNvSpPr>
                <p:nvPr/>
              </p:nvSpPr>
              <p:spPr bwMode="auto">
                <a:xfrm>
                  <a:off x="4350" y="169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2" name="Oval 168"/>
                <p:cNvSpPr>
                  <a:spLocks noChangeAspect="1" noChangeArrowheads="1"/>
                </p:cNvSpPr>
                <p:nvPr/>
              </p:nvSpPr>
              <p:spPr bwMode="auto">
                <a:xfrm>
                  <a:off x="5401"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6" name="Group 169"/>
              <p:cNvGrpSpPr>
                <a:grpSpLocks noChangeAspect="1"/>
              </p:cNvGrpSpPr>
              <p:nvPr/>
            </p:nvGrpSpPr>
            <p:grpSpPr bwMode="auto">
              <a:xfrm>
                <a:off x="3504" y="432"/>
                <a:ext cx="1897" cy="1779"/>
                <a:chOff x="3504" y="432"/>
                <a:chExt cx="1897" cy="1779"/>
              </a:xfrm>
            </p:grpSpPr>
            <p:grpSp>
              <p:nvGrpSpPr>
                <p:cNvPr id="17" name="Group 170"/>
                <p:cNvGrpSpPr>
                  <a:grpSpLocks noChangeAspect="1"/>
                </p:cNvGrpSpPr>
                <p:nvPr/>
              </p:nvGrpSpPr>
              <p:grpSpPr bwMode="auto">
                <a:xfrm>
                  <a:off x="3710" y="480"/>
                  <a:ext cx="1668" cy="1424"/>
                  <a:chOff x="3710" y="480"/>
                  <a:chExt cx="1668" cy="1424"/>
                </a:xfrm>
              </p:grpSpPr>
              <p:sp>
                <p:nvSpPr>
                  <p:cNvPr id="70962" name="Oval 171"/>
                  <p:cNvSpPr>
                    <a:spLocks noChangeAspect="1" noChangeArrowheads="1"/>
                  </p:cNvSpPr>
                  <p:nvPr/>
                </p:nvSpPr>
                <p:spPr bwMode="auto">
                  <a:xfrm>
                    <a:off x="3755" y="129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3" name="Oval 172"/>
                  <p:cNvSpPr>
                    <a:spLocks noChangeAspect="1" noChangeArrowheads="1"/>
                  </p:cNvSpPr>
                  <p:nvPr/>
                </p:nvSpPr>
                <p:spPr bwMode="auto">
                  <a:xfrm>
                    <a:off x="4327" y="188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4" name="Oval 173"/>
                  <p:cNvSpPr>
                    <a:spLocks noChangeAspect="1" noChangeArrowheads="1"/>
                  </p:cNvSpPr>
                  <p:nvPr/>
                </p:nvSpPr>
                <p:spPr bwMode="auto">
                  <a:xfrm>
                    <a:off x="4281"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5" name="Oval 174"/>
                  <p:cNvSpPr>
                    <a:spLocks noChangeAspect="1" noChangeArrowheads="1"/>
                  </p:cNvSpPr>
                  <p:nvPr/>
                </p:nvSpPr>
                <p:spPr bwMode="auto">
                  <a:xfrm>
                    <a:off x="4213" y="1694"/>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6" name="Oval 175"/>
                  <p:cNvSpPr>
                    <a:spLocks noChangeAspect="1" noChangeArrowheads="1"/>
                  </p:cNvSpPr>
                  <p:nvPr/>
                </p:nvSpPr>
                <p:spPr bwMode="auto">
                  <a:xfrm>
                    <a:off x="4235" y="1554"/>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7" name="Oval 176"/>
                  <p:cNvSpPr>
                    <a:spLocks noChangeAspect="1" noChangeArrowheads="1"/>
                  </p:cNvSpPr>
                  <p:nvPr/>
                </p:nvSpPr>
                <p:spPr bwMode="auto">
                  <a:xfrm>
                    <a:off x="492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8" name="Oval 177"/>
                  <p:cNvSpPr>
                    <a:spLocks noChangeAspect="1" noChangeArrowheads="1"/>
                  </p:cNvSpPr>
                  <p:nvPr/>
                </p:nvSpPr>
                <p:spPr bwMode="auto">
                  <a:xfrm>
                    <a:off x="3710" y="71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9" name="Oval 178"/>
                  <p:cNvSpPr>
                    <a:spLocks noChangeAspect="1" noChangeArrowheads="1"/>
                  </p:cNvSpPr>
                  <p:nvPr/>
                </p:nvSpPr>
                <p:spPr bwMode="auto">
                  <a:xfrm>
                    <a:off x="4693" y="111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0" name="Oval 179"/>
                  <p:cNvSpPr>
                    <a:spLocks noChangeAspect="1" noChangeArrowheads="1"/>
                  </p:cNvSpPr>
                  <p:nvPr/>
                </p:nvSpPr>
                <p:spPr bwMode="auto">
                  <a:xfrm>
                    <a:off x="3801" y="82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1" name="Oval 180"/>
                  <p:cNvSpPr>
                    <a:spLocks noChangeAspect="1" noChangeArrowheads="1"/>
                  </p:cNvSpPr>
                  <p:nvPr/>
                </p:nvSpPr>
                <p:spPr bwMode="auto">
                  <a:xfrm>
                    <a:off x="4761" y="61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2" name="Oval 181"/>
                  <p:cNvSpPr>
                    <a:spLocks noChangeAspect="1" noChangeArrowheads="1"/>
                  </p:cNvSpPr>
                  <p:nvPr/>
                </p:nvSpPr>
                <p:spPr bwMode="auto">
                  <a:xfrm>
                    <a:off x="4464"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3" name="Oval 182"/>
                  <p:cNvSpPr>
                    <a:spLocks noChangeAspect="1" noChangeArrowheads="1"/>
                  </p:cNvSpPr>
                  <p:nvPr/>
                </p:nvSpPr>
                <p:spPr bwMode="auto">
                  <a:xfrm>
                    <a:off x="4875" y="923"/>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4" name="Oval 183"/>
                  <p:cNvSpPr>
                    <a:spLocks noChangeAspect="1" noChangeArrowheads="1"/>
                  </p:cNvSpPr>
                  <p:nvPr/>
                </p:nvSpPr>
                <p:spPr bwMode="auto">
                  <a:xfrm>
                    <a:off x="4830" y="853"/>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5" name="Oval 184"/>
                  <p:cNvSpPr>
                    <a:spLocks noChangeAspect="1" noChangeArrowheads="1"/>
                  </p:cNvSpPr>
                  <p:nvPr/>
                </p:nvSpPr>
                <p:spPr bwMode="auto">
                  <a:xfrm>
                    <a:off x="4213" y="923"/>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6" name="Oval 185"/>
                  <p:cNvSpPr>
                    <a:spLocks noChangeAspect="1" noChangeArrowheads="1"/>
                  </p:cNvSpPr>
                  <p:nvPr/>
                </p:nvSpPr>
                <p:spPr bwMode="auto">
                  <a:xfrm>
                    <a:off x="4304"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7" name="Oval 186"/>
                  <p:cNvSpPr>
                    <a:spLocks noChangeAspect="1" noChangeArrowheads="1"/>
                  </p:cNvSpPr>
                  <p:nvPr/>
                </p:nvSpPr>
                <p:spPr bwMode="auto">
                  <a:xfrm>
                    <a:off x="4761" y="73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8" name="Oval 187"/>
                  <p:cNvSpPr>
                    <a:spLocks noChangeAspect="1" noChangeArrowheads="1"/>
                  </p:cNvSpPr>
                  <p:nvPr/>
                </p:nvSpPr>
                <p:spPr bwMode="auto">
                  <a:xfrm>
                    <a:off x="4715" y="5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9" name="Oval 188"/>
                  <p:cNvSpPr>
                    <a:spLocks noChangeAspect="1" noChangeArrowheads="1"/>
                  </p:cNvSpPr>
                  <p:nvPr/>
                </p:nvSpPr>
                <p:spPr bwMode="auto">
                  <a:xfrm>
                    <a:off x="4533" y="480"/>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0" name="Oval 189"/>
                  <p:cNvSpPr>
                    <a:spLocks noChangeAspect="1" noChangeArrowheads="1"/>
                  </p:cNvSpPr>
                  <p:nvPr/>
                </p:nvSpPr>
                <p:spPr bwMode="auto">
                  <a:xfrm>
                    <a:off x="5355"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1" name="Oval 190"/>
                  <p:cNvSpPr>
                    <a:spLocks noChangeAspect="1" noChangeArrowheads="1"/>
                  </p:cNvSpPr>
                  <p:nvPr/>
                </p:nvSpPr>
                <p:spPr bwMode="auto">
                  <a:xfrm>
                    <a:off x="5035"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18" name="Group 191"/>
                <p:cNvGrpSpPr>
                  <a:grpSpLocks noChangeAspect="1"/>
                </p:cNvGrpSpPr>
                <p:nvPr/>
              </p:nvGrpSpPr>
              <p:grpSpPr bwMode="auto">
                <a:xfrm>
                  <a:off x="3504" y="432"/>
                  <a:ext cx="1897" cy="1779"/>
                  <a:chOff x="3504" y="432"/>
                  <a:chExt cx="1897" cy="1779"/>
                </a:xfrm>
              </p:grpSpPr>
              <p:grpSp>
                <p:nvGrpSpPr>
                  <p:cNvPr id="19" name="Group 192"/>
                  <p:cNvGrpSpPr>
                    <a:grpSpLocks noChangeAspect="1"/>
                  </p:cNvGrpSpPr>
                  <p:nvPr/>
                </p:nvGrpSpPr>
                <p:grpSpPr bwMode="auto">
                  <a:xfrm>
                    <a:off x="4075" y="432"/>
                    <a:ext cx="1075" cy="1355"/>
                    <a:chOff x="4075" y="432"/>
                    <a:chExt cx="1075" cy="1355"/>
                  </a:xfrm>
                </p:grpSpPr>
                <p:sp>
                  <p:nvSpPr>
                    <p:cNvPr id="70953" name="Oval 193"/>
                    <p:cNvSpPr>
                      <a:spLocks noChangeAspect="1" noChangeArrowheads="1"/>
                    </p:cNvSpPr>
                    <p:nvPr/>
                  </p:nvSpPr>
                  <p:spPr bwMode="auto">
                    <a:xfrm>
                      <a:off x="4761" y="176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4" name="Oval 194"/>
                    <p:cNvSpPr>
                      <a:spLocks noChangeAspect="1" noChangeArrowheads="1"/>
                    </p:cNvSpPr>
                    <p:nvPr/>
                  </p:nvSpPr>
                  <p:spPr bwMode="auto">
                    <a:xfrm>
                      <a:off x="4533" y="143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5" name="Oval 195"/>
                    <p:cNvSpPr>
                      <a:spLocks noChangeAspect="1" noChangeArrowheads="1"/>
                    </p:cNvSpPr>
                    <p:nvPr/>
                  </p:nvSpPr>
                  <p:spPr bwMode="auto">
                    <a:xfrm>
                      <a:off x="4693" y="80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6" name="Oval 196"/>
                    <p:cNvSpPr>
                      <a:spLocks noChangeAspect="1" noChangeArrowheads="1"/>
                    </p:cNvSpPr>
                    <p:nvPr/>
                  </p:nvSpPr>
                  <p:spPr bwMode="auto">
                    <a:xfrm>
                      <a:off x="4555" y="68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7" name="Oval 197"/>
                    <p:cNvSpPr>
                      <a:spLocks noChangeAspect="1" noChangeArrowheads="1"/>
                    </p:cNvSpPr>
                    <p:nvPr/>
                  </p:nvSpPr>
                  <p:spPr bwMode="auto">
                    <a:xfrm>
                      <a:off x="5127"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8" name="Oval 198"/>
                    <p:cNvSpPr>
                      <a:spLocks noChangeAspect="1" noChangeArrowheads="1"/>
                    </p:cNvSpPr>
                    <p:nvPr/>
                  </p:nvSpPr>
                  <p:spPr bwMode="auto">
                    <a:xfrm>
                      <a:off x="4304"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9" name="Oval 199"/>
                    <p:cNvSpPr>
                      <a:spLocks noChangeAspect="1" noChangeArrowheads="1"/>
                    </p:cNvSpPr>
                    <p:nvPr/>
                  </p:nvSpPr>
                  <p:spPr bwMode="auto">
                    <a:xfrm>
                      <a:off x="4075"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0" name="Oval 200"/>
                    <p:cNvSpPr>
                      <a:spLocks noChangeAspect="1" noChangeArrowheads="1"/>
                    </p:cNvSpPr>
                    <p:nvPr/>
                  </p:nvSpPr>
                  <p:spPr bwMode="auto">
                    <a:xfrm>
                      <a:off x="4578" y="43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1" name="Oval 201"/>
                    <p:cNvSpPr>
                      <a:spLocks noChangeAspect="1" noChangeArrowheads="1"/>
                    </p:cNvSpPr>
                    <p:nvPr/>
                  </p:nvSpPr>
                  <p:spPr bwMode="auto">
                    <a:xfrm>
                      <a:off x="4464"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20" name="Group 202"/>
                  <p:cNvGrpSpPr>
                    <a:grpSpLocks noChangeAspect="1"/>
                  </p:cNvGrpSpPr>
                  <p:nvPr/>
                </p:nvGrpSpPr>
                <p:grpSpPr bwMode="auto">
                  <a:xfrm>
                    <a:off x="3550" y="503"/>
                    <a:ext cx="1463" cy="1612"/>
                    <a:chOff x="3550" y="503"/>
                    <a:chExt cx="1463" cy="1612"/>
                  </a:xfrm>
                </p:grpSpPr>
                <p:sp>
                  <p:nvSpPr>
                    <p:cNvPr id="70938" name="Oval 203"/>
                    <p:cNvSpPr>
                      <a:spLocks noChangeAspect="1" noChangeArrowheads="1"/>
                    </p:cNvSpPr>
                    <p:nvPr/>
                  </p:nvSpPr>
                  <p:spPr bwMode="auto">
                    <a:xfrm>
                      <a:off x="4235" y="1904"/>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9" name="Oval 204"/>
                    <p:cNvSpPr>
                      <a:spLocks noChangeAspect="1" noChangeArrowheads="1"/>
                    </p:cNvSpPr>
                    <p:nvPr/>
                  </p:nvSpPr>
                  <p:spPr bwMode="auto">
                    <a:xfrm>
                      <a:off x="4304" y="1928"/>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0" name="Oval 205"/>
                    <p:cNvSpPr>
                      <a:spLocks noChangeAspect="1" noChangeArrowheads="1"/>
                    </p:cNvSpPr>
                    <p:nvPr/>
                  </p:nvSpPr>
                  <p:spPr bwMode="auto">
                    <a:xfrm>
                      <a:off x="444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1" name="Oval 206"/>
                    <p:cNvSpPr>
                      <a:spLocks noChangeAspect="1" noChangeArrowheads="1"/>
                    </p:cNvSpPr>
                    <p:nvPr/>
                  </p:nvSpPr>
                  <p:spPr bwMode="auto">
                    <a:xfrm>
                      <a:off x="4258"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2" name="Oval 207"/>
                    <p:cNvSpPr>
                      <a:spLocks noChangeAspect="1" noChangeArrowheads="1"/>
                    </p:cNvSpPr>
                    <p:nvPr/>
                  </p:nvSpPr>
                  <p:spPr bwMode="auto">
                    <a:xfrm>
                      <a:off x="3870"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3" name="Oval 208"/>
                    <p:cNvSpPr>
                      <a:spLocks noChangeAspect="1" noChangeArrowheads="1"/>
                    </p:cNvSpPr>
                    <p:nvPr/>
                  </p:nvSpPr>
                  <p:spPr bwMode="auto">
                    <a:xfrm>
                      <a:off x="3573" y="713"/>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4" name="Oval 209"/>
                    <p:cNvSpPr>
                      <a:spLocks noChangeAspect="1" noChangeArrowheads="1"/>
                    </p:cNvSpPr>
                    <p:nvPr/>
                  </p:nvSpPr>
                  <p:spPr bwMode="auto">
                    <a:xfrm>
                      <a:off x="4738" y="90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5" name="Oval 210"/>
                    <p:cNvSpPr>
                      <a:spLocks noChangeAspect="1" noChangeArrowheads="1"/>
                    </p:cNvSpPr>
                    <p:nvPr/>
                  </p:nvSpPr>
                  <p:spPr bwMode="auto">
                    <a:xfrm>
                      <a:off x="4921" y="99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6" name="Oval 211"/>
                    <p:cNvSpPr>
                      <a:spLocks noChangeAspect="1" noChangeArrowheads="1"/>
                    </p:cNvSpPr>
                    <p:nvPr/>
                  </p:nvSpPr>
                  <p:spPr bwMode="auto">
                    <a:xfrm>
                      <a:off x="4441"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7" name="Oval 212"/>
                    <p:cNvSpPr>
                      <a:spLocks noChangeAspect="1" noChangeArrowheads="1"/>
                    </p:cNvSpPr>
                    <p:nvPr/>
                  </p:nvSpPr>
                  <p:spPr bwMode="auto">
                    <a:xfrm>
                      <a:off x="4510"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8" name="Oval 213"/>
                    <p:cNvSpPr>
                      <a:spLocks noChangeAspect="1" noChangeArrowheads="1"/>
                    </p:cNvSpPr>
                    <p:nvPr/>
                  </p:nvSpPr>
                  <p:spPr bwMode="auto">
                    <a:xfrm>
                      <a:off x="4190" y="2091"/>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9" name="Oval 214"/>
                    <p:cNvSpPr>
                      <a:spLocks noChangeAspect="1" noChangeArrowheads="1"/>
                    </p:cNvSpPr>
                    <p:nvPr/>
                  </p:nvSpPr>
                  <p:spPr bwMode="auto">
                    <a:xfrm>
                      <a:off x="4990" y="183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0" name="Oval 215"/>
                    <p:cNvSpPr>
                      <a:spLocks noChangeAspect="1" noChangeArrowheads="1"/>
                    </p:cNvSpPr>
                    <p:nvPr/>
                  </p:nvSpPr>
                  <p:spPr bwMode="auto">
                    <a:xfrm>
                      <a:off x="4327"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1" name="Oval 216"/>
                    <p:cNvSpPr>
                      <a:spLocks noChangeAspect="1" noChangeArrowheads="1"/>
                    </p:cNvSpPr>
                    <p:nvPr/>
                  </p:nvSpPr>
                  <p:spPr bwMode="auto">
                    <a:xfrm>
                      <a:off x="4007" y="139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2" name="Oval 217"/>
                    <p:cNvSpPr>
                      <a:spLocks noChangeAspect="1" noChangeArrowheads="1"/>
                    </p:cNvSpPr>
                    <p:nvPr/>
                  </p:nvSpPr>
                  <p:spPr bwMode="auto">
                    <a:xfrm>
                      <a:off x="3550" y="50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21" name="Group 218"/>
                  <p:cNvGrpSpPr>
                    <a:grpSpLocks noChangeAspect="1"/>
                  </p:cNvGrpSpPr>
                  <p:nvPr/>
                </p:nvGrpSpPr>
                <p:grpSpPr bwMode="auto">
                  <a:xfrm>
                    <a:off x="3504" y="529"/>
                    <a:ext cx="1897" cy="1682"/>
                    <a:chOff x="3504" y="526"/>
                    <a:chExt cx="1897" cy="1682"/>
                  </a:xfrm>
                </p:grpSpPr>
                <p:sp>
                  <p:nvSpPr>
                    <p:cNvPr id="70909" name="Oval 219"/>
                    <p:cNvSpPr>
                      <a:spLocks noChangeAspect="1" noChangeArrowheads="1"/>
                    </p:cNvSpPr>
                    <p:nvPr/>
                  </p:nvSpPr>
                  <p:spPr bwMode="auto">
                    <a:xfrm>
                      <a:off x="3870" y="125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0" name="Oval 220"/>
                    <p:cNvSpPr>
                      <a:spLocks noChangeAspect="1" noChangeArrowheads="1"/>
                    </p:cNvSpPr>
                    <p:nvPr/>
                  </p:nvSpPr>
                  <p:spPr bwMode="auto">
                    <a:xfrm>
                      <a:off x="3915"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1" name="Oval 221"/>
                    <p:cNvSpPr>
                      <a:spLocks noChangeAspect="1" noChangeArrowheads="1"/>
                    </p:cNvSpPr>
                    <p:nvPr/>
                  </p:nvSpPr>
                  <p:spPr bwMode="auto">
                    <a:xfrm>
                      <a:off x="4167" y="195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2" name="Oval 222"/>
                    <p:cNvSpPr>
                      <a:spLocks noChangeAspect="1" noChangeArrowheads="1"/>
                    </p:cNvSpPr>
                    <p:nvPr/>
                  </p:nvSpPr>
                  <p:spPr bwMode="auto">
                    <a:xfrm>
                      <a:off x="4281" y="1787"/>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3" name="Oval 223"/>
                    <p:cNvSpPr>
                      <a:spLocks noChangeAspect="1" noChangeArrowheads="1"/>
                    </p:cNvSpPr>
                    <p:nvPr/>
                  </p:nvSpPr>
                  <p:spPr bwMode="auto">
                    <a:xfrm>
                      <a:off x="4304" y="206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4" name="Oval 224"/>
                    <p:cNvSpPr>
                      <a:spLocks noChangeAspect="1" noChangeArrowheads="1"/>
                    </p:cNvSpPr>
                    <p:nvPr/>
                  </p:nvSpPr>
                  <p:spPr bwMode="auto">
                    <a:xfrm>
                      <a:off x="4075" y="2044"/>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5" name="Oval 225"/>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6" name="Oval 226"/>
                    <p:cNvSpPr>
                      <a:spLocks noChangeAspect="1" noChangeArrowheads="1"/>
                    </p:cNvSpPr>
                    <p:nvPr/>
                  </p:nvSpPr>
                  <p:spPr bwMode="auto">
                    <a:xfrm>
                      <a:off x="464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7" name="Oval 227"/>
                    <p:cNvSpPr>
                      <a:spLocks noChangeAspect="1" noChangeArrowheads="1"/>
                    </p:cNvSpPr>
                    <p:nvPr/>
                  </p:nvSpPr>
                  <p:spPr bwMode="auto">
                    <a:xfrm>
                      <a:off x="4944" y="1647"/>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8" name="Oval 228"/>
                    <p:cNvSpPr>
                      <a:spLocks noChangeAspect="1" noChangeArrowheads="1"/>
                    </p:cNvSpPr>
                    <p:nvPr/>
                  </p:nvSpPr>
                  <p:spPr bwMode="auto">
                    <a:xfrm>
                      <a:off x="4350"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9" name="Oval 229"/>
                    <p:cNvSpPr>
                      <a:spLocks noChangeAspect="1" noChangeArrowheads="1"/>
                    </p:cNvSpPr>
                    <p:nvPr/>
                  </p:nvSpPr>
                  <p:spPr bwMode="auto">
                    <a:xfrm>
                      <a:off x="3824" y="132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0" name="Oval 230"/>
                    <p:cNvSpPr>
                      <a:spLocks noChangeAspect="1" noChangeArrowheads="1"/>
                    </p:cNvSpPr>
                    <p:nvPr/>
                  </p:nvSpPr>
                  <p:spPr bwMode="auto">
                    <a:xfrm>
                      <a:off x="4007" y="111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1" name="Oval 231"/>
                    <p:cNvSpPr>
                      <a:spLocks noChangeAspect="1" noChangeArrowheads="1"/>
                    </p:cNvSpPr>
                    <p:nvPr/>
                  </p:nvSpPr>
                  <p:spPr bwMode="auto">
                    <a:xfrm>
                      <a:off x="4030" y="901"/>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2" name="Oval 232"/>
                    <p:cNvSpPr>
                      <a:spLocks noChangeAspect="1" noChangeArrowheads="1"/>
                    </p:cNvSpPr>
                    <p:nvPr/>
                  </p:nvSpPr>
                  <p:spPr bwMode="auto">
                    <a:xfrm>
                      <a:off x="4258"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3" name="Oval 233"/>
                    <p:cNvSpPr>
                      <a:spLocks noChangeAspect="1" noChangeArrowheads="1"/>
                    </p:cNvSpPr>
                    <p:nvPr/>
                  </p:nvSpPr>
                  <p:spPr bwMode="auto">
                    <a:xfrm>
                      <a:off x="4624" y="122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4" name="Oval 234"/>
                    <p:cNvSpPr>
                      <a:spLocks noChangeAspect="1" noChangeArrowheads="1"/>
                    </p:cNvSpPr>
                    <p:nvPr/>
                  </p:nvSpPr>
                  <p:spPr bwMode="auto">
                    <a:xfrm>
                      <a:off x="4578"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5" name="Oval 235"/>
                    <p:cNvSpPr>
                      <a:spLocks noChangeAspect="1" noChangeArrowheads="1"/>
                    </p:cNvSpPr>
                    <p:nvPr/>
                  </p:nvSpPr>
                  <p:spPr bwMode="auto">
                    <a:xfrm>
                      <a:off x="3710" y="52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6" name="Oval 236"/>
                    <p:cNvSpPr>
                      <a:spLocks noChangeAspect="1" noChangeArrowheads="1"/>
                    </p:cNvSpPr>
                    <p:nvPr/>
                  </p:nvSpPr>
                  <p:spPr bwMode="auto">
                    <a:xfrm>
                      <a:off x="4670" y="66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7" name="Oval 237"/>
                    <p:cNvSpPr>
                      <a:spLocks noChangeAspect="1" noChangeArrowheads="1"/>
                    </p:cNvSpPr>
                    <p:nvPr/>
                  </p:nvSpPr>
                  <p:spPr bwMode="auto">
                    <a:xfrm>
                      <a:off x="4578" y="574"/>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8" name="Oval 238"/>
                    <p:cNvSpPr>
                      <a:spLocks noChangeAspect="1" noChangeArrowheads="1"/>
                    </p:cNvSpPr>
                    <p:nvPr/>
                  </p:nvSpPr>
                  <p:spPr bwMode="auto">
                    <a:xfrm>
                      <a:off x="5104"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9" name="Oval 239"/>
                    <p:cNvSpPr>
                      <a:spLocks noChangeAspect="1" noChangeArrowheads="1"/>
                    </p:cNvSpPr>
                    <p:nvPr/>
                  </p:nvSpPr>
                  <p:spPr bwMode="auto">
                    <a:xfrm>
                      <a:off x="5081"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0" name="Oval 240"/>
                    <p:cNvSpPr>
                      <a:spLocks noChangeAspect="1" noChangeArrowheads="1"/>
                    </p:cNvSpPr>
                    <p:nvPr/>
                  </p:nvSpPr>
                  <p:spPr bwMode="auto">
                    <a:xfrm>
                      <a:off x="5378"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1" name="Oval 241"/>
                    <p:cNvSpPr>
                      <a:spLocks noChangeAspect="1" noChangeArrowheads="1"/>
                    </p:cNvSpPr>
                    <p:nvPr/>
                  </p:nvSpPr>
                  <p:spPr bwMode="auto">
                    <a:xfrm>
                      <a:off x="5333" y="946"/>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2" name="Oval 242"/>
                    <p:cNvSpPr>
                      <a:spLocks noChangeAspect="1" noChangeArrowheads="1"/>
                    </p:cNvSpPr>
                    <p:nvPr/>
                  </p:nvSpPr>
                  <p:spPr bwMode="auto">
                    <a:xfrm>
                      <a:off x="4258" y="218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3" name="Oval 243"/>
                    <p:cNvSpPr>
                      <a:spLocks noChangeAspect="1" noChangeArrowheads="1"/>
                    </p:cNvSpPr>
                    <p:nvPr/>
                  </p:nvSpPr>
                  <p:spPr bwMode="auto">
                    <a:xfrm>
                      <a:off x="4030" y="75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4" name="Oval 244"/>
                    <p:cNvSpPr>
                      <a:spLocks noChangeAspect="1" noChangeArrowheads="1"/>
                    </p:cNvSpPr>
                    <p:nvPr/>
                  </p:nvSpPr>
                  <p:spPr bwMode="auto">
                    <a:xfrm>
                      <a:off x="3504" y="5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5" name="Oval 245"/>
                    <p:cNvSpPr>
                      <a:spLocks noChangeAspect="1" noChangeArrowheads="1"/>
                    </p:cNvSpPr>
                    <p:nvPr/>
                  </p:nvSpPr>
                  <p:spPr bwMode="auto">
                    <a:xfrm>
                      <a:off x="4533" y="1321"/>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6" name="Oval 246"/>
                    <p:cNvSpPr>
                      <a:spLocks noChangeAspect="1" noChangeArrowheads="1"/>
                    </p:cNvSpPr>
                    <p:nvPr/>
                  </p:nvSpPr>
                  <p:spPr bwMode="auto">
                    <a:xfrm>
                      <a:off x="4533" y="1086"/>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7" name="Oval 247"/>
                    <p:cNvSpPr>
                      <a:spLocks noChangeAspect="1" noChangeArrowheads="1"/>
                    </p:cNvSpPr>
                    <p:nvPr/>
                  </p:nvSpPr>
                  <p:spPr bwMode="auto">
                    <a:xfrm>
                      <a:off x="4578"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22" name="Group 248"/>
          <p:cNvGrpSpPr>
            <a:grpSpLocks noChangeAspect="1"/>
          </p:cNvGrpSpPr>
          <p:nvPr/>
        </p:nvGrpSpPr>
        <p:grpSpPr bwMode="auto">
          <a:xfrm>
            <a:off x="2005013" y="1411288"/>
            <a:ext cx="6362700" cy="5324475"/>
            <a:chOff x="3168" y="288"/>
            <a:chExt cx="2352" cy="1968"/>
          </a:xfrm>
        </p:grpSpPr>
        <p:sp>
          <p:nvSpPr>
            <p:cNvPr id="70776" name="Rectangle 249"/>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23" name="Group 250"/>
            <p:cNvGrpSpPr>
              <a:grpSpLocks noChangeAspect="1"/>
            </p:cNvGrpSpPr>
            <p:nvPr/>
          </p:nvGrpSpPr>
          <p:grpSpPr bwMode="auto">
            <a:xfrm>
              <a:off x="3618" y="783"/>
              <a:ext cx="1623" cy="911"/>
              <a:chOff x="3618" y="783"/>
              <a:chExt cx="1623" cy="911"/>
            </a:xfrm>
          </p:grpSpPr>
          <p:sp>
            <p:nvSpPr>
              <p:cNvPr id="70881" name="Oval 251"/>
              <p:cNvSpPr>
                <a:spLocks noChangeAspect="1" noChangeArrowheads="1"/>
              </p:cNvSpPr>
              <p:nvPr/>
            </p:nvSpPr>
            <p:spPr bwMode="auto">
              <a:xfrm>
                <a:off x="3915" y="12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2" name="Oval 252"/>
              <p:cNvSpPr>
                <a:spLocks noChangeAspect="1" noChangeArrowheads="1"/>
              </p:cNvSpPr>
              <p:nvPr/>
            </p:nvSpPr>
            <p:spPr bwMode="auto">
              <a:xfrm>
                <a:off x="3870" y="99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3" name="Oval 253"/>
              <p:cNvSpPr>
                <a:spLocks noChangeAspect="1" noChangeArrowheads="1"/>
              </p:cNvSpPr>
              <p:nvPr/>
            </p:nvSpPr>
            <p:spPr bwMode="auto">
              <a:xfrm>
                <a:off x="448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4" name="Oval 254"/>
              <p:cNvSpPr>
                <a:spLocks noChangeAspect="1" noChangeArrowheads="1"/>
              </p:cNvSpPr>
              <p:nvPr/>
            </p:nvSpPr>
            <p:spPr bwMode="auto">
              <a:xfrm>
                <a:off x="4121" y="120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5" name="Oval 255"/>
              <p:cNvSpPr>
                <a:spLocks noChangeAspect="1" noChangeArrowheads="1"/>
              </p:cNvSpPr>
              <p:nvPr/>
            </p:nvSpPr>
            <p:spPr bwMode="auto">
              <a:xfrm>
                <a:off x="4030"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6" name="Oval 256"/>
              <p:cNvSpPr>
                <a:spLocks noChangeAspect="1" noChangeArrowheads="1"/>
              </p:cNvSpPr>
              <p:nvPr/>
            </p:nvSpPr>
            <p:spPr bwMode="auto">
              <a:xfrm>
                <a:off x="4807"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7" name="Oval 257"/>
              <p:cNvSpPr>
                <a:spLocks noChangeAspect="1" noChangeArrowheads="1"/>
              </p:cNvSpPr>
              <p:nvPr/>
            </p:nvSpPr>
            <p:spPr bwMode="auto">
              <a:xfrm>
                <a:off x="4624"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8" name="Oval 258"/>
              <p:cNvSpPr>
                <a:spLocks noChangeAspect="1" noChangeArrowheads="1"/>
              </p:cNvSpPr>
              <p:nvPr/>
            </p:nvSpPr>
            <p:spPr bwMode="auto">
              <a:xfrm>
                <a:off x="4967"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9" name="Oval 259"/>
              <p:cNvSpPr>
                <a:spLocks noChangeAspect="1" noChangeArrowheads="1"/>
              </p:cNvSpPr>
              <p:nvPr/>
            </p:nvSpPr>
            <p:spPr bwMode="auto">
              <a:xfrm>
                <a:off x="5218" y="94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0" name="Oval 260"/>
              <p:cNvSpPr>
                <a:spLocks noChangeAspect="1" noChangeArrowheads="1"/>
              </p:cNvSpPr>
              <p:nvPr/>
            </p:nvSpPr>
            <p:spPr bwMode="auto">
              <a:xfrm>
                <a:off x="4144"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1" name="Oval 261"/>
              <p:cNvSpPr>
                <a:spLocks noChangeAspect="1" noChangeArrowheads="1"/>
              </p:cNvSpPr>
              <p:nvPr/>
            </p:nvSpPr>
            <p:spPr bwMode="auto">
              <a:xfrm>
                <a:off x="4967"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2" name="Oval 262"/>
              <p:cNvSpPr>
                <a:spLocks noChangeAspect="1" noChangeArrowheads="1"/>
              </p:cNvSpPr>
              <p:nvPr/>
            </p:nvSpPr>
            <p:spPr bwMode="auto">
              <a:xfrm>
                <a:off x="3618" y="118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3" name="Oval 263"/>
              <p:cNvSpPr>
                <a:spLocks noChangeAspect="1" noChangeArrowheads="1"/>
              </p:cNvSpPr>
              <p:nvPr/>
            </p:nvSpPr>
            <p:spPr bwMode="auto">
              <a:xfrm>
                <a:off x="3755" y="118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4" name="Oval 264"/>
              <p:cNvSpPr>
                <a:spLocks noChangeAspect="1" noChangeArrowheads="1"/>
              </p:cNvSpPr>
              <p:nvPr/>
            </p:nvSpPr>
            <p:spPr bwMode="auto">
              <a:xfrm>
                <a:off x="3733" y="113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5" name="Oval 265"/>
              <p:cNvSpPr>
                <a:spLocks noChangeAspect="1" noChangeArrowheads="1"/>
              </p:cNvSpPr>
              <p:nvPr/>
            </p:nvSpPr>
            <p:spPr bwMode="auto">
              <a:xfrm>
                <a:off x="4121" y="141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6" name="Oval 266"/>
              <p:cNvSpPr>
                <a:spLocks noChangeAspect="1" noChangeArrowheads="1"/>
              </p:cNvSpPr>
              <p:nvPr/>
            </p:nvSpPr>
            <p:spPr bwMode="auto">
              <a:xfrm>
                <a:off x="4213" y="139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7" name="Oval 267"/>
              <p:cNvSpPr>
                <a:spLocks noChangeAspect="1" noChangeArrowheads="1"/>
              </p:cNvSpPr>
              <p:nvPr/>
            </p:nvSpPr>
            <p:spPr bwMode="auto">
              <a:xfrm>
                <a:off x="3641" y="78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24" name="Group 268"/>
            <p:cNvGrpSpPr>
              <a:grpSpLocks noChangeAspect="1"/>
            </p:cNvGrpSpPr>
            <p:nvPr/>
          </p:nvGrpSpPr>
          <p:grpSpPr bwMode="auto">
            <a:xfrm>
              <a:off x="3168" y="288"/>
              <a:ext cx="2352" cy="1968"/>
              <a:chOff x="3168" y="288"/>
              <a:chExt cx="2352" cy="1968"/>
            </a:xfrm>
          </p:grpSpPr>
          <p:sp>
            <p:nvSpPr>
              <p:cNvPr id="70779" name="Rectangle 269"/>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25" name="Group 270"/>
              <p:cNvGrpSpPr>
                <a:grpSpLocks noChangeAspect="1"/>
              </p:cNvGrpSpPr>
              <p:nvPr/>
            </p:nvGrpSpPr>
            <p:grpSpPr bwMode="auto">
              <a:xfrm>
                <a:off x="3733" y="525"/>
                <a:ext cx="1691" cy="1239"/>
                <a:chOff x="3733" y="525"/>
                <a:chExt cx="1691" cy="1239"/>
              </a:xfrm>
            </p:grpSpPr>
            <p:sp>
              <p:nvSpPr>
                <p:cNvPr id="70860" name="Oval 271"/>
                <p:cNvSpPr>
                  <a:spLocks noChangeAspect="1" noChangeArrowheads="1"/>
                </p:cNvSpPr>
                <p:nvPr/>
              </p:nvSpPr>
              <p:spPr bwMode="auto">
                <a:xfrm>
                  <a:off x="3961"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1" name="Oval 272"/>
                <p:cNvSpPr>
                  <a:spLocks noChangeAspect="1" noChangeArrowheads="1"/>
                </p:cNvSpPr>
                <p:nvPr/>
              </p:nvSpPr>
              <p:spPr bwMode="auto">
                <a:xfrm>
                  <a:off x="3733" y="78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2" name="Oval 273"/>
                <p:cNvSpPr>
                  <a:spLocks noChangeAspect="1" noChangeArrowheads="1"/>
                </p:cNvSpPr>
                <p:nvPr/>
              </p:nvSpPr>
              <p:spPr bwMode="auto">
                <a:xfrm>
                  <a:off x="430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3" name="Oval 274"/>
                <p:cNvSpPr>
                  <a:spLocks noChangeAspect="1" noChangeArrowheads="1"/>
                </p:cNvSpPr>
                <p:nvPr/>
              </p:nvSpPr>
              <p:spPr bwMode="auto">
                <a:xfrm>
                  <a:off x="4578"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4" name="Oval 275"/>
                <p:cNvSpPr>
                  <a:spLocks noChangeAspect="1" noChangeArrowheads="1"/>
                </p:cNvSpPr>
                <p:nvPr/>
              </p:nvSpPr>
              <p:spPr bwMode="auto">
                <a:xfrm>
                  <a:off x="478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5" name="Oval 276"/>
                <p:cNvSpPr>
                  <a:spLocks noChangeAspect="1" noChangeArrowheads="1"/>
                </p:cNvSpPr>
                <p:nvPr/>
              </p:nvSpPr>
              <p:spPr bwMode="auto">
                <a:xfrm>
                  <a:off x="3961"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6" name="Oval 277"/>
                <p:cNvSpPr>
                  <a:spLocks noChangeAspect="1" noChangeArrowheads="1"/>
                </p:cNvSpPr>
                <p:nvPr/>
              </p:nvSpPr>
              <p:spPr bwMode="auto">
                <a:xfrm>
                  <a:off x="3961" y="134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7" name="Oval 278"/>
                <p:cNvSpPr>
                  <a:spLocks noChangeAspect="1" noChangeArrowheads="1"/>
                </p:cNvSpPr>
                <p:nvPr/>
              </p:nvSpPr>
              <p:spPr bwMode="auto">
                <a:xfrm>
                  <a:off x="4167"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8" name="Oval 279"/>
                <p:cNvSpPr>
                  <a:spLocks noChangeAspect="1" noChangeArrowheads="1"/>
                </p:cNvSpPr>
                <p:nvPr/>
              </p:nvSpPr>
              <p:spPr bwMode="auto">
                <a:xfrm>
                  <a:off x="4075"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9" name="Oval 280"/>
                <p:cNvSpPr>
                  <a:spLocks noChangeAspect="1" noChangeArrowheads="1"/>
                </p:cNvSpPr>
                <p:nvPr/>
              </p:nvSpPr>
              <p:spPr bwMode="auto">
                <a:xfrm>
                  <a:off x="4555" y="148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0" name="Oval 281"/>
                <p:cNvSpPr>
                  <a:spLocks noChangeAspect="1" noChangeArrowheads="1"/>
                </p:cNvSpPr>
                <p:nvPr/>
              </p:nvSpPr>
              <p:spPr bwMode="auto">
                <a:xfrm>
                  <a:off x="4624" y="52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1" name="Oval 282"/>
                <p:cNvSpPr>
                  <a:spLocks noChangeAspect="1" noChangeArrowheads="1"/>
                </p:cNvSpPr>
                <p:nvPr/>
              </p:nvSpPr>
              <p:spPr bwMode="auto">
                <a:xfrm>
                  <a:off x="4418"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2" name="Oval 283"/>
                <p:cNvSpPr>
                  <a:spLocks noChangeAspect="1" noChangeArrowheads="1"/>
                </p:cNvSpPr>
                <p:nvPr/>
              </p:nvSpPr>
              <p:spPr bwMode="auto">
                <a:xfrm>
                  <a:off x="3961"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3" name="Oval 284"/>
                <p:cNvSpPr>
                  <a:spLocks noChangeAspect="1" noChangeArrowheads="1"/>
                </p:cNvSpPr>
                <p:nvPr/>
              </p:nvSpPr>
              <p:spPr bwMode="auto">
                <a:xfrm>
                  <a:off x="4464" y="164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4" name="Oval 285"/>
                <p:cNvSpPr>
                  <a:spLocks noChangeAspect="1" noChangeArrowheads="1"/>
                </p:cNvSpPr>
                <p:nvPr/>
              </p:nvSpPr>
              <p:spPr bwMode="auto">
                <a:xfrm>
                  <a:off x="4853" y="157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5" name="Oval 286"/>
                <p:cNvSpPr>
                  <a:spLocks noChangeAspect="1" noChangeArrowheads="1"/>
                </p:cNvSpPr>
                <p:nvPr/>
              </p:nvSpPr>
              <p:spPr bwMode="auto">
                <a:xfrm>
                  <a:off x="4190" y="64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6" name="Oval 287"/>
                <p:cNvSpPr>
                  <a:spLocks noChangeAspect="1" noChangeArrowheads="1"/>
                </p:cNvSpPr>
                <p:nvPr/>
              </p:nvSpPr>
              <p:spPr bwMode="auto">
                <a:xfrm>
                  <a:off x="4258"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7" name="Oval 288"/>
                <p:cNvSpPr>
                  <a:spLocks noChangeAspect="1" noChangeArrowheads="1"/>
                </p:cNvSpPr>
                <p:nvPr/>
              </p:nvSpPr>
              <p:spPr bwMode="auto">
                <a:xfrm>
                  <a:off x="3778"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8" name="Oval 289"/>
                <p:cNvSpPr>
                  <a:spLocks noChangeAspect="1" noChangeArrowheads="1"/>
                </p:cNvSpPr>
                <p:nvPr/>
              </p:nvSpPr>
              <p:spPr bwMode="auto">
                <a:xfrm>
                  <a:off x="4464" y="132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9" name="Oval 290"/>
                <p:cNvSpPr>
                  <a:spLocks noChangeAspect="1" noChangeArrowheads="1"/>
                </p:cNvSpPr>
                <p:nvPr/>
              </p:nvSpPr>
              <p:spPr bwMode="auto">
                <a:xfrm>
                  <a:off x="4350" y="169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0" name="Oval 291"/>
                <p:cNvSpPr>
                  <a:spLocks noChangeAspect="1" noChangeArrowheads="1"/>
                </p:cNvSpPr>
                <p:nvPr/>
              </p:nvSpPr>
              <p:spPr bwMode="auto">
                <a:xfrm>
                  <a:off x="5401"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26" name="Group 292"/>
              <p:cNvGrpSpPr>
                <a:grpSpLocks noChangeAspect="1"/>
              </p:cNvGrpSpPr>
              <p:nvPr/>
            </p:nvGrpSpPr>
            <p:grpSpPr bwMode="auto">
              <a:xfrm>
                <a:off x="3504" y="432"/>
                <a:ext cx="1897" cy="1779"/>
                <a:chOff x="3504" y="432"/>
                <a:chExt cx="1897" cy="1779"/>
              </a:xfrm>
            </p:grpSpPr>
            <p:grpSp>
              <p:nvGrpSpPr>
                <p:cNvPr id="27" name="Group 293"/>
                <p:cNvGrpSpPr>
                  <a:grpSpLocks noChangeAspect="1"/>
                </p:cNvGrpSpPr>
                <p:nvPr/>
              </p:nvGrpSpPr>
              <p:grpSpPr bwMode="auto">
                <a:xfrm>
                  <a:off x="3710" y="479"/>
                  <a:ext cx="1668" cy="1425"/>
                  <a:chOff x="3710" y="479"/>
                  <a:chExt cx="1668" cy="1425"/>
                </a:xfrm>
              </p:grpSpPr>
              <p:sp>
                <p:nvSpPr>
                  <p:cNvPr id="70840" name="Oval 294"/>
                  <p:cNvSpPr>
                    <a:spLocks noChangeAspect="1" noChangeArrowheads="1"/>
                  </p:cNvSpPr>
                  <p:nvPr/>
                </p:nvSpPr>
                <p:spPr bwMode="auto">
                  <a:xfrm>
                    <a:off x="3755" y="12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1" name="Oval 295"/>
                  <p:cNvSpPr>
                    <a:spLocks noChangeAspect="1" noChangeArrowheads="1"/>
                  </p:cNvSpPr>
                  <p:nvPr/>
                </p:nvSpPr>
                <p:spPr bwMode="auto">
                  <a:xfrm>
                    <a:off x="4327" y="188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2" name="Oval 296"/>
                  <p:cNvSpPr>
                    <a:spLocks noChangeAspect="1" noChangeArrowheads="1"/>
                  </p:cNvSpPr>
                  <p:nvPr/>
                </p:nvSpPr>
                <p:spPr bwMode="auto">
                  <a:xfrm>
                    <a:off x="4281"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3" name="Oval 297"/>
                  <p:cNvSpPr>
                    <a:spLocks noChangeAspect="1" noChangeArrowheads="1"/>
                  </p:cNvSpPr>
                  <p:nvPr/>
                </p:nvSpPr>
                <p:spPr bwMode="auto">
                  <a:xfrm>
                    <a:off x="4213" y="1694"/>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4" name="Oval 298"/>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5" name="Oval 299"/>
                  <p:cNvSpPr>
                    <a:spLocks noChangeAspect="1" noChangeArrowheads="1"/>
                  </p:cNvSpPr>
                  <p:nvPr/>
                </p:nvSpPr>
                <p:spPr bwMode="auto">
                  <a:xfrm>
                    <a:off x="492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6" name="Oval 300"/>
                  <p:cNvSpPr>
                    <a:spLocks noChangeAspect="1" noChangeArrowheads="1"/>
                  </p:cNvSpPr>
                  <p:nvPr/>
                </p:nvSpPr>
                <p:spPr bwMode="auto">
                  <a:xfrm>
                    <a:off x="3710" y="71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7" name="Oval 301"/>
                  <p:cNvSpPr>
                    <a:spLocks noChangeAspect="1" noChangeArrowheads="1"/>
                  </p:cNvSpPr>
                  <p:nvPr/>
                </p:nvSpPr>
                <p:spPr bwMode="auto">
                  <a:xfrm>
                    <a:off x="4693" y="111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8" name="Oval 302"/>
                  <p:cNvSpPr>
                    <a:spLocks noChangeAspect="1" noChangeArrowheads="1"/>
                  </p:cNvSpPr>
                  <p:nvPr/>
                </p:nvSpPr>
                <p:spPr bwMode="auto">
                  <a:xfrm>
                    <a:off x="3801" y="82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9" name="Oval 303"/>
                  <p:cNvSpPr>
                    <a:spLocks noChangeAspect="1" noChangeArrowheads="1"/>
                  </p:cNvSpPr>
                  <p:nvPr/>
                </p:nvSpPr>
                <p:spPr bwMode="auto">
                  <a:xfrm>
                    <a:off x="4761" y="61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0" name="Oval 304"/>
                  <p:cNvSpPr>
                    <a:spLocks noChangeAspect="1" noChangeArrowheads="1"/>
                  </p:cNvSpPr>
                  <p:nvPr/>
                </p:nvSpPr>
                <p:spPr bwMode="auto">
                  <a:xfrm>
                    <a:off x="4464"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1" name="Oval 305"/>
                  <p:cNvSpPr>
                    <a:spLocks noChangeAspect="1" noChangeArrowheads="1"/>
                  </p:cNvSpPr>
                  <p:nvPr/>
                </p:nvSpPr>
                <p:spPr bwMode="auto">
                  <a:xfrm>
                    <a:off x="4875"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2" name="Oval 306"/>
                  <p:cNvSpPr>
                    <a:spLocks noChangeAspect="1" noChangeArrowheads="1"/>
                  </p:cNvSpPr>
                  <p:nvPr/>
                </p:nvSpPr>
                <p:spPr bwMode="auto">
                  <a:xfrm>
                    <a:off x="4830"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3" name="Oval 307"/>
                  <p:cNvSpPr>
                    <a:spLocks noChangeAspect="1" noChangeArrowheads="1"/>
                  </p:cNvSpPr>
                  <p:nvPr/>
                </p:nvSpPr>
                <p:spPr bwMode="auto">
                  <a:xfrm>
                    <a:off x="4213" y="92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4" name="Oval 308"/>
                  <p:cNvSpPr>
                    <a:spLocks noChangeAspect="1" noChangeArrowheads="1"/>
                  </p:cNvSpPr>
                  <p:nvPr/>
                </p:nvSpPr>
                <p:spPr bwMode="auto">
                  <a:xfrm>
                    <a:off x="4304"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5" name="Oval 309"/>
                  <p:cNvSpPr>
                    <a:spLocks noChangeAspect="1" noChangeArrowheads="1"/>
                  </p:cNvSpPr>
                  <p:nvPr/>
                </p:nvSpPr>
                <p:spPr bwMode="auto">
                  <a:xfrm>
                    <a:off x="4761" y="73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6" name="Oval 310"/>
                  <p:cNvSpPr>
                    <a:spLocks noChangeAspect="1" noChangeArrowheads="1"/>
                  </p:cNvSpPr>
                  <p:nvPr/>
                </p:nvSpPr>
                <p:spPr bwMode="auto">
                  <a:xfrm>
                    <a:off x="4715" y="50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7" name="Oval 311"/>
                  <p:cNvSpPr>
                    <a:spLocks noChangeAspect="1" noChangeArrowheads="1"/>
                  </p:cNvSpPr>
                  <p:nvPr/>
                </p:nvSpPr>
                <p:spPr bwMode="auto">
                  <a:xfrm>
                    <a:off x="4533" y="479"/>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8" name="Oval 312"/>
                  <p:cNvSpPr>
                    <a:spLocks noChangeAspect="1" noChangeArrowheads="1"/>
                  </p:cNvSpPr>
                  <p:nvPr/>
                </p:nvSpPr>
                <p:spPr bwMode="auto">
                  <a:xfrm>
                    <a:off x="5355"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9" name="Oval 313"/>
                  <p:cNvSpPr>
                    <a:spLocks noChangeAspect="1" noChangeArrowheads="1"/>
                  </p:cNvSpPr>
                  <p:nvPr/>
                </p:nvSpPr>
                <p:spPr bwMode="auto">
                  <a:xfrm>
                    <a:off x="5035"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28" name="Group 314"/>
                <p:cNvGrpSpPr>
                  <a:grpSpLocks noChangeAspect="1"/>
                </p:cNvGrpSpPr>
                <p:nvPr/>
              </p:nvGrpSpPr>
              <p:grpSpPr bwMode="auto">
                <a:xfrm>
                  <a:off x="3504" y="432"/>
                  <a:ext cx="1897" cy="1779"/>
                  <a:chOff x="3504" y="432"/>
                  <a:chExt cx="1897" cy="1779"/>
                </a:xfrm>
              </p:grpSpPr>
              <p:grpSp>
                <p:nvGrpSpPr>
                  <p:cNvPr id="29" name="Group 315"/>
                  <p:cNvGrpSpPr>
                    <a:grpSpLocks noChangeAspect="1"/>
                  </p:cNvGrpSpPr>
                  <p:nvPr/>
                </p:nvGrpSpPr>
                <p:grpSpPr bwMode="auto">
                  <a:xfrm>
                    <a:off x="4075" y="432"/>
                    <a:ext cx="1075" cy="1355"/>
                    <a:chOff x="4075" y="432"/>
                    <a:chExt cx="1075" cy="1355"/>
                  </a:xfrm>
                </p:grpSpPr>
                <p:sp>
                  <p:nvSpPr>
                    <p:cNvPr id="70831" name="Oval 316"/>
                    <p:cNvSpPr>
                      <a:spLocks noChangeAspect="1" noChangeArrowheads="1"/>
                    </p:cNvSpPr>
                    <p:nvPr/>
                  </p:nvSpPr>
                  <p:spPr bwMode="auto">
                    <a:xfrm>
                      <a:off x="4761" y="176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2" name="Oval 317"/>
                    <p:cNvSpPr>
                      <a:spLocks noChangeAspect="1" noChangeArrowheads="1"/>
                    </p:cNvSpPr>
                    <p:nvPr/>
                  </p:nvSpPr>
                  <p:spPr bwMode="auto">
                    <a:xfrm>
                      <a:off x="4533" y="143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3" name="Oval 318"/>
                    <p:cNvSpPr>
                      <a:spLocks noChangeAspect="1" noChangeArrowheads="1"/>
                    </p:cNvSpPr>
                    <p:nvPr/>
                  </p:nvSpPr>
                  <p:spPr bwMode="auto">
                    <a:xfrm>
                      <a:off x="4693" y="806"/>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4" name="Oval 319"/>
                    <p:cNvSpPr>
                      <a:spLocks noChangeAspect="1" noChangeArrowheads="1"/>
                    </p:cNvSpPr>
                    <p:nvPr/>
                  </p:nvSpPr>
                  <p:spPr bwMode="auto">
                    <a:xfrm>
                      <a:off x="4555" y="68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5" name="Oval 320"/>
                    <p:cNvSpPr>
                      <a:spLocks noChangeAspect="1" noChangeArrowheads="1"/>
                    </p:cNvSpPr>
                    <p:nvPr/>
                  </p:nvSpPr>
                  <p:spPr bwMode="auto">
                    <a:xfrm>
                      <a:off x="5127"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6" name="Oval 321"/>
                    <p:cNvSpPr>
                      <a:spLocks noChangeAspect="1" noChangeArrowheads="1"/>
                    </p:cNvSpPr>
                    <p:nvPr/>
                  </p:nvSpPr>
                  <p:spPr bwMode="auto">
                    <a:xfrm>
                      <a:off x="4304" y="108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7" name="Oval 322"/>
                    <p:cNvSpPr>
                      <a:spLocks noChangeAspect="1" noChangeArrowheads="1"/>
                    </p:cNvSpPr>
                    <p:nvPr/>
                  </p:nvSpPr>
                  <p:spPr bwMode="auto">
                    <a:xfrm>
                      <a:off x="4075"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8" name="Oval 323"/>
                    <p:cNvSpPr>
                      <a:spLocks noChangeAspect="1" noChangeArrowheads="1"/>
                    </p:cNvSpPr>
                    <p:nvPr/>
                  </p:nvSpPr>
                  <p:spPr bwMode="auto">
                    <a:xfrm>
                      <a:off x="4578" y="43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9" name="Oval 324"/>
                    <p:cNvSpPr>
                      <a:spLocks noChangeAspect="1" noChangeArrowheads="1"/>
                    </p:cNvSpPr>
                    <p:nvPr/>
                  </p:nvSpPr>
                  <p:spPr bwMode="auto">
                    <a:xfrm>
                      <a:off x="4464" y="57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0" name="Group 325"/>
                  <p:cNvGrpSpPr>
                    <a:grpSpLocks noChangeAspect="1"/>
                  </p:cNvGrpSpPr>
                  <p:nvPr/>
                </p:nvGrpSpPr>
                <p:grpSpPr bwMode="auto">
                  <a:xfrm>
                    <a:off x="3550" y="502"/>
                    <a:ext cx="1463" cy="1613"/>
                    <a:chOff x="3550" y="502"/>
                    <a:chExt cx="1463" cy="1613"/>
                  </a:xfrm>
                </p:grpSpPr>
                <p:sp>
                  <p:nvSpPr>
                    <p:cNvPr id="70816" name="Oval 326"/>
                    <p:cNvSpPr>
                      <a:spLocks noChangeAspect="1" noChangeArrowheads="1"/>
                    </p:cNvSpPr>
                    <p:nvPr/>
                  </p:nvSpPr>
                  <p:spPr bwMode="auto">
                    <a:xfrm>
                      <a:off x="4235" y="19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7" name="Oval 327"/>
                    <p:cNvSpPr>
                      <a:spLocks noChangeAspect="1" noChangeArrowheads="1"/>
                    </p:cNvSpPr>
                    <p:nvPr/>
                  </p:nvSpPr>
                  <p:spPr bwMode="auto">
                    <a:xfrm>
                      <a:off x="4304" y="192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8" name="Oval 328"/>
                    <p:cNvSpPr>
                      <a:spLocks noChangeAspect="1" noChangeArrowheads="1"/>
                    </p:cNvSpPr>
                    <p:nvPr/>
                  </p:nvSpPr>
                  <p:spPr bwMode="auto">
                    <a:xfrm>
                      <a:off x="444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9" name="Oval 329"/>
                    <p:cNvSpPr>
                      <a:spLocks noChangeAspect="1" noChangeArrowheads="1"/>
                    </p:cNvSpPr>
                    <p:nvPr/>
                  </p:nvSpPr>
                  <p:spPr bwMode="auto">
                    <a:xfrm>
                      <a:off x="4258" y="136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0" name="Oval 330"/>
                    <p:cNvSpPr>
                      <a:spLocks noChangeAspect="1" noChangeArrowheads="1"/>
                    </p:cNvSpPr>
                    <p:nvPr/>
                  </p:nvSpPr>
                  <p:spPr bwMode="auto">
                    <a:xfrm>
                      <a:off x="3870"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1" name="Oval 331"/>
                    <p:cNvSpPr>
                      <a:spLocks noChangeAspect="1" noChangeArrowheads="1"/>
                    </p:cNvSpPr>
                    <p:nvPr/>
                  </p:nvSpPr>
                  <p:spPr bwMode="auto">
                    <a:xfrm>
                      <a:off x="3573" y="712"/>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2" name="Oval 332"/>
                    <p:cNvSpPr>
                      <a:spLocks noChangeAspect="1" noChangeArrowheads="1"/>
                    </p:cNvSpPr>
                    <p:nvPr/>
                  </p:nvSpPr>
                  <p:spPr bwMode="auto">
                    <a:xfrm>
                      <a:off x="4738" y="89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3" name="Oval 333"/>
                    <p:cNvSpPr>
                      <a:spLocks noChangeAspect="1" noChangeArrowheads="1"/>
                    </p:cNvSpPr>
                    <p:nvPr/>
                  </p:nvSpPr>
                  <p:spPr bwMode="auto">
                    <a:xfrm>
                      <a:off x="4921" y="99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4" name="Oval 334"/>
                    <p:cNvSpPr>
                      <a:spLocks noChangeAspect="1" noChangeArrowheads="1"/>
                    </p:cNvSpPr>
                    <p:nvPr/>
                  </p:nvSpPr>
                  <p:spPr bwMode="auto">
                    <a:xfrm>
                      <a:off x="4441"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5" name="Oval 335"/>
                    <p:cNvSpPr>
                      <a:spLocks noChangeAspect="1" noChangeArrowheads="1"/>
                    </p:cNvSpPr>
                    <p:nvPr/>
                  </p:nvSpPr>
                  <p:spPr bwMode="auto">
                    <a:xfrm>
                      <a:off x="4510"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6" name="Oval 336"/>
                    <p:cNvSpPr>
                      <a:spLocks noChangeAspect="1" noChangeArrowheads="1"/>
                    </p:cNvSpPr>
                    <p:nvPr/>
                  </p:nvSpPr>
                  <p:spPr bwMode="auto">
                    <a:xfrm>
                      <a:off x="4190" y="2091"/>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7" name="Oval 337"/>
                    <p:cNvSpPr>
                      <a:spLocks noChangeAspect="1" noChangeArrowheads="1"/>
                    </p:cNvSpPr>
                    <p:nvPr/>
                  </p:nvSpPr>
                  <p:spPr bwMode="auto">
                    <a:xfrm>
                      <a:off x="4990" y="183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8" name="Oval 338"/>
                    <p:cNvSpPr>
                      <a:spLocks noChangeAspect="1" noChangeArrowheads="1"/>
                    </p:cNvSpPr>
                    <p:nvPr/>
                  </p:nvSpPr>
                  <p:spPr bwMode="auto">
                    <a:xfrm>
                      <a:off x="4327" y="136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9" name="Oval 339"/>
                    <p:cNvSpPr>
                      <a:spLocks noChangeAspect="1" noChangeArrowheads="1"/>
                    </p:cNvSpPr>
                    <p:nvPr/>
                  </p:nvSpPr>
                  <p:spPr bwMode="auto">
                    <a:xfrm>
                      <a:off x="4007" y="138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0" name="Oval 340"/>
                    <p:cNvSpPr>
                      <a:spLocks noChangeAspect="1" noChangeArrowheads="1"/>
                    </p:cNvSpPr>
                    <p:nvPr/>
                  </p:nvSpPr>
                  <p:spPr bwMode="auto">
                    <a:xfrm>
                      <a:off x="3550" y="50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1" name="Group 341"/>
                  <p:cNvGrpSpPr>
                    <a:grpSpLocks noChangeAspect="1"/>
                  </p:cNvGrpSpPr>
                  <p:nvPr/>
                </p:nvGrpSpPr>
                <p:grpSpPr bwMode="auto">
                  <a:xfrm>
                    <a:off x="3504" y="528"/>
                    <a:ext cx="1897" cy="1683"/>
                    <a:chOff x="3504" y="525"/>
                    <a:chExt cx="1897" cy="1683"/>
                  </a:xfrm>
                </p:grpSpPr>
                <p:sp>
                  <p:nvSpPr>
                    <p:cNvPr id="70787" name="Oval 342"/>
                    <p:cNvSpPr>
                      <a:spLocks noChangeAspect="1" noChangeArrowheads="1"/>
                    </p:cNvSpPr>
                    <p:nvPr/>
                  </p:nvSpPr>
                  <p:spPr bwMode="auto">
                    <a:xfrm>
                      <a:off x="3870" y="125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88" name="Oval 343"/>
                    <p:cNvSpPr>
                      <a:spLocks noChangeAspect="1" noChangeArrowheads="1"/>
                    </p:cNvSpPr>
                    <p:nvPr/>
                  </p:nvSpPr>
                  <p:spPr bwMode="auto">
                    <a:xfrm>
                      <a:off x="3915"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89" name="Oval 344"/>
                    <p:cNvSpPr>
                      <a:spLocks noChangeAspect="1" noChangeArrowheads="1"/>
                    </p:cNvSpPr>
                    <p:nvPr/>
                  </p:nvSpPr>
                  <p:spPr bwMode="auto">
                    <a:xfrm>
                      <a:off x="4167" y="195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0" name="Oval 345"/>
                    <p:cNvSpPr>
                      <a:spLocks noChangeAspect="1" noChangeArrowheads="1"/>
                    </p:cNvSpPr>
                    <p:nvPr/>
                  </p:nvSpPr>
                  <p:spPr bwMode="auto">
                    <a:xfrm>
                      <a:off x="4281" y="178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1" name="Oval 346"/>
                    <p:cNvSpPr>
                      <a:spLocks noChangeAspect="1" noChangeArrowheads="1"/>
                    </p:cNvSpPr>
                    <p:nvPr/>
                  </p:nvSpPr>
                  <p:spPr bwMode="auto">
                    <a:xfrm>
                      <a:off x="4304" y="206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2" name="Oval 347"/>
                    <p:cNvSpPr>
                      <a:spLocks noChangeAspect="1" noChangeArrowheads="1"/>
                    </p:cNvSpPr>
                    <p:nvPr/>
                  </p:nvSpPr>
                  <p:spPr bwMode="auto">
                    <a:xfrm>
                      <a:off x="4075" y="204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3" name="Oval 348"/>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4" name="Oval 349"/>
                    <p:cNvSpPr>
                      <a:spLocks noChangeAspect="1" noChangeArrowheads="1"/>
                    </p:cNvSpPr>
                    <p:nvPr/>
                  </p:nvSpPr>
                  <p:spPr bwMode="auto">
                    <a:xfrm>
                      <a:off x="464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5" name="Oval 350"/>
                    <p:cNvSpPr>
                      <a:spLocks noChangeAspect="1" noChangeArrowheads="1"/>
                    </p:cNvSpPr>
                    <p:nvPr/>
                  </p:nvSpPr>
                  <p:spPr bwMode="auto">
                    <a:xfrm>
                      <a:off x="4944" y="1647"/>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6" name="Oval 351"/>
                    <p:cNvSpPr>
                      <a:spLocks noChangeAspect="1" noChangeArrowheads="1"/>
                    </p:cNvSpPr>
                    <p:nvPr/>
                  </p:nvSpPr>
                  <p:spPr bwMode="auto">
                    <a:xfrm>
                      <a:off x="4350"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7" name="Oval 352"/>
                    <p:cNvSpPr>
                      <a:spLocks noChangeAspect="1" noChangeArrowheads="1"/>
                    </p:cNvSpPr>
                    <p:nvPr/>
                  </p:nvSpPr>
                  <p:spPr bwMode="auto">
                    <a:xfrm>
                      <a:off x="3824" y="132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8" name="Oval 353"/>
                    <p:cNvSpPr>
                      <a:spLocks noChangeAspect="1" noChangeArrowheads="1"/>
                    </p:cNvSpPr>
                    <p:nvPr/>
                  </p:nvSpPr>
                  <p:spPr bwMode="auto">
                    <a:xfrm>
                      <a:off x="4007" y="111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9" name="Oval 354"/>
                    <p:cNvSpPr>
                      <a:spLocks noChangeAspect="1" noChangeArrowheads="1"/>
                    </p:cNvSpPr>
                    <p:nvPr/>
                  </p:nvSpPr>
                  <p:spPr bwMode="auto">
                    <a:xfrm>
                      <a:off x="4030" y="89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0" name="Oval 355"/>
                    <p:cNvSpPr>
                      <a:spLocks noChangeAspect="1" noChangeArrowheads="1"/>
                    </p:cNvSpPr>
                    <p:nvPr/>
                  </p:nvSpPr>
                  <p:spPr bwMode="auto">
                    <a:xfrm>
                      <a:off x="4258"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1" name="Oval 356"/>
                    <p:cNvSpPr>
                      <a:spLocks noChangeAspect="1" noChangeArrowheads="1"/>
                    </p:cNvSpPr>
                    <p:nvPr/>
                  </p:nvSpPr>
                  <p:spPr bwMode="auto">
                    <a:xfrm>
                      <a:off x="4624" y="122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2" name="Oval 357"/>
                    <p:cNvSpPr>
                      <a:spLocks noChangeAspect="1" noChangeArrowheads="1"/>
                    </p:cNvSpPr>
                    <p:nvPr/>
                  </p:nvSpPr>
                  <p:spPr bwMode="auto">
                    <a:xfrm>
                      <a:off x="4578"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3" name="Oval 358"/>
                    <p:cNvSpPr>
                      <a:spLocks noChangeAspect="1" noChangeArrowheads="1"/>
                    </p:cNvSpPr>
                    <p:nvPr/>
                  </p:nvSpPr>
                  <p:spPr bwMode="auto">
                    <a:xfrm>
                      <a:off x="3710" y="52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4" name="Oval 359"/>
                    <p:cNvSpPr>
                      <a:spLocks noChangeAspect="1" noChangeArrowheads="1"/>
                    </p:cNvSpPr>
                    <p:nvPr/>
                  </p:nvSpPr>
                  <p:spPr bwMode="auto">
                    <a:xfrm>
                      <a:off x="4670" y="66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5" name="Oval 360"/>
                    <p:cNvSpPr>
                      <a:spLocks noChangeAspect="1" noChangeArrowheads="1"/>
                    </p:cNvSpPr>
                    <p:nvPr/>
                  </p:nvSpPr>
                  <p:spPr bwMode="auto">
                    <a:xfrm>
                      <a:off x="4578"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6" name="Oval 361"/>
                    <p:cNvSpPr>
                      <a:spLocks noChangeAspect="1" noChangeArrowheads="1"/>
                    </p:cNvSpPr>
                    <p:nvPr/>
                  </p:nvSpPr>
                  <p:spPr bwMode="auto">
                    <a:xfrm>
                      <a:off x="5104"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7" name="Oval 362"/>
                    <p:cNvSpPr>
                      <a:spLocks noChangeAspect="1" noChangeArrowheads="1"/>
                    </p:cNvSpPr>
                    <p:nvPr/>
                  </p:nvSpPr>
                  <p:spPr bwMode="auto">
                    <a:xfrm>
                      <a:off x="5081"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8" name="Oval 363"/>
                    <p:cNvSpPr>
                      <a:spLocks noChangeAspect="1" noChangeArrowheads="1"/>
                    </p:cNvSpPr>
                    <p:nvPr/>
                  </p:nvSpPr>
                  <p:spPr bwMode="auto">
                    <a:xfrm>
                      <a:off x="5378"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9" name="Oval 364"/>
                    <p:cNvSpPr>
                      <a:spLocks noChangeAspect="1" noChangeArrowheads="1"/>
                    </p:cNvSpPr>
                    <p:nvPr/>
                  </p:nvSpPr>
                  <p:spPr bwMode="auto">
                    <a:xfrm>
                      <a:off x="5333" y="946"/>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0" name="Oval 365"/>
                    <p:cNvSpPr>
                      <a:spLocks noChangeAspect="1" noChangeArrowheads="1"/>
                    </p:cNvSpPr>
                    <p:nvPr/>
                  </p:nvSpPr>
                  <p:spPr bwMode="auto">
                    <a:xfrm>
                      <a:off x="4258" y="218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1" name="Oval 366"/>
                    <p:cNvSpPr>
                      <a:spLocks noChangeAspect="1" noChangeArrowheads="1"/>
                    </p:cNvSpPr>
                    <p:nvPr/>
                  </p:nvSpPr>
                  <p:spPr bwMode="auto">
                    <a:xfrm>
                      <a:off x="4030" y="75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2" name="Oval 367"/>
                    <p:cNvSpPr>
                      <a:spLocks noChangeAspect="1" noChangeArrowheads="1"/>
                    </p:cNvSpPr>
                    <p:nvPr/>
                  </p:nvSpPr>
                  <p:spPr bwMode="auto">
                    <a:xfrm>
                      <a:off x="3504" y="59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3" name="Oval 368"/>
                    <p:cNvSpPr>
                      <a:spLocks noChangeAspect="1" noChangeArrowheads="1"/>
                    </p:cNvSpPr>
                    <p:nvPr/>
                  </p:nvSpPr>
                  <p:spPr bwMode="auto">
                    <a:xfrm>
                      <a:off x="4533" y="132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4" name="Oval 369"/>
                    <p:cNvSpPr>
                      <a:spLocks noChangeAspect="1" noChangeArrowheads="1"/>
                    </p:cNvSpPr>
                    <p:nvPr/>
                  </p:nvSpPr>
                  <p:spPr bwMode="auto">
                    <a:xfrm>
                      <a:off x="4533" y="1086"/>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5" name="Oval 370"/>
                    <p:cNvSpPr>
                      <a:spLocks noChangeAspect="1" noChangeArrowheads="1"/>
                    </p:cNvSpPr>
                    <p:nvPr/>
                  </p:nvSpPr>
                  <p:spPr bwMode="auto">
                    <a:xfrm>
                      <a:off x="4578"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70656" name="Group 371"/>
          <p:cNvGrpSpPr>
            <a:grpSpLocks noChangeAspect="1"/>
          </p:cNvGrpSpPr>
          <p:nvPr/>
        </p:nvGrpSpPr>
        <p:grpSpPr bwMode="auto">
          <a:xfrm>
            <a:off x="1244600" y="227013"/>
            <a:ext cx="6853238" cy="6200775"/>
            <a:chOff x="1056" y="288"/>
            <a:chExt cx="4032" cy="3648"/>
          </a:xfrm>
        </p:grpSpPr>
        <p:sp>
          <p:nvSpPr>
            <p:cNvPr id="70665" name="Oval 372"/>
            <p:cNvSpPr>
              <a:spLocks noChangeAspect="1" noChangeArrowheads="1"/>
            </p:cNvSpPr>
            <p:nvPr/>
          </p:nvSpPr>
          <p:spPr bwMode="auto">
            <a:xfrm>
              <a:off x="1824" y="196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6" name="Oval 373"/>
            <p:cNvSpPr>
              <a:spLocks noChangeAspect="1" noChangeArrowheads="1"/>
            </p:cNvSpPr>
            <p:nvPr/>
          </p:nvSpPr>
          <p:spPr bwMode="auto">
            <a:xfrm>
              <a:off x="1584" y="20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7" name="Oval 374"/>
            <p:cNvSpPr>
              <a:spLocks noChangeAspect="1" noChangeArrowheads="1"/>
            </p:cNvSpPr>
            <p:nvPr/>
          </p:nvSpPr>
          <p:spPr bwMode="auto">
            <a:xfrm>
              <a:off x="1920"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8" name="Oval 375"/>
            <p:cNvSpPr>
              <a:spLocks noChangeAspect="1" noChangeArrowheads="1"/>
            </p:cNvSpPr>
            <p:nvPr/>
          </p:nvSpPr>
          <p:spPr bwMode="auto">
            <a:xfrm>
              <a:off x="2016" y="17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9" name="Oval 376"/>
            <p:cNvSpPr>
              <a:spLocks noChangeAspect="1" noChangeArrowheads="1"/>
            </p:cNvSpPr>
            <p:nvPr/>
          </p:nvSpPr>
          <p:spPr bwMode="auto">
            <a:xfrm>
              <a:off x="1920" y="20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0" name="Oval 377"/>
            <p:cNvSpPr>
              <a:spLocks noChangeAspect="1" noChangeArrowheads="1"/>
            </p:cNvSpPr>
            <p:nvPr/>
          </p:nvSpPr>
          <p:spPr bwMode="auto">
            <a:xfrm>
              <a:off x="1536" y="10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1" name="Oval 378"/>
            <p:cNvSpPr>
              <a:spLocks noChangeAspect="1" noChangeArrowheads="1"/>
            </p:cNvSpPr>
            <p:nvPr/>
          </p:nvSpPr>
          <p:spPr bwMode="auto">
            <a:xfrm>
              <a:off x="1824"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2" name="Oval 379"/>
            <p:cNvSpPr>
              <a:spLocks noChangeAspect="1" noChangeArrowheads="1"/>
            </p:cNvSpPr>
            <p:nvPr/>
          </p:nvSpPr>
          <p:spPr bwMode="auto">
            <a:xfrm>
              <a:off x="2592" y="33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3" name="Oval 380"/>
            <p:cNvSpPr>
              <a:spLocks noChangeAspect="1" noChangeArrowheads="1"/>
            </p:cNvSpPr>
            <p:nvPr/>
          </p:nvSpPr>
          <p:spPr bwMode="auto">
            <a:xfrm>
              <a:off x="2448" y="34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4" name="Oval 381"/>
            <p:cNvSpPr>
              <a:spLocks noChangeAspect="1" noChangeArrowheads="1"/>
            </p:cNvSpPr>
            <p:nvPr/>
          </p:nvSpPr>
          <p:spPr bwMode="auto">
            <a:xfrm>
              <a:off x="2736" y="33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5" name="Oval 382"/>
            <p:cNvSpPr>
              <a:spLocks noChangeAspect="1" noChangeArrowheads="1"/>
            </p:cNvSpPr>
            <p:nvPr/>
          </p:nvSpPr>
          <p:spPr bwMode="auto">
            <a:xfrm>
              <a:off x="2784" y="3264"/>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6" name="Oval 383"/>
            <p:cNvSpPr>
              <a:spLocks noChangeAspect="1" noChangeArrowheads="1"/>
            </p:cNvSpPr>
            <p:nvPr/>
          </p:nvSpPr>
          <p:spPr bwMode="auto">
            <a:xfrm>
              <a:off x="2688" y="30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7" name="Oval 384"/>
            <p:cNvSpPr>
              <a:spLocks noChangeAspect="1" noChangeArrowheads="1"/>
            </p:cNvSpPr>
            <p:nvPr/>
          </p:nvSpPr>
          <p:spPr bwMode="auto">
            <a:xfrm>
              <a:off x="2832" y="28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8" name="Oval 385"/>
            <p:cNvSpPr>
              <a:spLocks noChangeAspect="1" noChangeArrowheads="1"/>
            </p:cNvSpPr>
            <p:nvPr/>
          </p:nvSpPr>
          <p:spPr bwMode="auto">
            <a:xfrm>
              <a:off x="3024"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9" name="Oval 386"/>
            <p:cNvSpPr>
              <a:spLocks noChangeAspect="1" noChangeArrowheads="1"/>
            </p:cNvSpPr>
            <p:nvPr/>
          </p:nvSpPr>
          <p:spPr bwMode="auto">
            <a:xfrm>
              <a:off x="2688" y="25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0" name="Oval 387"/>
            <p:cNvSpPr>
              <a:spLocks noChangeAspect="1" noChangeArrowheads="1"/>
            </p:cNvSpPr>
            <p:nvPr/>
          </p:nvSpPr>
          <p:spPr bwMode="auto">
            <a:xfrm>
              <a:off x="2736"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1" name="Oval 388"/>
            <p:cNvSpPr>
              <a:spLocks noChangeAspect="1" noChangeArrowheads="1"/>
            </p:cNvSpPr>
            <p:nvPr/>
          </p:nvSpPr>
          <p:spPr bwMode="auto">
            <a:xfrm>
              <a:off x="331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2" name="Oval 389"/>
            <p:cNvSpPr>
              <a:spLocks noChangeAspect="1" noChangeArrowheads="1"/>
            </p:cNvSpPr>
            <p:nvPr/>
          </p:nvSpPr>
          <p:spPr bwMode="auto">
            <a:xfrm>
              <a:off x="3120"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3" name="Oval 390"/>
            <p:cNvSpPr>
              <a:spLocks noChangeAspect="1" noChangeArrowheads="1"/>
            </p:cNvSpPr>
            <p:nvPr/>
          </p:nvSpPr>
          <p:spPr bwMode="auto">
            <a:xfrm>
              <a:off x="3696" y="30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4" name="Oval 391"/>
            <p:cNvSpPr>
              <a:spLocks noChangeAspect="1" noChangeArrowheads="1"/>
            </p:cNvSpPr>
            <p:nvPr/>
          </p:nvSpPr>
          <p:spPr bwMode="auto">
            <a:xfrm>
              <a:off x="2736" y="36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5" name="Oval 392"/>
            <p:cNvSpPr>
              <a:spLocks noChangeAspect="1" noChangeArrowheads="1"/>
            </p:cNvSpPr>
            <p:nvPr/>
          </p:nvSpPr>
          <p:spPr bwMode="auto">
            <a:xfrm>
              <a:off x="2256" y="36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6" name="Oval 393"/>
            <p:cNvSpPr>
              <a:spLocks noChangeAspect="1" noChangeArrowheads="1"/>
            </p:cNvSpPr>
            <p:nvPr/>
          </p:nvSpPr>
          <p:spPr bwMode="auto">
            <a:xfrm>
              <a:off x="2544" y="28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7" name="Oval 394"/>
            <p:cNvSpPr>
              <a:spLocks noChangeAspect="1" noChangeArrowheads="1"/>
            </p:cNvSpPr>
            <p:nvPr/>
          </p:nvSpPr>
          <p:spPr bwMode="auto">
            <a:xfrm>
              <a:off x="2592" y="25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8" name="Oval 395"/>
            <p:cNvSpPr>
              <a:spLocks noChangeAspect="1" noChangeArrowheads="1"/>
            </p:cNvSpPr>
            <p:nvPr/>
          </p:nvSpPr>
          <p:spPr bwMode="auto">
            <a:xfrm>
              <a:off x="403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9" name="Oval 396"/>
            <p:cNvSpPr>
              <a:spLocks noChangeAspect="1" noChangeArrowheads="1"/>
            </p:cNvSpPr>
            <p:nvPr/>
          </p:nvSpPr>
          <p:spPr bwMode="auto">
            <a:xfrm>
              <a:off x="3456"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0" name="Oval 397"/>
            <p:cNvSpPr>
              <a:spLocks noChangeAspect="1" noChangeArrowheads="1"/>
            </p:cNvSpPr>
            <p:nvPr/>
          </p:nvSpPr>
          <p:spPr bwMode="auto">
            <a:xfrm>
              <a:off x="4080"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1" name="Oval 398"/>
            <p:cNvSpPr>
              <a:spLocks noChangeAspect="1" noChangeArrowheads="1"/>
            </p:cNvSpPr>
            <p:nvPr/>
          </p:nvSpPr>
          <p:spPr bwMode="auto">
            <a:xfrm>
              <a:off x="3744"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2" name="Oval 399"/>
            <p:cNvSpPr>
              <a:spLocks noChangeAspect="1" noChangeArrowheads="1"/>
            </p:cNvSpPr>
            <p:nvPr/>
          </p:nvSpPr>
          <p:spPr bwMode="auto">
            <a:xfrm>
              <a:off x="283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3" name="Oval 400"/>
            <p:cNvSpPr>
              <a:spLocks noChangeAspect="1" noChangeArrowheads="1"/>
            </p:cNvSpPr>
            <p:nvPr/>
          </p:nvSpPr>
          <p:spPr bwMode="auto">
            <a:xfrm>
              <a:off x="264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4" name="Oval 401"/>
            <p:cNvSpPr>
              <a:spLocks noChangeAspect="1" noChangeArrowheads="1"/>
            </p:cNvSpPr>
            <p:nvPr/>
          </p:nvSpPr>
          <p:spPr bwMode="auto">
            <a:xfrm>
              <a:off x="201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5" name="Oval 402"/>
            <p:cNvSpPr>
              <a:spLocks noChangeAspect="1" noChangeArrowheads="1"/>
            </p:cNvSpPr>
            <p:nvPr/>
          </p:nvSpPr>
          <p:spPr bwMode="auto">
            <a:xfrm>
              <a:off x="1488" y="8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6" name="Oval 403"/>
            <p:cNvSpPr>
              <a:spLocks noChangeAspect="1" noChangeArrowheads="1"/>
            </p:cNvSpPr>
            <p:nvPr/>
          </p:nvSpPr>
          <p:spPr bwMode="auto">
            <a:xfrm>
              <a:off x="2016" y="21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7" name="Oval 404"/>
            <p:cNvSpPr>
              <a:spLocks noChangeAspect="1" noChangeArrowheads="1"/>
            </p:cNvSpPr>
            <p:nvPr/>
          </p:nvSpPr>
          <p:spPr bwMode="auto">
            <a:xfrm>
              <a:off x="1728"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8" name="Oval 405"/>
            <p:cNvSpPr>
              <a:spLocks noChangeAspect="1" noChangeArrowheads="1"/>
            </p:cNvSpPr>
            <p:nvPr/>
          </p:nvSpPr>
          <p:spPr bwMode="auto">
            <a:xfrm>
              <a:off x="1824"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9" name="Oval 406"/>
            <p:cNvSpPr>
              <a:spLocks noChangeAspect="1" noChangeArrowheads="1"/>
            </p:cNvSpPr>
            <p:nvPr/>
          </p:nvSpPr>
          <p:spPr bwMode="auto">
            <a:xfrm>
              <a:off x="1440"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0" name="Oval 407"/>
            <p:cNvSpPr>
              <a:spLocks noChangeAspect="1" noChangeArrowheads="1"/>
            </p:cNvSpPr>
            <p:nvPr/>
          </p:nvSpPr>
          <p:spPr bwMode="auto">
            <a:xfrm>
              <a:off x="2112" y="16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1" name="Oval 408"/>
            <p:cNvSpPr>
              <a:spLocks noChangeAspect="1" noChangeArrowheads="1"/>
            </p:cNvSpPr>
            <p:nvPr/>
          </p:nvSpPr>
          <p:spPr bwMode="auto">
            <a:xfrm>
              <a:off x="2352"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2" name="Oval 409"/>
            <p:cNvSpPr>
              <a:spLocks noChangeAspect="1" noChangeArrowheads="1"/>
            </p:cNvSpPr>
            <p:nvPr/>
          </p:nvSpPr>
          <p:spPr bwMode="auto">
            <a:xfrm>
              <a:off x="2448" y="163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3" name="Oval 410"/>
            <p:cNvSpPr>
              <a:spLocks noChangeAspect="1" noChangeArrowheads="1"/>
            </p:cNvSpPr>
            <p:nvPr/>
          </p:nvSpPr>
          <p:spPr bwMode="auto">
            <a:xfrm>
              <a:off x="225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4" name="Oval 411"/>
            <p:cNvSpPr>
              <a:spLocks noChangeAspect="1" noChangeArrowheads="1"/>
            </p:cNvSpPr>
            <p:nvPr/>
          </p:nvSpPr>
          <p:spPr bwMode="auto">
            <a:xfrm>
              <a:off x="2160" y="12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5" name="Oval 412"/>
            <p:cNvSpPr>
              <a:spLocks noChangeAspect="1" noChangeArrowheads="1"/>
            </p:cNvSpPr>
            <p:nvPr/>
          </p:nvSpPr>
          <p:spPr bwMode="auto">
            <a:xfrm>
              <a:off x="2160"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6" name="Oval 413"/>
            <p:cNvSpPr>
              <a:spLocks noChangeAspect="1" noChangeArrowheads="1"/>
            </p:cNvSpPr>
            <p:nvPr/>
          </p:nvSpPr>
          <p:spPr bwMode="auto">
            <a:xfrm>
              <a:off x="2640"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7" name="Oval 414"/>
            <p:cNvSpPr>
              <a:spLocks noChangeAspect="1" noChangeArrowheads="1"/>
            </p:cNvSpPr>
            <p:nvPr/>
          </p:nvSpPr>
          <p:spPr bwMode="auto">
            <a:xfrm>
              <a:off x="3408"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8" name="Oval 415"/>
            <p:cNvSpPr>
              <a:spLocks noChangeAspect="1" noChangeArrowheads="1"/>
            </p:cNvSpPr>
            <p:nvPr/>
          </p:nvSpPr>
          <p:spPr bwMode="auto">
            <a:xfrm>
              <a:off x="3216" y="235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9" name="Oval 416"/>
            <p:cNvSpPr>
              <a:spLocks noChangeAspect="1" noChangeArrowheads="1"/>
            </p:cNvSpPr>
            <p:nvPr/>
          </p:nvSpPr>
          <p:spPr bwMode="auto">
            <a:xfrm>
              <a:off x="3264" y="24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0" name="Oval 417"/>
            <p:cNvSpPr>
              <a:spLocks noChangeAspect="1" noChangeArrowheads="1"/>
            </p:cNvSpPr>
            <p:nvPr/>
          </p:nvSpPr>
          <p:spPr bwMode="auto">
            <a:xfrm>
              <a:off x="3792"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1" name="Oval 418"/>
            <p:cNvSpPr>
              <a:spLocks noChangeAspect="1" noChangeArrowheads="1"/>
            </p:cNvSpPr>
            <p:nvPr/>
          </p:nvSpPr>
          <p:spPr bwMode="auto">
            <a:xfrm>
              <a:off x="340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2" name="Oval 419"/>
            <p:cNvSpPr>
              <a:spLocks noChangeAspect="1" noChangeArrowheads="1"/>
            </p:cNvSpPr>
            <p:nvPr/>
          </p:nvSpPr>
          <p:spPr bwMode="auto">
            <a:xfrm>
              <a:off x="3552" y="16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3" name="Oval 420"/>
            <p:cNvSpPr>
              <a:spLocks noChangeAspect="1" noChangeArrowheads="1"/>
            </p:cNvSpPr>
            <p:nvPr/>
          </p:nvSpPr>
          <p:spPr bwMode="auto">
            <a:xfrm>
              <a:off x="412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4" name="Oval 421"/>
            <p:cNvSpPr>
              <a:spLocks noChangeAspect="1" noChangeArrowheads="1"/>
            </p:cNvSpPr>
            <p:nvPr/>
          </p:nvSpPr>
          <p:spPr bwMode="auto">
            <a:xfrm>
              <a:off x="3312"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5" name="Oval 422"/>
            <p:cNvSpPr>
              <a:spLocks noChangeAspect="1" noChangeArrowheads="1"/>
            </p:cNvSpPr>
            <p:nvPr/>
          </p:nvSpPr>
          <p:spPr bwMode="auto">
            <a:xfrm>
              <a:off x="1680" y="110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6" name="Oval 423"/>
            <p:cNvSpPr>
              <a:spLocks noChangeAspect="1" noChangeArrowheads="1"/>
            </p:cNvSpPr>
            <p:nvPr/>
          </p:nvSpPr>
          <p:spPr bwMode="auto">
            <a:xfrm>
              <a:off x="1200" y="8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7" name="Oval 424"/>
            <p:cNvSpPr>
              <a:spLocks noChangeAspect="1" noChangeArrowheads="1"/>
            </p:cNvSpPr>
            <p:nvPr/>
          </p:nvSpPr>
          <p:spPr bwMode="auto">
            <a:xfrm>
              <a:off x="1488" y="48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8" name="Oval 425"/>
            <p:cNvSpPr>
              <a:spLocks noChangeAspect="1" noChangeArrowheads="1"/>
            </p:cNvSpPr>
            <p:nvPr/>
          </p:nvSpPr>
          <p:spPr bwMode="auto">
            <a:xfrm>
              <a:off x="3552" y="10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9" name="Oval 426"/>
            <p:cNvSpPr>
              <a:spLocks noChangeAspect="1" noChangeArrowheads="1"/>
            </p:cNvSpPr>
            <p:nvPr/>
          </p:nvSpPr>
          <p:spPr bwMode="auto">
            <a:xfrm>
              <a:off x="3264" y="8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0" name="Oval 427"/>
            <p:cNvSpPr>
              <a:spLocks noChangeAspect="1" noChangeArrowheads="1"/>
            </p:cNvSpPr>
            <p:nvPr/>
          </p:nvSpPr>
          <p:spPr bwMode="auto">
            <a:xfrm>
              <a:off x="3696" y="67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1" name="Oval 428"/>
            <p:cNvSpPr>
              <a:spLocks noChangeAspect="1" noChangeArrowheads="1"/>
            </p:cNvSpPr>
            <p:nvPr/>
          </p:nvSpPr>
          <p:spPr bwMode="auto">
            <a:xfrm>
              <a:off x="3504" y="7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2" name="Oval 429"/>
            <p:cNvSpPr>
              <a:spLocks noChangeAspect="1" noChangeArrowheads="1"/>
            </p:cNvSpPr>
            <p:nvPr/>
          </p:nvSpPr>
          <p:spPr bwMode="auto">
            <a:xfrm>
              <a:off x="3408" y="480"/>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3" name="Oval 430"/>
            <p:cNvSpPr>
              <a:spLocks noChangeAspect="1" noChangeArrowheads="1"/>
            </p:cNvSpPr>
            <p:nvPr/>
          </p:nvSpPr>
          <p:spPr bwMode="auto">
            <a:xfrm>
              <a:off x="4464"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4" name="Oval 431"/>
            <p:cNvSpPr>
              <a:spLocks noChangeAspect="1" noChangeArrowheads="1"/>
            </p:cNvSpPr>
            <p:nvPr/>
          </p:nvSpPr>
          <p:spPr bwMode="auto">
            <a:xfrm>
              <a:off x="465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5" name="Oval 432"/>
            <p:cNvSpPr>
              <a:spLocks noChangeAspect="1" noChangeArrowheads="1"/>
            </p:cNvSpPr>
            <p:nvPr/>
          </p:nvSpPr>
          <p:spPr bwMode="auto">
            <a:xfrm>
              <a:off x="5040" y="15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6" name="Oval 433"/>
            <p:cNvSpPr>
              <a:spLocks noChangeAspect="1" noChangeArrowheads="1"/>
            </p:cNvSpPr>
            <p:nvPr/>
          </p:nvSpPr>
          <p:spPr bwMode="auto">
            <a:xfrm>
              <a:off x="4944"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7" name="Oval 434"/>
            <p:cNvSpPr>
              <a:spLocks noChangeAspect="1" noChangeArrowheads="1"/>
            </p:cNvSpPr>
            <p:nvPr/>
          </p:nvSpPr>
          <p:spPr bwMode="auto">
            <a:xfrm>
              <a:off x="3648" y="124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8" name="Oval 435"/>
            <p:cNvSpPr>
              <a:spLocks noChangeAspect="1" noChangeArrowheads="1"/>
            </p:cNvSpPr>
            <p:nvPr/>
          </p:nvSpPr>
          <p:spPr bwMode="auto">
            <a:xfrm>
              <a:off x="3312" y="5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9" name="Oval 436"/>
            <p:cNvSpPr>
              <a:spLocks noChangeAspect="1" noChangeArrowheads="1"/>
            </p:cNvSpPr>
            <p:nvPr/>
          </p:nvSpPr>
          <p:spPr bwMode="auto">
            <a:xfrm>
              <a:off x="4272" y="13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0" name="Oval 437"/>
            <p:cNvSpPr>
              <a:spLocks noChangeAspect="1" noChangeArrowheads="1"/>
            </p:cNvSpPr>
            <p:nvPr/>
          </p:nvSpPr>
          <p:spPr bwMode="auto">
            <a:xfrm>
              <a:off x="4032"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1" name="Oval 438"/>
            <p:cNvSpPr>
              <a:spLocks noChangeAspect="1" noChangeArrowheads="1"/>
            </p:cNvSpPr>
            <p:nvPr/>
          </p:nvSpPr>
          <p:spPr bwMode="auto">
            <a:xfrm>
              <a:off x="240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2" name="Oval 439"/>
            <p:cNvSpPr>
              <a:spLocks noChangeAspect="1" noChangeArrowheads="1"/>
            </p:cNvSpPr>
            <p:nvPr/>
          </p:nvSpPr>
          <p:spPr bwMode="auto">
            <a:xfrm>
              <a:off x="297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3" name="Oval 440"/>
            <p:cNvSpPr>
              <a:spLocks noChangeAspect="1" noChangeArrowheads="1"/>
            </p:cNvSpPr>
            <p:nvPr/>
          </p:nvSpPr>
          <p:spPr bwMode="auto">
            <a:xfrm>
              <a:off x="201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4" name="Oval 441"/>
            <p:cNvSpPr>
              <a:spLocks noChangeAspect="1" noChangeArrowheads="1"/>
            </p:cNvSpPr>
            <p:nvPr/>
          </p:nvSpPr>
          <p:spPr bwMode="auto">
            <a:xfrm>
              <a:off x="307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5" name="Oval 442"/>
            <p:cNvSpPr>
              <a:spLocks noChangeAspect="1" noChangeArrowheads="1"/>
            </p:cNvSpPr>
            <p:nvPr/>
          </p:nvSpPr>
          <p:spPr bwMode="auto">
            <a:xfrm>
              <a:off x="3024"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6" name="Oval 443"/>
            <p:cNvSpPr>
              <a:spLocks noChangeAspect="1" noChangeArrowheads="1"/>
            </p:cNvSpPr>
            <p:nvPr/>
          </p:nvSpPr>
          <p:spPr bwMode="auto">
            <a:xfrm>
              <a:off x="316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7" name="Oval 444"/>
            <p:cNvSpPr>
              <a:spLocks noChangeAspect="1" noChangeArrowheads="1"/>
            </p:cNvSpPr>
            <p:nvPr/>
          </p:nvSpPr>
          <p:spPr bwMode="auto">
            <a:xfrm>
              <a:off x="3936" y="129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8" name="Oval 445"/>
            <p:cNvSpPr>
              <a:spLocks noChangeAspect="1" noChangeArrowheads="1"/>
            </p:cNvSpPr>
            <p:nvPr/>
          </p:nvSpPr>
          <p:spPr bwMode="auto">
            <a:xfrm>
              <a:off x="38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9" name="Oval 446"/>
            <p:cNvSpPr>
              <a:spLocks noChangeAspect="1" noChangeArrowheads="1"/>
            </p:cNvSpPr>
            <p:nvPr/>
          </p:nvSpPr>
          <p:spPr bwMode="auto">
            <a:xfrm>
              <a:off x="4128"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0" name="Oval 447"/>
            <p:cNvSpPr>
              <a:spLocks noChangeAspect="1" noChangeArrowheads="1"/>
            </p:cNvSpPr>
            <p:nvPr/>
          </p:nvSpPr>
          <p:spPr bwMode="auto">
            <a:xfrm>
              <a:off x="4416"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1" name="Oval 448"/>
            <p:cNvSpPr>
              <a:spLocks noChangeAspect="1" noChangeArrowheads="1"/>
            </p:cNvSpPr>
            <p:nvPr/>
          </p:nvSpPr>
          <p:spPr bwMode="auto">
            <a:xfrm>
              <a:off x="4368" y="172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2" name="Oval 449"/>
            <p:cNvSpPr>
              <a:spLocks noChangeAspect="1" noChangeArrowheads="1"/>
            </p:cNvSpPr>
            <p:nvPr/>
          </p:nvSpPr>
          <p:spPr bwMode="auto">
            <a:xfrm>
              <a:off x="4992" y="18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3" name="Oval 450"/>
            <p:cNvSpPr>
              <a:spLocks noChangeAspect="1" noChangeArrowheads="1"/>
            </p:cNvSpPr>
            <p:nvPr/>
          </p:nvSpPr>
          <p:spPr bwMode="auto">
            <a:xfrm>
              <a:off x="489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4" name="Oval 451"/>
            <p:cNvSpPr>
              <a:spLocks noChangeAspect="1" noChangeArrowheads="1"/>
            </p:cNvSpPr>
            <p:nvPr/>
          </p:nvSpPr>
          <p:spPr bwMode="auto">
            <a:xfrm>
              <a:off x="3072"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5" name="Oval 452"/>
            <p:cNvSpPr>
              <a:spLocks noChangeAspect="1" noChangeArrowheads="1"/>
            </p:cNvSpPr>
            <p:nvPr/>
          </p:nvSpPr>
          <p:spPr bwMode="auto">
            <a:xfrm>
              <a:off x="2496" y="3696"/>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6" name="Oval 453"/>
            <p:cNvSpPr>
              <a:spLocks noChangeAspect="1" noChangeArrowheads="1"/>
            </p:cNvSpPr>
            <p:nvPr/>
          </p:nvSpPr>
          <p:spPr bwMode="auto">
            <a:xfrm>
              <a:off x="388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7" name="Oval 454"/>
            <p:cNvSpPr>
              <a:spLocks noChangeAspect="1" noChangeArrowheads="1"/>
            </p:cNvSpPr>
            <p:nvPr/>
          </p:nvSpPr>
          <p:spPr bwMode="auto">
            <a:xfrm>
              <a:off x="4176" y="31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8" name="Oval 455"/>
            <p:cNvSpPr>
              <a:spLocks noChangeAspect="1" noChangeArrowheads="1"/>
            </p:cNvSpPr>
            <p:nvPr/>
          </p:nvSpPr>
          <p:spPr bwMode="auto">
            <a:xfrm>
              <a:off x="2640" y="38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9" name="Oval 456"/>
            <p:cNvSpPr>
              <a:spLocks noChangeAspect="1" noChangeArrowheads="1"/>
            </p:cNvSpPr>
            <p:nvPr/>
          </p:nvSpPr>
          <p:spPr bwMode="auto">
            <a:xfrm>
              <a:off x="1296" y="18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0" name="Oval 457"/>
            <p:cNvSpPr>
              <a:spLocks noChangeAspect="1" noChangeArrowheads="1"/>
            </p:cNvSpPr>
            <p:nvPr/>
          </p:nvSpPr>
          <p:spPr bwMode="auto">
            <a:xfrm>
              <a:off x="1584" y="182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1" name="Oval 458"/>
            <p:cNvSpPr>
              <a:spLocks noChangeAspect="1" noChangeArrowheads="1"/>
            </p:cNvSpPr>
            <p:nvPr/>
          </p:nvSpPr>
          <p:spPr bwMode="auto">
            <a:xfrm>
              <a:off x="1536"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2" name="Oval 459"/>
            <p:cNvSpPr>
              <a:spLocks noChangeAspect="1" noChangeArrowheads="1"/>
            </p:cNvSpPr>
            <p:nvPr/>
          </p:nvSpPr>
          <p:spPr bwMode="auto">
            <a:xfrm>
              <a:off x="2352" y="230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3" name="Oval 460"/>
            <p:cNvSpPr>
              <a:spLocks noChangeAspect="1" noChangeArrowheads="1"/>
            </p:cNvSpPr>
            <p:nvPr/>
          </p:nvSpPr>
          <p:spPr bwMode="auto">
            <a:xfrm>
              <a:off x="2784" y="22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4" name="Oval 461"/>
            <p:cNvSpPr>
              <a:spLocks noChangeAspect="1" noChangeArrowheads="1"/>
            </p:cNvSpPr>
            <p:nvPr/>
          </p:nvSpPr>
          <p:spPr bwMode="auto">
            <a:xfrm>
              <a:off x="2496" y="72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5" name="Oval 462"/>
            <p:cNvSpPr>
              <a:spLocks noChangeAspect="1" noChangeArrowheads="1"/>
            </p:cNvSpPr>
            <p:nvPr/>
          </p:nvSpPr>
          <p:spPr bwMode="auto">
            <a:xfrm>
              <a:off x="2544" y="22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6" name="Oval 463"/>
            <p:cNvSpPr>
              <a:spLocks noChangeAspect="1" noChangeArrowheads="1"/>
            </p:cNvSpPr>
            <p:nvPr/>
          </p:nvSpPr>
          <p:spPr bwMode="auto">
            <a:xfrm>
              <a:off x="2160" y="96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7" name="Oval 464"/>
            <p:cNvSpPr>
              <a:spLocks noChangeAspect="1" noChangeArrowheads="1"/>
            </p:cNvSpPr>
            <p:nvPr/>
          </p:nvSpPr>
          <p:spPr bwMode="auto">
            <a:xfrm>
              <a:off x="2112" y="225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8" name="Oval 465"/>
            <p:cNvSpPr>
              <a:spLocks noChangeAspect="1" noChangeArrowheads="1"/>
            </p:cNvSpPr>
            <p:nvPr/>
          </p:nvSpPr>
          <p:spPr bwMode="auto">
            <a:xfrm>
              <a:off x="273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9" name="Oval 466"/>
            <p:cNvSpPr>
              <a:spLocks noChangeAspect="1" noChangeArrowheads="1"/>
            </p:cNvSpPr>
            <p:nvPr/>
          </p:nvSpPr>
          <p:spPr bwMode="auto">
            <a:xfrm>
              <a:off x="26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0" name="Oval 467"/>
            <p:cNvSpPr>
              <a:spLocks noChangeAspect="1" noChangeArrowheads="1"/>
            </p:cNvSpPr>
            <p:nvPr/>
          </p:nvSpPr>
          <p:spPr bwMode="auto">
            <a:xfrm>
              <a:off x="2544"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1" name="Oval 468"/>
            <p:cNvSpPr>
              <a:spLocks noChangeAspect="1" noChangeArrowheads="1"/>
            </p:cNvSpPr>
            <p:nvPr/>
          </p:nvSpPr>
          <p:spPr bwMode="auto">
            <a:xfrm>
              <a:off x="2736" y="13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2" name="Oval 469"/>
            <p:cNvSpPr>
              <a:spLocks noChangeAspect="1" noChangeArrowheads="1"/>
            </p:cNvSpPr>
            <p:nvPr/>
          </p:nvSpPr>
          <p:spPr bwMode="auto">
            <a:xfrm>
              <a:off x="1152"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3" name="Oval 470"/>
            <p:cNvSpPr>
              <a:spLocks noChangeAspect="1" noChangeArrowheads="1"/>
            </p:cNvSpPr>
            <p:nvPr/>
          </p:nvSpPr>
          <p:spPr bwMode="auto">
            <a:xfrm>
              <a:off x="1056" y="6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4" name="Oval 471"/>
            <p:cNvSpPr>
              <a:spLocks noChangeAspect="1" noChangeArrowheads="1"/>
            </p:cNvSpPr>
            <p:nvPr/>
          </p:nvSpPr>
          <p:spPr bwMode="auto">
            <a:xfrm>
              <a:off x="163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5" name="Oval 472"/>
            <p:cNvSpPr>
              <a:spLocks noChangeAspect="1" noChangeArrowheads="1"/>
            </p:cNvSpPr>
            <p:nvPr/>
          </p:nvSpPr>
          <p:spPr bwMode="auto">
            <a:xfrm>
              <a:off x="1344" y="10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6" name="Oval 473"/>
            <p:cNvSpPr>
              <a:spLocks noChangeAspect="1" noChangeArrowheads="1"/>
            </p:cNvSpPr>
            <p:nvPr/>
          </p:nvSpPr>
          <p:spPr bwMode="auto">
            <a:xfrm>
              <a:off x="225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7" name="Oval 474"/>
            <p:cNvSpPr>
              <a:spLocks noChangeAspect="1" noChangeArrowheads="1"/>
            </p:cNvSpPr>
            <p:nvPr/>
          </p:nvSpPr>
          <p:spPr bwMode="auto">
            <a:xfrm>
              <a:off x="3216"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8" name="Oval 475"/>
            <p:cNvSpPr>
              <a:spLocks noChangeAspect="1" noChangeArrowheads="1"/>
            </p:cNvSpPr>
            <p:nvPr/>
          </p:nvSpPr>
          <p:spPr bwMode="auto">
            <a:xfrm>
              <a:off x="3072"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9" name="Oval 476"/>
            <p:cNvSpPr>
              <a:spLocks noChangeAspect="1" noChangeArrowheads="1"/>
            </p:cNvSpPr>
            <p:nvPr/>
          </p:nvSpPr>
          <p:spPr bwMode="auto">
            <a:xfrm>
              <a:off x="321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0" name="Oval 477"/>
            <p:cNvSpPr>
              <a:spLocks noChangeAspect="1" noChangeArrowheads="1"/>
            </p:cNvSpPr>
            <p:nvPr/>
          </p:nvSpPr>
          <p:spPr bwMode="auto">
            <a:xfrm>
              <a:off x="3312"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1" name="Oval 478"/>
            <p:cNvSpPr>
              <a:spLocks noChangeAspect="1" noChangeArrowheads="1"/>
            </p:cNvSpPr>
            <p:nvPr/>
          </p:nvSpPr>
          <p:spPr bwMode="auto">
            <a:xfrm>
              <a:off x="3696" y="91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2" name="Oval 479"/>
            <p:cNvSpPr>
              <a:spLocks noChangeAspect="1" noChangeArrowheads="1"/>
            </p:cNvSpPr>
            <p:nvPr/>
          </p:nvSpPr>
          <p:spPr bwMode="auto">
            <a:xfrm>
              <a:off x="3600"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3" name="Oval 480"/>
            <p:cNvSpPr>
              <a:spLocks noChangeAspect="1" noChangeArrowheads="1"/>
            </p:cNvSpPr>
            <p:nvPr/>
          </p:nvSpPr>
          <p:spPr bwMode="auto">
            <a:xfrm>
              <a:off x="3216" y="3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4" name="Oval 481"/>
            <p:cNvSpPr>
              <a:spLocks noChangeAspect="1" noChangeArrowheads="1"/>
            </p:cNvSpPr>
            <p:nvPr/>
          </p:nvSpPr>
          <p:spPr bwMode="auto">
            <a:xfrm>
              <a:off x="3312" y="28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5" name="Oval 482"/>
            <p:cNvSpPr>
              <a:spLocks noChangeAspect="1" noChangeArrowheads="1"/>
            </p:cNvSpPr>
            <p:nvPr/>
          </p:nvSpPr>
          <p:spPr bwMode="auto">
            <a:xfrm>
              <a:off x="307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973" name="TextBox 972"/>
          <p:cNvSpPr txBox="1">
            <a:spLocks noChangeArrowheads="1"/>
          </p:cNvSpPr>
          <p:nvPr/>
        </p:nvSpPr>
        <p:spPr bwMode="auto">
          <a:xfrm>
            <a:off x="533400" y="4648200"/>
            <a:ext cx="2819400" cy="1200150"/>
          </a:xfrm>
          <a:prstGeom prst="rect">
            <a:avLst/>
          </a:prstGeom>
          <a:noFill/>
          <a:ln w="9525">
            <a:noFill/>
            <a:miter lim="800000"/>
            <a:headEnd/>
            <a:tailEnd/>
          </a:ln>
        </p:spPr>
        <p:txBody>
          <a:bodyPr>
            <a:spAutoFit/>
          </a:bodyPr>
          <a:lstStyle/>
          <a:p>
            <a:pPr>
              <a:defRPr/>
            </a:pPr>
            <a:r>
              <a:rPr lang="en-US" sz="2400" kern="0">
                <a:solidFill>
                  <a:srgbClr val="000000"/>
                </a:solidFill>
                <a:latin typeface="Arial" pitchFamily="34" charset="0"/>
              </a:rPr>
              <a:t>Each point is a local descriptor, e.g. SIFT vector. </a:t>
            </a:r>
          </a:p>
        </p:txBody>
      </p:sp>
      <p:sp>
        <p:nvSpPr>
          <p:cNvPr id="486" name="Slide Number Placeholder 485"/>
          <p:cNvSpPr>
            <a:spLocks noGrp="1"/>
          </p:cNvSpPr>
          <p:nvPr>
            <p:ph type="sldNum" sz="quarter" idx="12"/>
          </p:nvPr>
        </p:nvSpPr>
        <p:spPr/>
        <p:txBody>
          <a:bodyPr/>
          <a:lstStyle/>
          <a:p>
            <a:fld id="{B6F15528-21DE-4FAA-801E-634DDDAF4B2B}"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461127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xit" presetSubtype="272" fill="hold" nodeType="afterEffect">
                                  <p:stCondLst>
                                    <p:cond delay="0"/>
                                  </p:stCondLst>
                                  <p:childTnLst>
                                    <p:anim calcmode="lin" valueType="num">
                                      <p:cBhvr>
                                        <p:cTn id="6" dur="500"/>
                                        <p:tgtEl>
                                          <p:spTgt spid="2"/>
                                        </p:tgtEl>
                                        <p:attrNameLst>
                                          <p:attrName>ppt_w</p:attrName>
                                        </p:attrNameLst>
                                      </p:cBhvr>
                                      <p:tavLst>
                                        <p:tav tm="0">
                                          <p:val>
                                            <p:strVal val="ppt_w"/>
                                          </p:val>
                                        </p:tav>
                                        <p:tav tm="100000">
                                          <p:val>
                                            <p:strVal val="4/3*ppt_w"/>
                                          </p:val>
                                        </p:tav>
                                      </p:tavLst>
                                    </p:anim>
                                    <p:anim calcmode="lin" valueType="num">
                                      <p:cBhvr>
                                        <p:cTn id="7" dur="500"/>
                                        <p:tgtEl>
                                          <p:spTgt spid="2"/>
                                        </p:tgtEl>
                                        <p:attrNameLst>
                                          <p:attrName>ppt_h</p:attrName>
                                        </p:attrNameLst>
                                      </p:cBhvr>
                                      <p:tavLst>
                                        <p:tav tm="0">
                                          <p:val>
                                            <p:strVal val="ppt_h"/>
                                          </p:val>
                                        </p:tav>
                                        <p:tav tm="100000">
                                          <p:val>
                                            <p:strVal val="4/3*ppt_h"/>
                                          </p:val>
                                        </p:tav>
                                      </p:tavLst>
                                    </p:anim>
                                    <p:set>
                                      <p:cBhvr>
                                        <p:cTn id="8" dur="1" fill="hold">
                                          <p:stCondLst>
                                            <p:cond delay="499"/>
                                          </p:stCondLst>
                                        </p:cTn>
                                        <p:tgtEl>
                                          <p:spTgt spid="2"/>
                                        </p:tgtEl>
                                        <p:attrNameLst>
                                          <p:attrName>style.visibility</p:attrName>
                                        </p:attrNameLst>
                                      </p:cBhvr>
                                      <p:to>
                                        <p:strVal val="hidden"/>
                                      </p:to>
                                    </p:set>
                                  </p:childTnLst>
                                </p:cTn>
                              </p:par>
                              <p:par>
                                <p:cTn id="9" presetID="49" presetClass="path" presetSubtype="0" fill="hold" nodeType="withEffect">
                                  <p:stCondLst>
                                    <p:cond delay="0"/>
                                  </p:stCondLst>
                                  <p:childTnLst>
                                    <p:animMotion origin="layout" path="M 3.33333E-6 4.44444E-6 L -0.10417 4.44444E-6 " pathEditMode="relative" rAng="0" ptsTypes="AA">
                                      <p:cBhvr>
                                        <p:cTn id="10" dur="500" fill="hold"/>
                                        <p:tgtEl>
                                          <p:spTgt spid="2"/>
                                        </p:tgtEl>
                                        <p:attrNameLst>
                                          <p:attrName>ppt_x</p:attrName>
                                          <p:attrName>ppt_y</p:attrName>
                                        </p:attrNameLst>
                                      </p:cBhvr>
                                      <p:rCtr x="-5208" y="0"/>
                                    </p:animMotion>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nodeType="afterGroup">
                            <p:stCondLst>
                              <p:cond delay="500"/>
                            </p:stCondLst>
                            <p:childTnLst>
                              <p:par>
                                <p:cTn id="15" presetID="23" presetClass="exit" presetSubtype="272" fill="hold" nodeType="afterEffect">
                                  <p:stCondLst>
                                    <p:cond delay="0"/>
                                  </p:stCondLst>
                                  <p:childTnLst>
                                    <p:anim calcmode="lin" valueType="num">
                                      <p:cBhvr>
                                        <p:cTn id="16" dur="500"/>
                                        <p:tgtEl>
                                          <p:spTgt spid="12"/>
                                        </p:tgtEl>
                                        <p:attrNameLst>
                                          <p:attrName>ppt_w</p:attrName>
                                        </p:attrNameLst>
                                      </p:cBhvr>
                                      <p:tavLst>
                                        <p:tav tm="0">
                                          <p:val>
                                            <p:strVal val="ppt_w"/>
                                          </p:val>
                                        </p:tav>
                                        <p:tav tm="100000">
                                          <p:val>
                                            <p:strVal val="4/3*ppt_w"/>
                                          </p:val>
                                        </p:tav>
                                      </p:tavLst>
                                    </p:anim>
                                    <p:anim calcmode="lin" valueType="num">
                                      <p:cBhvr>
                                        <p:cTn id="17" dur="500"/>
                                        <p:tgtEl>
                                          <p:spTgt spid="12"/>
                                        </p:tgtEl>
                                        <p:attrNameLst>
                                          <p:attrName>ppt_h</p:attrName>
                                        </p:attrNameLst>
                                      </p:cBhvr>
                                      <p:tavLst>
                                        <p:tav tm="0">
                                          <p:val>
                                            <p:strVal val="ppt_h"/>
                                          </p:val>
                                        </p:tav>
                                        <p:tav tm="100000">
                                          <p:val>
                                            <p:strVal val="4/3*ppt_h"/>
                                          </p:val>
                                        </p:tav>
                                      </p:tavLst>
                                    </p:anim>
                                    <p:set>
                                      <p:cBhvr>
                                        <p:cTn id="18" dur="1" fill="hold">
                                          <p:stCondLst>
                                            <p:cond delay="499"/>
                                          </p:stCondLst>
                                        </p:cTn>
                                        <p:tgtEl>
                                          <p:spTgt spid="12"/>
                                        </p:tgtEl>
                                        <p:attrNameLst>
                                          <p:attrName>style.visibility</p:attrName>
                                        </p:attrNameLst>
                                      </p:cBhvr>
                                      <p:to>
                                        <p:strVal val="hidden"/>
                                      </p:to>
                                    </p:set>
                                  </p:childTnLst>
                                </p:cTn>
                              </p:par>
                              <p:par>
                                <p:cTn id="19" presetID="49" presetClass="path" presetSubtype="0" fill="hold" nodeType="withEffect">
                                  <p:stCondLst>
                                    <p:cond delay="0"/>
                                  </p:stCondLst>
                                  <p:childTnLst>
                                    <p:animMotion origin="layout" path="M -0.00208 -0.06851 L -0.07708 -0.06851 " pathEditMode="relative" rAng="0" ptsTypes="AA">
                                      <p:cBhvr>
                                        <p:cTn id="20" dur="500" fill="hold"/>
                                        <p:tgtEl>
                                          <p:spTgt spid="12"/>
                                        </p:tgtEl>
                                        <p:attrNameLst>
                                          <p:attrName>ppt_x</p:attrName>
                                          <p:attrName>ppt_y</p:attrName>
                                        </p:attrNameLst>
                                      </p:cBhvr>
                                      <p:rCtr x="-3750" y="0"/>
                                    </p:animMotion>
                                  </p:childTnLst>
                                </p:cTn>
                              </p:par>
                            </p:childTnLst>
                          </p:cTn>
                        </p:par>
                        <p:par>
                          <p:cTn id="21" fill="hold" nodeType="afterGroup">
                            <p:stCondLst>
                              <p:cond delay="1000"/>
                            </p:stCondLst>
                            <p:childTnLst>
                              <p:par>
                                <p:cTn id="22" presetID="1"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nodeType="afterGroup">
                            <p:stCondLst>
                              <p:cond delay="1000"/>
                            </p:stCondLst>
                            <p:childTnLst>
                              <p:par>
                                <p:cTn id="25" presetID="23" presetClass="exit" presetSubtype="272" fill="hold" nodeType="afterEffect">
                                  <p:stCondLst>
                                    <p:cond delay="0"/>
                                  </p:stCondLst>
                                  <p:childTnLst>
                                    <p:anim calcmode="lin" valueType="num">
                                      <p:cBhvr>
                                        <p:cTn id="26" dur="500"/>
                                        <p:tgtEl>
                                          <p:spTgt spid="22"/>
                                        </p:tgtEl>
                                        <p:attrNameLst>
                                          <p:attrName>ppt_w</p:attrName>
                                        </p:attrNameLst>
                                      </p:cBhvr>
                                      <p:tavLst>
                                        <p:tav tm="0">
                                          <p:val>
                                            <p:strVal val="ppt_w"/>
                                          </p:val>
                                        </p:tav>
                                        <p:tav tm="100000">
                                          <p:val>
                                            <p:strVal val="4/3*ppt_w"/>
                                          </p:val>
                                        </p:tav>
                                      </p:tavLst>
                                    </p:anim>
                                    <p:anim calcmode="lin" valueType="num">
                                      <p:cBhvr>
                                        <p:cTn id="27" dur="500"/>
                                        <p:tgtEl>
                                          <p:spTgt spid="22"/>
                                        </p:tgtEl>
                                        <p:attrNameLst>
                                          <p:attrName>ppt_h</p:attrName>
                                        </p:attrNameLst>
                                      </p:cBhvr>
                                      <p:tavLst>
                                        <p:tav tm="0">
                                          <p:val>
                                            <p:strVal val="ppt_h"/>
                                          </p:val>
                                        </p:tav>
                                        <p:tav tm="100000">
                                          <p:val>
                                            <p:strVal val="4/3*ppt_h"/>
                                          </p:val>
                                        </p:tav>
                                      </p:tavLst>
                                    </p:anim>
                                    <p:set>
                                      <p:cBhvr>
                                        <p:cTn id="28" dur="1" fill="hold">
                                          <p:stCondLst>
                                            <p:cond delay="499"/>
                                          </p:stCondLst>
                                        </p:cTn>
                                        <p:tgtEl>
                                          <p:spTgt spid="22"/>
                                        </p:tgtEl>
                                        <p:attrNameLst>
                                          <p:attrName>style.visibility</p:attrName>
                                        </p:attrNameLst>
                                      </p:cBhvr>
                                      <p:to>
                                        <p:strVal val="hidden"/>
                                      </p:to>
                                    </p:set>
                                  </p:childTnLst>
                                </p:cTn>
                              </p:par>
                              <p:par>
                                <p:cTn id="29" presetID="49" presetClass="path" presetSubtype="0" fill="hold" nodeType="withEffect">
                                  <p:stCondLst>
                                    <p:cond delay="0"/>
                                  </p:stCondLst>
                                  <p:childTnLst>
                                    <p:animMotion origin="layout" path="M 0.00781 -0.13842 L -0.10886 -0.13842 " pathEditMode="relative" rAng="0" ptsTypes="AA">
                                      <p:cBhvr>
                                        <p:cTn id="30" dur="500" fill="hold"/>
                                        <p:tgtEl>
                                          <p:spTgt spid="22"/>
                                        </p:tgtEl>
                                        <p:attrNameLst>
                                          <p:attrName>ppt_x</p:attrName>
                                          <p:attrName>ppt_y</p:attrName>
                                        </p:attrNameLst>
                                      </p:cBhvr>
                                      <p:rCtr x="-5833" y="0"/>
                                    </p:animMotion>
                                  </p:childTnLst>
                                </p:cTn>
                              </p:par>
                            </p:childTnLst>
                          </p:cTn>
                        </p:par>
                        <p:par>
                          <p:cTn id="31" fill="hold" nodeType="afterGroup">
                            <p:stCondLst>
                              <p:cond delay="1500"/>
                            </p:stCondLst>
                            <p:childTnLst>
                              <p:par>
                                <p:cTn id="32" presetID="1" presetClass="entr" presetSubtype="0" fill="hold" nodeType="afterEffect">
                                  <p:stCondLst>
                                    <p:cond delay="0"/>
                                  </p:stCondLst>
                                  <p:childTnLst>
                                    <p:set>
                                      <p:cBhvr>
                                        <p:cTn id="33" dur="1" fill="hold">
                                          <p:stCondLst>
                                            <p:cond delay="0"/>
                                          </p:stCondLst>
                                        </p:cTn>
                                        <p:tgtEl>
                                          <p:spTgt spid="7065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endParaRPr lang="en-US" smtClean="0"/>
          </a:p>
        </p:txBody>
      </p:sp>
      <p:sp>
        <p:nvSpPr>
          <p:cNvPr id="71683" name="Content Placeholder 2"/>
          <p:cNvSpPr>
            <a:spLocks noGrp="1"/>
          </p:cNvSpPr>
          <p:nvPr>
            <p:ph idx="1"/>
          </p:nvPr>
        </p:nvSpPr>
        <p:spPr/>
        <p:txBody>
          <a:bodyPr/>
          <a:lstStyle/>
          <a:p>
            <a:endParaRPr lang="en-US" smtClean="0"/>
          </a:p>
        </p:txBody>
      </p:sp>
      <p:grpSp>
        <p:nvGrpSpPr>
          <p:cNvPr id="2" name="Group 35"/>
          <p:cNvGrpSpPr>
            <a:grpSpLocks noChangeAspect="1"/>
          </p:cNvGrpSpPr>
          <p:nvPr/>
        </p:nvGrpSpPr>
        <p:grpSpPr bwMode="auto">
          <a:xfrm>
            <a:off x="1244600" y="227013"/>
            <a:ext cx="6853238" cy="6200775"/>
            <a:chOff x="1056" y="288"/>
            <a:chExt cx="4032" cy="3648"/>
          </a:xfrm>
        </p:grpSpPr>
        <p:sp>
          <p:nvSpPr>
            <p:cNvPr id="71692" name="Oval 36"/>
            <p:cNvSpPr>
              <a:spLocks noChangeAspect="1" noChangeArrowheads="1"/>
            </p:cNvSpPr>
            <p:nvPr/>
          </p:nvSpPr>
          <p:spPr bwMode="auto">
            <a:xfrm>
              <a:off x="1824" y="196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3" name="Oval 37"/>
            <p:cNvSpPr>
              <a:spLocks noChangeAspect="1" noChangeArrowheads="1"/>
            </p:cNvSpPr>
            <p:nvPr/>
          </p:nvSpPr>
          <p:spPr bwMode="auto">
            <a:xfrm>
              <a:off x="1584" y="20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4" name="Oval 38"/>
            <p:cNvSpPr>
              <a:spLocks noChangeAspect="1" noChangeArrowheads="1"/>
            </p:cNvSpPr>
            <p:nvPr/>
          </p:nvSpPr>
          <p:spPr bwMode="auto">
            <a:xfrm>
              <a:off x="1920"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5" name="Oval 39"/>
            <p:cNvSpPr>
              <a:spLocks noChangeAspect="1" noChangeArrowheads="1"/>
            </p:cNvSpPr>
            <p:nvPr/>
          </p:nvSpPr>
          <p:spPr bwMode="auto">
            <a:xfrm>
              <a:off x="2016" y="17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6" name="Oval 40"/>
            <p:cNvSpPr>
              <a:spLocks noChangeAspect="1" noChangeArrowheads="1"/>
            </p:cNvSpPr>
            <p:nvPr/>
          </p:nvSpPr>
          <p:spPr bwMode="auto">
            <a:xfrm>
              <a:off x="1920" y="20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7" name="Oval 41"/>
            <p:cNvSpPr>
              <a:spLocks noChangeAspect="1" noChangeArrowheads="1"/>
            </p:cNvSpPr>
            <p:nvPr/>
          </p:nvSpPr>
          <p:spPr bwMode="auto">
            <a:xfrm>
              <a:off x="1536" y="10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8" name="Oval 42"/>
            <p:cNvSpPr>
              <a:spLocks noChangeAspect="1" noChangeArrowheads="1"/>
            </p:cNvSpPr>
            <p:nvPr/>
          </p:nvSpPr>
          <p:spPr bwMode="auto">
            <a:xfrm>
              <a:off x="1824"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9" name="Oval 43"/>
            <p:cNvSpPr>
              <a:spLocks noChangeAspect="1" noChangeArrowheads="1"/>
            </p:cNvSpPr>
            <p:nvPr/>
          </p:nvSpPr>
          <p:spPr bwMode="auto">
            <a:xfrm>
              <a:off x="2592" y="33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0" name="Oval 44"/>
            <p:cNvSpPr>
              <a:spLocks noChangeAspect="1" noChangeArrowheads="1"/>
            </p:cNvSpPr>
            <p:nvPr/>
          </p:nvSpPr>
          <p:spPr bwMode="auto">
            <a:xfrm>
              <a:off x="2448" y="34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1" name="Oval 45"/>
            <p:cNvSpPr>
              <a:spLocks noChangeAspect="1" noChangeArrowheads="1"/>
            </p:cNvSpPr>
            <p:nvPr/>
          </p:nvSpPr>
          <p:spPr bwMode="auto">
            <a:xfrm>
              <a:off x="2736" y="33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2" name="Oval 46"/>
            <p:cNvSpPr>
              <a:spLocks noChangeAspect="1" noChangeArrowheads="1"/>
            </p:cNvSpPr>
            <p:nvPr/>
          </p:nvSpPr>
          <p:spPr bwMode="auto">
            <a:xfrm>
              <a:off x="2784" y="3264"/>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3" name="Oval 47"/>
            <p:cNvSpPr>
              <a:spLocks noChangeAspect="1" noChangeArrowheads="1"/>
            </p:cNvSpPr>
            <p:nvPr/>
          </p:nvSpPr>
          <p:spPr bwMode="auto">
            <a:xfrm>
              <a:off x="2688" y="30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4" name="Oval 48"/>
            <p:cNvSpPr>
              <a:spLocks noChangeAspect="1" noChangeArrowheads="1"/>
            </p:cNvSpPr>
            <p:nvPr/>
          </p:nvSpPr>
          <p:spPr bwMode="auto">
            <a:xfrm>
              <a:off x="2832" y="28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5" name="Oval 49"/>
            <p:cNvSpPr>
              <a:spLocks noChangeAspect="1" noChangeArrowheads="1"/>
            </p:cNvSpPr>
            <p:nvPr/>
          </p:nvSpPr>
          <p:spPr bwMode="auto">
            <a:xfrm>
              <a:off x="3024"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6" name="Oval 50"/>
            <p:cNvSpPr>
              <a:spLocks noChangeAspect="1" noChangeArrowheads="1"/>
            </p:cNvSpPr>
            <p:nvPr/>
          </p:nvSpPr>
          <p:spPr bwMode="auto">
            <a:xfrm>
              <a:off x="2688" y="25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7" name="Oval 51"/>
            <p:cNvSpPr>
              <a:spLocks noChangeAspect="1" noChangeArrowheads="1"/>
            </p:cNvSpPr>
            <p:nvPr/>
          </p:nvSpPr>
          <p:spPr bwMode="auto">
            <a:xfrm>
              <a:off x="2736"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8" name="Oval 52"/>
            <p:cNvSpPr>
              <a:spLocks noChangeAspect="1" noChangeArrowheads="1"/>
            </p:cNvSpPr>
            <p:nvPr/>
          </p:nvSpPr>
          <p:spPr bwMode="auto">
            <a:xfrm>
              <a:off x="331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9" name="Oval 53"/>
            <p:cNvSpPr>
              <a:spLocks noChangeAspect="1" noChangeArrowheads="1"/>
            </p:cNvSpPr>
            <p:nvPr/>
          </p:nvSpPr>
          <p:spPr bwMode="auto">
            <a:xfrm>
              <a:off x="3120"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0" name="Oval 54"/>
            <p:cNvSpPr>
              <a:spLocks noChangeAspect="1" noChangeArrowheads="1"/>
            </p:cNvSpPr>
            <p:nvPr/>
          </p:nvSpPr>
          <p:spPr bwMode="auto">
            <a:xfrm>
              <a:off x="3696" y="30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1" name="Oval 55"/>
            <p:cNvSpPr>
              <a:spLocks noChangeAspect="1" noChangeArrowheads="1"/>
            </p:cNvSpPr>
            <p:nvPr/>
          </p:nvSpPr>
          <p:spPr bwMode="auto">
            <a:xfrm>
              <a:off x="2736" y="36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2" name="Oval 56"/>
            <p:cNvSpPr>
              <a:spLocks noChangeAspect="1" noChangeArrowheads="1"/>
            </p:cNvSpPr>
            <p:nvPr/>
          </p:nvSpPr>
          <p:spPr bwMode="auto">
            <a:xfrm>
              <a:off x="2256" y="36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3" name="Oval 57"/>
            <p:cNvSpPr>
              <a:spLocks noChangeAspect="1" noChangeArrowheads="1"/>
            </p:cNvSpPr>
            <p:nvPr/>
          </p:nvSpPr>
          <p:spPr bwMode="auto">
            <a:xfrm>
              <a:off x="2544" y="28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4" name="Oval 58"/>
            <p:cNvSpPr>
              <a:spLocks noChangeAspect="1" noChangeArrowheads="1"/>
            </p:cNvSpPr>
            <p:nvPr/>
          </p:nvSpPr>
          <p:spPr bwMode="auto">
            <a:xfrm>
              <a:off x="2592" y="25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5" name="Oval 59"/>
            <p:cNvSpPr>
              <a:spLocks noChangeAspect="1" noChangeArrowheads="1"/>
            </p:cNvSpPr>
            <p:nvPr/>
          </p:nvSpPr>
          <p:spPr bwMode="auto">
            <a:xfrm>
              <a:off x="403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6" name="Oval 60"/>
            <p:cNvSpPr>
              <a:spLocks noChangeAspect="1" noChangeArrowheads="1"/>
            </p:cNvSpPr>
            <p:nvPr/>
          </p:nvSpPr>
          <p:spPr bwMode="auto">
            <a:xfrm>
              <a:off x="3456"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7" name="Oval 61"/>
            <p:cNvSpPr>
              <a:spLocks noChangeAspect="1" noChangeArrowheads="1"/>
            </p:cNvSpPr>
            <p:nvPr/>
          </p:nvSpPr>
          <p:spPr bwMode="auto">
            <a:xfrm>
              <a:off x="4080"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8" name="Oval 62"/>
            <p:cNvSpPr>
              <a:spLocks noChangeAspect="1" noChangeArrowheads="1"/>
            </p:cNvSpPr>
            <p:nvPr/>
          </p:nvSpPr>
          <p:spPr bwMode="auto">
            <a:xfrm>
              <a:off x="3744"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9" name="Oval 63"/>
            <p:cNvSpPr>
              <a:spLocks noChangeAspect="1" noChangeArrowheads="1"/>
            </p:cNvSpPr>
            <p:nvPr/>
          </p:nvSpPr>
          <p:spPr bwMode="auto">
            <a:xfrm>
              <a:off x="283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0" name="Oval 64"/>
            <p:cNvSpPr>
              <a:spLocks noChangeAspect="1" noChangeArrowheads="1"/>
            </p:cNvSpPr>
            <p:nvPr/>
          </p:nvSpPr>
          <p:spPr bwMode="auto">
            <a:xfrm>
              <a:off x="264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1" name="Oval 65"/>
            <p:cNvSpPr>
              <a:spLocks noChangeAspect="1" noChangeArrowheads="1"/>
            </p:cNvSpPr>
            <p:nvPr/>
          </p:nvSpPr>
          <p:spPr bwMode="auto">
            <a:xfrm>
              <a:off x="201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2" name="Oval 66"/>
            <p:cNvSpPr>
              <a:spLocks noChangeAspect="1" noChangeArrowheads="1"/>
            </p:cNvSpPr>
            <p:nvPr/>
          </p:nvSpPr>
          <p:spPr bwMode="auto">
            <a:xfrm>
              <a:off x="1488" y="8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3" name="Oval 67"/>
            <p:cNvSpPr>
              <a:spLocks noChangeAspect="1" noChangeArrowheads="1"/>
            </p:cNvSpPr>
            <p:nvPr/>
          </p:nvSpPr>
          <p:spPr bwMode="auto">
            <a:xfrm>
              <a:off x="2016" y="21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4" name="Oval 68"/>
            <p:cNvSpPr>
              <a:spLocks noChangeAspect="1" noChangeArrowheads="1"/>
            </p:cNvSpPr>
            <p:nvPr/>
          </p:nvSpPr>
          <p:spPr bwMode="auto">
            <a:xfrm>
              <a:off x="1728"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5" name="Oval 69"/>
            <p:cNvSpPr>
              <a:spLocks noChangeAspect="1" noChangeArrowheads="1"/>
            </p:cNvSpPr>
            <p:nvPr/>
          </p:nvSpPr>
          <p:spPr bwMode="auto">
            <a:xfrm>
              <a:off x="1824"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6" name="Oval 70"/>
            <p:cNvSpPr>
              <a:spLocks noChangeAspect="1" noChangeArrowheads="1"/>
            </p:cNvSpPr>
            <p:nvPr/>
          </p:nvSpPr>
          <p:spPr bwMode="auto">
            <a:xfrm>
              <a:off x="1440"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7" name="Oval 71"/>
            <p:cNvSpPr>
              <a:spLocks noChangeAspect="1" noChangeArrowheads="1"/>
            </p:cNvSpPr>
            <p:nvPr/>
          </p:nvSpPr>
          <p:spPr bwMode="auto">
            <a:xfrm>
              <a:off x="2112" y="16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8" name="Oval 72"/>
            <p:cNvSpPr>
              <a:spLocks noChangeAspect="1" noChangeArrowheads="1"/>
            </p:cNvSpPr>
            <p:nvPr/>
          </p:nvSpPr>
          <p:spPr bwMode="auto">
            <a:xfrm>
              <a:off x="2352"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9" name="Oval 73"/>
            <p:cNvSpPr>
              <a:spLocks noChangeAspect="1" noChangeArrowheads="1"/>
            </p:cNvSpPr>
            <p:nvPr/>
          </p:nvSpPr>
          <p:spPr bwMode="auto">
            <a:xfrm>
              <a:off x="2448" y="163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0" name="Oval 74"/>
            <p:cNvSpPr>
              <a:spLocks noChangeAspect="1" noChangeArrowheads="1"/>
            </p:cNvSpPr>
            <p:nvPr/>
          </p:nvSpPr>
          <p:spPr bwMode="auto">
            <a:xfrm>
              <a:off x="225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1" name="Oval 75"/>
            <p:cNvSpPr>
              <a:spLocks noChangeAspect="1" noChangeArrowheads="1"/>
            </p:cNvSpPr>
            <p:nvPr/>
          </p:nvSpPr>
          <p:spPr bwMode="auto">
            <a:xfrm>
              <a:off x="2160" y="12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2" name="Oval 76"/>
            <p:cNvSpPr>
              <a:spLocks noChangeAspect="1" noChangeArrowheads="1"/>
            </p:cNvSpPr>
            <p:nvPr/>
          </p:nvSpPr>
          <p:spPr bwMode="auto">
            <a:xfrm>
              <a:off x="2160"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3" name="Oval 77"/>
            <p:cNvSpPr>
              <a:spLocks noChangeAspect="1" noChangeArrowheads="1"/>
            </p:cNvSpPr>
            <p:nvPr/>
          </p:nvSpPr>
          <p:spPr bwMode="auto">
            <a:xfrm>
              <a:off x="2640"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4" name="Oval 78"/>
            <p:cNvSpPr>
              <a:spLocks noChangeAspect="1" noChangeArrowheads="1"/>
            </p:cNvSpPr>
            <p:nvPr/>
          </p:nvSpPr>
          <p:spPr bwMode="auto">
            <a:xfrm>
              <a:off x="3408"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5" name="Oval 79"/>
            <p:cNvSpPr>
              <a:spLocks noChangeAspect="1" noChangeArrowheads="1"/>
            </p:cNvSpPr>
            <p:nvPr/>
          </p:nvSpPr>
          <p:spPr bwMode="auto">
            <a:xfrm>
              <a:off x="3216" y="235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6" name="Oval 80"/>
            <p:cNvSpPr>
              <a:spLocks noChangeAspect="1" noChangeArrowheads="1"/>
            </p:cNvSpPr>
            <p:nvPr/>
          </p:nvSpPr>
          <p:spPr bwMode="auto">
            <a:xfrm>
              <a:off x="3264" y="24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7" name="Oval 81"/>
            <p:cNvSpPr>
              <a:spLocks noChangeAspect="1" noChangeArrowheads="1"/>
            </p:cNvSpPr>
            <p:nvPr/>
          </p:nvSpPr>
          <p:spPr bwMode="auto">
            <a:xfrm>
              <a:off x="3792"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8" name="Oval 82"/>
            <p:cNvSpPr>
              <a:spLocks noChangeAspect="1" noChangeArrowheads="1"/>
            </p:cNvSpPr>
            <p:nvPr/>
          </p:nvSpPr>
          <p:spPr bwMode="auto">
            <a:xfrm>
              <a:off x="340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9" name="Oval 83"/>
            <p:cNvSpPr>
              <a:spLocks noChangeAspect="1" noChangeArrowheads="1"/>
            </p:cNvSpPr>
            <p:nvPr/>
          </p:nvSpPr>
          <p:spPr bwMode="auto">
            <a:xfrm>
              <a:off x="3552" y="16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0" name="Oval 84"/>
            <p:cNvSpPr>
              <a:spLocks noChangeAspect="1" noChangeArrowheads="1"/>
            </p:cNvSpPr>
            <p:nvPr/>
          </p:nvSpPr>
          <p:spPr bwMode="auto">
            <a:xfrm>
              <a:off x="412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1" name="Oval 85"/>
            <p:cNvSpPr>
              <a:spLocks noChangeAspect="1" noChangeArrowheads="1"/>
            </p:cNvSpPr>
            <p:nvPr/>
          </p:nvSpPr>
          <p:spPr bwMode="auto">
            <a:xfrm>
              <a:off x="3312"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2" name="Oval 86"/>
            <p:cNvSpPr>
              <a:spLocks noChangeAspect="1" noChangeArrowheads="1"/>
            </p:cNvSpPr>
            <p:nvPr/>
          </p:nvSpPr>
          <p:spPr bwMode="auto">
            <a:xfrm>
              <a:off x="1680" y="110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3" name="Oval 87"/>
            <p:cNvSpPr>
              <a:spLocks noChangeAspect="1" noChangeArrowheads="1"/>
            </p:cNvSpPr>
            <p:nvPr/>
          </p:nvSpPr>
          <p:spPr bwMode="auto">
            <a:xfrm>
              <a:off x="1200" y="8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4" name="Oval 88"/>
            <p:cNvSpPr>
              <a:spLocks noChangeAspect="1" noChangeArrowheads="1"/>
            </p:cNvSpPr>
            <p:nvPr/>
          </p:nvSpPr>
          <p:spPr bwMode="auto">
            <a:xfrm>
              <a:off x="1488" y="48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5" name="Oval 89"/>
            <p:cNvSpPr>
              <a:spLocks noChangeAspect="1" noChangeArrowheads="1"/>
            </p:cNvSpPr>
            <p:nvPr/>
          </p:nvSpPr>
          <p:spPr bwMode="auto">
            <a:xfrm>
              <a:off x="3552" y="10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6" name="Oval 90"/>
            <p:cNvSpPr>
              <a:spLocks noChangeAspect="1" noChangeArrowheads="1"/>
            </p:cNvSpPr>
            <p:nvPr/>
          </p:nvSpPr>
          <p:spPr bwMode="auto">
            <a:xfrm>
              <a:off x="3264" y="8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7" name="Oval 91"/>
            <p:cNvSpPr>
              <a:spLocks noChangeAspect="1" noChangeArrowheads="1"/>
            </p:cNvSpPr>
            <p:nvPr/>
          </p:nvSpPr>
          <p:spPr bwMode="auto">
            <a:xfrm>
              <a:off x="3696" y="67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8" name="Oval 92"/>
            <p:cNvSpPr>
              <a:spLocks noChangeAspect="1" noChangeArrowheads="1"/>
            </p:cNvSpPr>
            <p:nvPr/>
          </p:nvSpPr>
          <p:spPr bwMode="auto">
            <a:xfrm>
              <a:off x="3504" y="7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9" name="Oval 93"/>
            <p:cNvSpPr>
              <a:spLocks noChangeAspect="1" noChangeArrowheads="1"/>
            </p:cNvSpPr>
            <p:nvPr/>
          </p:nvSpPr>
          <p:spPr bwMode="auto">
            <a:xfrm>
              <a:off x="3408" y="480"/>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0" name="Oval 94"/>
            <p:cNvSpPr>
              <a:spLocks noChangeAspect="1" noChangeArrowheads="1"/>
            </p:cNvSpPr>
            <p:nvPr/>
          </p:nvSpPr>
          <p:spPr bwMode="auto">
            <a:xfrm>
              <a:off x="4464"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1" name="Oval 95"/>
            <p:cNvSpPr>
              <a:spLocks noChangeAspect="1" noChangeArrowheads="1"/>
            </p:cNvSpPr>
            <p:nvPr/>
          </p:nvSpPr>
          <p:spPr bwMode="auto">
            <a:xfrm>
              <a:off x="465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2" name="Oval 96"/>
            <p:cNvSpPr>
              <a:spLocks noChangeAspect="1" noChangeArrowheads="1"/>
            </p:cNvSpPr>
            <p:nvPr/>
          </p:nvSpPr>
          <p:spPr bwMode="auto">
            <a:xfrm>
              <a:off x="5040" y="15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3" name="Oval 97"/>
            <p:cNvSpPr>
              <a:spLocks noChangeAspect="1" noChangeArrowheads="1"/>
            </p:cNvSpPr>
            <p:nvPr/>
          </p:nvSpPr>
          <p:spPr bwMode="auto">
            <a:xfrm>
              <a:off x="4944"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4" name="Oval 98"/>
            <p:cNvSpPr>
              <a:spLocks noChangeAspect="1" noChangeArrowheads="1"/>
            </p:cNvSpPr>
            <p:nvPr/>
          </p:nvSpPr>
          <p:spPr bwMode="auto">
            <a:xfrm>
              <a:off x="3648" y="124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5" name="Oval 99"/>
            <p:cNvSpPr>
              <a:spLocks noChangeAspect="1" noChangeArrowheads="1"/>
            </p:cNvSpPr>
            <p:nvPr/>
          </p:nvSpPr>
          <p:spPr bwMode="auto">
            <a:xfrm>
              <a:off x="3312" y="5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6" name="Oval 100"/>
            <p:cNvSpPr>
              <a:spLocks noChangeAspect="1" noChangeArrowheads="1"/>
            </p:cNvSpPr>
            <p:nvPr/>
          </p:nvSpPr>
          <p:spPr bwMode="auto">
            <a:xfrm>
              <a:off x="4272" y="13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7" name="Oval 101"/>
            <p:cNvSpPr>
              <a:spLocks noChangeAspect="1" noChangeArrowheads="1"/>
            </p:cNvSpPr>
            <p:nvPr/>
          </p:nvSpPr>
          <p:spPr bwMode="auto">
            <a:xfrm>
              <a:off x="4032"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8" name="Oval 102"/>
            <p:cNvSpPr>
              <a:spLocks noChangeAspect="1" noChangeArrowheads="1"/>
            </p:cNvSpPr>
            <p:nvPr/>
          </p:nvSpPr>
          <p:spPr bwMode="auto">
            <a:xfrm>
              <a:off x="240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9" name="Oval 103"/>
            <p:cNvSpPr>
              <a:spLocks noChangeAspect="1" noChangeArrowheads="1"/>
            </p:cNvSpPr>
            <p:nvPr/>
          </p:nvSpPr>
          <p:spPr bwMode="auto">
            <a:xfrm>
              <a:off x="297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0" name="Oval 104"/>
            <p:cNvSpPr>
              <a:spLocks noChangeAspect="1" noChangeArrowheads="1"/>
            </p:cNvSpPr>
            <p:nvPr/>
          </p:nvSpPr>
          <p:spPr bwMode="auto">
            <a:xfrm>
              <a:off x="201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1" name="Oval 105"/>
            <p:cNvSpPr>
              <a:spLocks noChangeAspect="1" noChangeArrowheads="1"/>
            </p:cNvSpPr>
            <p:nvPr/>
          </p:nvSpPr>
          <p:spPr bwMode="auto">
            <a:xfrm>
              <a:off x="307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2" name="Oval 106"/>
            <p:cNvSpPr>
              <a:spLocks noChangeAspect="1" noChangeArrowheads="1"/>
            </p:cNvSpPr>
            <p:nvPr/>
          </p:nvSpPr>
          <p:spPr bwMode="auto">
            <a:xfrm>
              <a:off x="3024"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3" name="Oval 107"/>
            <p:cNvSpPr>
              <a:spLocks noChangeAspect="1" noChangeArrowheads="1"/>
            </p:cNvSpPr>
            <p:nvPr/>
          </p:nvSpPr>
          <p:spPr bwMode="auto">
            <a:xfrm>
              <a:off x="316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4" name="Oval 108"/>
            <p:cNvSpPr>
              <a:spLocks noChangeAspect="1" noChangeArrowheads="1"/>
            </p:cNvSpPr>
            <p:nvPr/>
          </p:nvSpPr>
          <p:spPr bwMode="auto">
            <a:xfrm>
              <a:off x="3936" y="129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5" name="Oval 109"/>
            <p:cNvSpPr>
              <a:spLocks noChangeAspect="1" noChangeArrowheads="1"/>
            </p:cNvSpPr>
            <p:nvPr/>
          </p:nvSpPr>
          <p:spPr bwMode="auto">
            <a:xfrm>
              <a:off x="38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6" name="Oval 110"/>
            <p:cNvSpPr>
              <a:spLocks noChangeAspect="1" noChangeArrowheads="1"/>
            </p:cNvSpPr>
            <p:nvPr/>
          </p:nvSpPr>
          <p:spPr bwMode="auto">
            <a:xfrm>
              <a:off x="4128"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7" name="Oval 111"/>
            <p:cNvSpPr>
              <a:spLocks noChangeAspect="1" noChangeArrowheads="1"/>
            </p:cNvSpPr>
            <p:nvPr/>
          </p:nvSpPr>
          <p:spPr bwMode="auto">
            <a:xfrm>
              <a:off x="4416"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8" name="Oval 112"/>
            <p:cNvSpPr>
              <a:spLocks noChangeAspect="1" noChangeArrowheads="1"/>
            </p:cNvSpPr>
            <p:nvPr/>
          </p:nvSpPr>
          <p:spPr bwMode="auto">
            <a:xfrm>
              <a:off x="4368" y="172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9" name="Oval 113"/>
            <p:cNvSpPr>
              <a:spLocks noChangeAspect="1" noChangeArrowheads="1"/>
            </p:cNvSpPr>
            <p:nvPr/>
          </p:nvSpPr>
          <p:spPr bwMode="auto">
            <a:xfrm>
              <a:off x="4992" y="18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0" name="Oval 114"/>
            <p:cNvSpPr>
              <a:spLocks noChangeAspect="1" noChangeArrowheads="1"/>
            </p:cNvSpPr>
            <p:nvPr/>
          </p:nvSpPr>
          <p:spPr bwMode="auto">
            <a:xfrm>
              <a:off x="489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1" name="Oval 115"/>
            <p:cNvSpPr>
              <a:spLocks noChangeAspect="1" noChangeArrowheads="1"/>
            </p:cNvSpPr>
            <p:nvPr/>
          </p:nvSpPr>
          <p:spPr bwMode="auto">
            <a:xfrm>
              <a:off x="3072"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2" name="Oval 116"/>
            <p:cNvSpPr>
              <a:spLocks noChangeAspect="1" noChangeArrowheads="1"/>
            </p:cNvSpPr>
            <p:nvPr/>
          </p:nvSpPr>
          <p:spPr bwMode="auto">
            <a:xfrm>
              <a:off x="2496" y="3696"/>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3" name="Oval 117"/>
            <p:cNvSpPr>
              <a:spLocks noChangeAspect="1" noChangeArrowheads="1"/>
            </p:cNvSpPr>
            <p:nvPr/>
          </p:nvSpPr>
          <p:spPr bwMode="auto">
            <a:xfrm>
              <a:off x="388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4" name="Oval 118"/>
            <p:cNvSpPr>
              <a:spLocks noChangeAspect="1" noChangeArrowheads="1"/>
            </p:cNvSpPr>
            <p:nvPr/>
          </p:nvSpPr>
          <p:spPr bwMode="auto">
            <a:xfrm>
              <a:off x="4176" y="31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5" name="Oval 119"/>
            <p:cNvSpPr>
              <a:spLocks noChangeAspect="1" noChangeArrowheads="1"/>
            </p:cNvSpPr>
            <p:nvPr/>
          </p:nvSpPr>
          <p:spPr bwMode="auto">
            <a:xfrm>
              <a:off x="2640" y="38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6" name="Oval 120"/>
            <p:cNvSpPr>
              <a:spLocks noChangeAspect="1" noChangeArrowheads="1"/>
            </p:cNvSpPr>
            <p:nvPr/>
          </p:nvSpPr>
          <p:spPr bwMode="auto">
            <a:xfrm>
              <a:off x="1296" y="18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7" name="Oval 121"/>
            <p:cNvSpPr>
              <a:spLocks noChangeAspect="1" noChangeArrowheads="1"/>
            </p:cNvSpPr>
            <p:nvPr/>
          </p:nvSpPr>
          <p:spPr bwMode="auto">
            <a:xfrm>
              <a:off x="1584" y="182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8" name="Oval 122"/>
            <p:cNvSpPr>
              <a:spLocks noChangeAspect="1" noChangeArrowheads="1"/>
            </p:cNvSpPr>
            <p:nvPr/>
          </p:nvSpPr>
          <p:spPr bwMode="auto">
            <a:xfrm>
              <a:off x="1536"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9" name="Oval 123"/>
            <p:cNvSpPr>
              <a:spLocks noChangeAspect="1" noChangeArrowheads="1"/>
            </p:cNvSpPr>
            <p:nvPr/>
          </p:nvSpPr>
          <p:spPr bwMode="auto">
            <a:xfrm>
              <a:off x="2352" y="230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0" name="Oval 124"/>
            <p:cNvSpPr>
              <a:spLocks noChangeAspect="1" noChangeArrowheads="1"/>
            </p:cNvSpPr>
            <p:nvPr/>
          </p:nvSpPr>
          <p:spPr bwMode="auto">
            <a:xfrm>
              <a:off x="2784" y="22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1" name="Oval 125"/>
            <p:cNvSpPr>
              <a:spLocks noChangeAspect="1" noChangeArrowheads="1"/>
            </p:cNvSpPr>
            <p:nvPr/>
          </p:nvSpPr>
          <p:spPr bwMode="auto">
            <a:xfrm>
              <a:off x="2496" y="72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2" name="Oval 126"/>
            <p:cNvSpPr>
              <a:spLocks noChangeAspect="1" noChangeArrowheads="1"/>
            </p:cNvSpPr>
            <p:nvPr/>
          </p:nvSpPr>
          <p:spPr bwMode="auto">
            <a:xfrm>
              <a:off x="2544" y="22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3" name="Oval 127"/>
            <p:cNvSpPr>
              <a:spLocks noChangeAspect="1" noChangeArrowheads="1"/>
            </p:cNvSpPr>
            <p:nvPr/>
          </p:nvSpPr>
          <p:spPr bwMode="auto">
            <a:xfrm>
              <a:off x="2160" y="96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4" name="Oval 128"/>
            <p:cNvSpPr>
              <a:spLocks noChangeAspect="1" noChangeArrowheads="1"/>
            </p:cNvSpPr>
            <p:nvPr/>
          </p:nvSpPr>
          <p:spPr bwMode="auto">
            <a:xfrm>
              <a:off x="2112" y="225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5" name="Oval 129"/>
            <p:cNvSpPr>
              <a:spLocks noChangeAspect="1" noChangeArrowheads="1"/>
            </p:cNvSpPr>
            <p:nvPr/>
          </p:nvSpPr>
          <p:spPr bwMode="auto">
            <a:xfrm>
              <a:off x="273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6" name="Oval 130"/>
            <p:cNvSpPr>
              <a:spLocks noChangeAspect="1" noChangeArrowheads="1"/>
            </p:cNvSpPr>
            <p:nvPr/>
          </p:nvSpPr>
          <p:spPr bwMode="auto">
            <a:xfrm>
              <a:off x="26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7" name="Oval 131"/>
            <p:cNvSpPr>
              <a:spLocks noChangeAspect="1" noChangeArrowheads="1"/>
            </p:cNvSpPr>
            <p:nvPr/>
          </p:nvSpPr>
          <p:spPr bwMode="auto">
            <a:xfrm>
              <a:off x="2544"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8" name="Oval 132"/>
            <p:cNvSpPr>
              <a:spLocks noChangeAspect="1" noChangeArrowheads="1"/>
            </p:cNvSpPr>
            <p:nvPr/>
          </p:nvSpPr>
          <p:spPr bwMode="auto">
            <a:xfrm>
              <a:off x="2736" y="13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9" name="Oval 133"/>
            <p:cNvSpPr>
              <a:spLocks noChangeAspect="1" noChangeArrowheads="1"/>
            </p:cNvSpPr>
            <p:nvPr/>
          </p:nvSpPr>
          <p:spPr bwMode="auto">
            <a:xfrm>
              <a:off x="1152"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0" name="Oval 134"/>
            <p:cNvSpPr>
              <a:spLocks noChangeAspect="1" noChangeArrowheads="1"/>
            </p:cNvSpPr>
            <p:nvPr/>
          </p:nvSpPr>
          <p:spPr bwMode="auto">
            <a:xfrm>
              <a:off x="1056" y="6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1" name="Oval 135"/>
            <p:cNvSpPr>
              <a:spLocks noChangeAspect="1" noChangeArrowheads="1"/>
            </p:cNvSpPr>
            <p:nvPr/>
          </p:nvSpPr>
          <p:spPr bwMode="auto">
            <a:xfrm>
              <a:off x="163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2" name="Oval 136"/>
            <p:cNvSpPr>
              <a:spLocks noChangeAspect="1" noChangeArrowheads="1"/>
            </p:cNvSpPr>
            <p:nvPr/>
          </p:nvSpPr>
          <p:spPr bwMode="auto">
            <a:xfrm>
              <a:off x="1344" y="10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3" name="Oval 137"/>
            <p:cNvSpPr>
              <a:spLocks noChangeAspect="1" noChangeArrowheads="1"/>
            </p:cNvSpPr>
            <p:nvPr/>
          </p:nvSpPr>
          <p:spPr bwMode="auto">
            <a:xfrm>
              <a:off x="225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4" name="Oval 138"/>
            <p:cNvSpPr>
              <a:spLocks noChangeAspect="1" noChangeArrowheads="1"/>
            </p:cNvSpPr>
            <p:nvPr/>
          </p:nvSpPr>
          <p:spPr bwMode="auto">
            <a:xfrm>
              <a:off x="3216"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5" name="Oval 139"/>
            <p:cNvSpPr>
              <a:spLocks noChangeAspect="1" noChangeArrowheads="1"/>
            </p:cNvSpPr>
            <p:nvPr/>
          </p:nvSpPr>
          <p:spPr bwMode="auto">
            <a:xfrm>
              <a:off x="3072"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6" name="Oval 140"/>
            <p:cNvSpPr>
              <a:spLocks noChangeAspect="1" noChangeArrowheads="1"/>
            </p:cNvSpPr>
            <p:nvPr/>
          </p:nvSpPr>
          <p:spPr bwMode="auto">
            <a:xfrm>
              <a:off x="321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7" name="Oval 141"/>
            <p:cNvSpPr>
              <a:spLocks noChangeAspect="1" noChangeArrowheads="1"/>
            </p:cNvSpPr>
            <p:nvPr/>
          </p:nvSpPr>
          <p:spPr bwMode="auto">
            <a:xfrm>
              <a:off x="3312"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8" name="Oval 142"/>
            <p:cNvSpPr>
              <a:spLocks noChangeAspect="1" noChangeArrowheads="1"/>
            </p:cNvSpPr>
            <p:nvPr/>
          </p:nvSpPr>
          <p:spPr bwMode="auto">
            <a:xfrm>
              <a:off x="3696" y="91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9" name="Oval 143"/>
            <p:cNvSpPr>
              <a:spLocks noChangeAspect="1" noChangeArrowheads="1"/>
            </p:cNvSpPr>
            <p:nvPr/>
          </p:nvSpPr>
          <p:spPr bwMode="auto">
            <a:xfrm>
              <a:off x="3600"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0" name="Oval 144"/>
            <p:cNvSpPr>
              <a:spLocks noChangeAspect="1" noChangeArrowheads="1"/>
            </p:cNvSpPr>
            <p:nvPr/>
          </p:nvSpPr>
          <p:spPr bwMode="auto">
            <a:xfrm>
              <a:off x="3216" y="3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1" name="Oval 145"/>
            <p:cNvSpPr>
              <a:spLocks noChangeAspect="1" noChangeArrowheads="1"/>
            </p:cNvSpPr>
            <p:nvPr/>
          </p:nvSpPr>
          <p:spPr bwMode="auto">
            <a:xfrm>
              <a:off x="3312" y="28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2" name="Oval 146"/>
            <p:cNvSpPr>
              <a:spLocks noChangeAspect="1" noChangeArrowheads="1"/>
            </p:cNvSpPr>
            <p:nvPr/>
          </p:nvSpPr>
          <p:spPr bwMode="auto">
            <a:xfrm>
              <a:off x="307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3" name="Group 147"/>
          <p:cNvGrpSpPr>
            <a:grpSpLocks noChangeAspect="1"/>
          </p:cNvGrpSpPr>
          <p:nvPr/>
        </p:nvGrpSpPr>
        <p:grpSpPr bwMode="auto">
          <a:xfrm>
            <a:off x="1652588" y="390525"/>
            <a:ext cx="5384800" cy="4486275"/>
            <a:chOff x="864" y="192"/>
            <a:chExt cx="3168" cy="2640"/>
          </a:xfrm>
        </p:grpSpPr>
        <p:sp>
          <p:nvSpPr>
            <p:cNvPr id="241" name="Line 148"/>
            <p:cNvSpPr>
              <a:spLocks noChangeAspect="1" noChangeShapeType="1"/>
            </p:cNvSpPr>
            <p:nvPr/>
          </p:nvSpPr>
          <p:spPr bwMode="auto">
            <a:xfrm flipH="1">
              <a:off x="864" y="1536"/>
              <a:ext cx="1584" cy="1296"/>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242" name="Line 149"/>
            <p:cNvSpPr>
              <a:spLocks noChangeAspect="1" noChangeShapeType="1"/>
            </p:cNvSpPr>
            <p:nvPr/>
          </p:nvSpPr>
          <p:spPr bwMode="auto">
            <a:xfrm flipV="1">
              <a:off x="2448" y="192"/>
              <a:ext cx="0" cy="1344"/>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243" name="Line 150"/>
            <p:cNvSpPr>
              <a:spLocks noChangeAspect="1" noChangeShapeType="1"/>
            </p:cNvSpPr>
            <p:nvPr/>
          </p:nvSpPr>
          <p:spPr bwMode="auto">
            <a:xfrm>
              <a:off x="2448" y="1536"/>
              <a:ext cx="1584"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244" name="AutoShape 160"/>
          <p:cNvSpPr>
            <a:spLocks noChangeAspect="1" noChangeArrowheads="1"/>
          </p:cNvSpPr>
          <p:nvPr/>
        </p:nvSpPr>
        <p:spPr bwMode="auto">
          <a:xfrm>
            <a:off x="3995738" y="4257675"/>
            <a:ext cx="406400" cy="407988"/>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245" name="AutoShape 161"/>
          <p:cNvSpPr>
            <a:spLocks noChangeAspect="1" noChangeArrowheads="1"/>
          </p:cNvSpPr>
          <p:nvPr/>
        </p:nvSpPr>
        <p:spPr bwMode="auto">
          <a:xfrm>
            <a:off x="5724525" y="1808163"/>
            <a:ext cx="406400" cy="406400"/>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246" name="AutoShape 162"/>
          <p:cNvSpPr>
            <a:spLocks noChangeAspect="1" noChangeArrowheads="1"/>
          </p:cNvSpPr>
          <p:nvPr/>
        </p:nvSpPr>
        <p:spPr bwMode="auto">
          <a:xfrm>
            <a:off x="2771775" y="1773238"/>
            <a:ext cx="407988" cy="406400"/>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123" name="Slide Number Placeholder 122"/>
          <p:cNvSpPr>
            <a:spLocks noGrp="1"/>
          </p:cNvSpPr>
          <p:nvPr>
            <p:ph type="sldNum" sz="quarter" idx="12"/>
          </p:nvPr>
        </p:nvSpPr>
        <p:spPr/>
        <p:txBody>
          <a:bodyPr/>
          <a:lstStyle/>
          <a:p>
            <a:fld id="{B6F15528-21DE-4FAA-801E-634DDDAF4B2B}"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6693883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dissolve">
                                      <p:cBhvr>
                                        <p:cTn id="7" dur="500"/>
                                        <p:tgtEl>
                                          <p:spTgt spid="2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dissolve">
                                      <p:cBhvr>
                                        <p:cTn id="10" dur="500"/>
                                        <p:tgtEl>
                                          <p:spTgt spid="2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dissolve">
                                      <p:cBhvr>
                                        <p:cTn id="13" dur="500"/>
                                        <p:tgtEl>
                                          <p:spTgt spid="246"/>
                                        </p:tgtEl>
                                      </p:cBhvr>
                                    </p:animEffect>
                                  </p:childTnLst>
                                </p:cTn>
                              </p:par>
                              <p:par>
                                <p:cTn id="14" presetID="0" presetClass="path" presetSubtype="0" accel="50000" decel="50000" fill="hold" grpId="1" nodeType="withEffect">
                                  <p:stCondLst>
                                    <p:cond delay="0"/>
                                  </p:stCondLst>
                                  <p:childTnLst>
                                    <p:animMotion origin="layout" path="M 3.61111E-6 2.59259E-6 C 0.0033 0.01342 0.0066 0.02685 0.01007 0.04004 C 0.01163 0.04606 0.01163 0.05185 0.01493 0.05671 C 0.01667 0.06273 0.02153 0.0662 0.02622 0.06828 C 0.02743 0.07708 0.02743 0.07893 0.03368 0.08171 C 0.03924 0.08865 0.04253 0.1081 0.04253 0.11828 " pathEditMode="relative" ptsTypes="fffffA">
                                      <p:cBhvr>
                                        <p:cTn id="15" dur="500" fill="hold"/>
                                        <p:tgtEl>
                                          <p:spTgt spid="244"/>
                                        </p:tgtEl>
                                        <p:attrNameLst>
                                          <p:attrName>ppt_x</p:attrName>
                                          <p:attrName>ppt_y</p:attrName>
                                        </p:attrNameLst>
                                      </p:cBhvr>
                                    </p:animMotion>
                                  </p:childTnLst>
                                </p:cTn>
                              </p:par>
                              <p:par>
                                <p:cTn id="16" presetID="0" presetClass="path" presetSubtype="0" accel="50000" decel="50000" fill="hold" grpId="1" nodeType="withEffect">
                                  <p:stCondLst>
                                    <p:cond delay="0"/>
                                  </p:stCondLst>
                                  <p:childTnLst>
                                    <p:animMotion origin="layout" path="M -2.77778E-6 5.92593E-6 L -0.13003 -0.05231 " pathEditMode="relative" ptsTypes="AA">
                                      <p:cBhvr>
                                        <p:cTn id="17" dur="500" fill="hold"/>
                                        <p:tgtEl>
                                          <p:spTgt spid="246"/>
                                        </p:tgtEl>
                                        <p:attrNameLst>
                                          <p:attrName>ppt_x</p:attrName>
                                          <p:attrName>ppt_y</p:attrName>
                                        </p:attrNameLst>
                                      </p:cBhvr>
                                    </p:animMotion>
                                  </p:childTnLst>
                                </p:cTn>
                              </p:par>
                              <p:par>
                                <p:cTn id="18" presetID="0" presetClass="path" presetSubtype="0" accel="50000" decel="50000" fill="hold" grpId="1" nodeType="withEffect">
                                  <p:stCondLst>
                                    <p:cond delay="0"/>
                                  </p:stCondLst>
                                  <p:childTnLst>
                                    <p:animMotion origin="layout" path="M -1.73472E-18 -1.11111E-6 L 0.03941 0.15764 " pathEditMode="relative" ptsTypes="AA">
                                      <p:cBhvr>
                                        <p:cTn id="19" dur="500" fill="hold"/>
                                        <p:tgtEl>
                                          <p:spTgt spid="245"/>
                                        </p:tgtEl>
                                        <p:attrNameLst>
                                          <p:attrName>ppt_x</p:attrName>
                                          <p:attrName>ppt_y</p:attrName>
                                        </p:attrNameLst>
                                      </p:cBhvr>
                                    </p:animMotion>
                                  </p:childTnLst>
                                </p:cTn>
                              </p:par>
                            </p:childTnLst>
                          </p:cTn>
                        </p:par>
                        <p:par>
                          <p:cTn id="20" fill="hold" nodeType="afterGroup">
                            <p:stCondLst>
                              <p:cond delay="500"/>
                            </p:stCondLst>
                            <p:childTnLst>
                              <p:par>
                                <p:cTn id="21" presetID="16" presetClass="entr" presetSubtype="26" fill="hold" nodeType="afterEffect">
                                  <p:stCondLst>
                                    <p:cond delay="0"/>
                                  </p:stCondLst>
                                  <p:iterate type="lt">
                                    <p:tmPct val="0"/>
                                  </p:iterate>
                                  <p:childTnLst>
                                    <p:set>
                                      <p:cBhvr>
                                        <p:cTn id="22" dur="1" fill="hold">
                                          <p:stCondLst>
                                            <p:cond delay="0"/>
                                          </p:stCondLst>
                                        </p:cTn>
                                        <p:tgtEl>
                                          <p:spTgt spid="3"/>
                                        </p:tgtEl>
                                        <p:attrNameLst>
                                          <p:attrName>style.visibility</p:attrName>
                                        </p:attrNameLst>
                                      </p:cBhvr>
                                      <p:to>
                                        <p:strVal val="visible"/>
                                      </p:to>
                                    </p:set>
                                    <p:animEffect transition="in" filter="barn(in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P spid="244" grpId="1" animBg="1"/>
      <p:bldP spid="245" grpId="0" animBg="1"/>
      <p:bldP spid="245" grpId="1" animBg="1"/>
      <p:bldP spid="246" grpId="0" animBg="1"/>
      <p:bldP spid="24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33338"/>
            <a:ext cx="8229600" cy="1143000"/>
          </a:xfrm>
        </p:spPr>
        <p:txBody>
          <a:bodyPr/>
          <a:lstStyle/>
          <a:p>
            <a:pPr eaLnBrk="1" hangingPunct="1"/>
            <a:r>
              <a:rPr lang="en-US" dirty="0" smtClean="0"/>
              <a:t>Visual words</a:t>
            </a:r>
          </a:p>
        </p:txBody>
      </p:sp>
      <p:sp>
        <p:nvSpPr>
          <p:cNvPr id="61445" name="Rectangle 3"/>
          <p:cNvSpPr>
            <a:spLocks noChangeArrowheads="1"/>
          </p:cNvSpPr>
          <p:nvPr/>
        </p:nvSpPr>
        <p:spPr bwMode="auto">
          <a:xfrm>
            <a:off x="457200" y="10747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buFont typeface="Arial" pitchFamily="34" charset="0"/>
              <a:buNone/>
            </a:pPr>
            <a:endParaRPr lang="en-US" sz="2400" smtClean="0">
              <a:solidFill>
                <a:srgbClr val="FFFFFF"/>
              </a:solidFill>
              <a:latin typeface="Trebuchet MS" pitchFamily="34" charset="0"/>
            </a:endParaRPr>
          </a:p>
        </p:txBody>
      </p:sp>
      <p:sp>
        <p:nvSpPr>
          <p:cNvPr id="761859" name="Content Placeholder 8"/>
          <p:cNvSpPr>
            <a:spLocks noGrp="1"/>
          </p:cNvSpPr>
          <p:nvPr>
            <p:ph idx="4294967295"/>
          </p:nvPr>
        </p:nvSpPr>
        <p:spPr>
          <a:xfrm>
            <a:off x="457200" y="1219200"/>
            <a:ext cx="8686800" cy="3733800"/>
          </a:xfrm>
        </p:spPr>
        <p:txBody>
          <a:bodyPr/>
          <a:lstStyle/>
          <a:p>
            <a:pPr>
              <a:spcBef>
                <a:spcPct val="0"/>
              </a:spcBef>
            </a:pPr>
            <a:r>
              <a:rPr lang="en-US" sz="2800" dirty="0">
                <a:solidFill>
                  <a:srgbClr val="000000"/>
                </a:solidFill>
              </a:rPr>
              <a:t>Map high-dimensional descriptors to tokens/words by quantizing the feature space</a:t>
            </a:r>
          </a:p>
          <a:p>
            <a:pPr>
              <a:spcBef>
                <a:spcPct val="0"/>
              </a:spcBef>
            </a:pPr>
            <a:endParaRPr lang="en-US" sz="2800" dirty="0">
              <a:solidFill>
                <a:srgbClr val="000000"/>
              </a:solidFill>
            </a:endParaRPr>
          </a:p>
          <a:p>
            <a:pPr eaLnBrk="1" hangingPunct="1"/>
            <a:endParaRPr lang="en-US" sz="2800" dirty="0" smtClean="0"/>
          </a:p>
          <a:p>
            <a:pPr eaLnBrk="1" hangingPunct="1"/>
            <a:endParaRPr lang="en-US" sz="2800" dirty="0" smtClean="0"/>
          </a:p>
          <a:p>
            <a:pPr eaLnBrk="1" hangingPunct="1"/>
            <a:endParaRPr lang="en-US" sz="2800" dirty="0" smtClean="0"/>
          </a:p>
          <a:p>
            <a:pPr eaLnBrk="1" hangingPunct="1">
              <a:buFontTx/>
              <a:buNone/>
            </a:pPr>
            <a:endParaRPr lang="en-US" sz="2800" dirty="0" smtClean="0"/>
          </a:p>
          <a:p>
            <a:pPr eaLnBrk="1" hangingPunct="1">
              <a:buFontTx/>
              <a:buNone/>
            </a:pPr>
            <a:endParaRPr lang="en-US" sz="2800" dirty="0" smtClean="0"/>
          </a:p>
        </p:txBody>
      </p:sp>
      <p:sp>
        <p:nvSpPr>
          <p:cNvPr id="7"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smtClean="0">
              <a:solidFill>
                <a:srgbClr val="FFFFFF"/>
              </a:solidFill>
            </a:endParaRPr>
          </a:p>
        </p:txBody>
      </p:sp>
      <p:sp>
        <p:nvSpPr>
          <p:cNvPr id="8" name="Rectangle 7"/>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0" name="Rectangle 9"/>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1" name="Rectangle 10"/>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2" name="Rectangle 11"/>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3" name="Rectangle 12"/>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4" name="Rectangle 13"/>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5" name="Rectangle 14"/>
          <p:cNvSpPr/>
          <p:nvPr/>
        </p:nvSpPr>
        <p:spPr bwMode="auto">
          <a:xfrm rot="4100336">
            <a:off x="1625695"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6" name="Rectangle 15"/>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7" name="Rectangle 16"/>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8" name="Rectangle 17"/>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20" name="TextBox 19"/>
          <p:cNvSpPr txBox="1"/>
          <p:nvPr/>
        </p:nvSpPr>
        <p:spPr>
          <a:xfrm>
            <a:off x="3657600" y="5112603"/>
            <a:ext cx="2362200" cy="707886"/>
          </a:xfrm>
          <a:prstGeom prst="rect">
            <a:avLst/>
          </a:prstGeom>
          <a:noFill/>
        </p:spPr>
        <p:txBody>
          <a:bodyPr wrap="square" rtlCol="0">
            <a:spAutoFit/>
          </a:bodyPr>
          <a:lstStyle/>
          <a:p>
            <a:pPr algn="ctr"/>
            <a:r>
              <a:rPr lang="en-US" sz="2000" dirty="0" smtClean="0">
                <a:solidFill>
                  <a:srgbClr val="000000"/>
                </a:solidFill>
              </a:rPr>
              <a:t>Descriptor’s feature space</a:t>
            </a:r>
            <a:endParaRPr lang="en-US" sz="2000" dirty="0">
              <a:solidFill>
                <a:srgbClr val="000000"/>
              </a:solidFill>
            </a:endParaRPr>
          </a:p>
        </p:txBody>
      </p:sp>
      <p:cxnSp>
        <p:nvCxnSpPr>
          <p:cNvPr id="21" name="Straight Arrow Connector 20"/>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Curved Connector 33"/>
          <p:cNvCxnSpPr>
            <a:endCxn id="58" idx="3"/>
          </p:cNvCxnSpPr>
          <p:nvPr/>
        </p:nvCxnSpPr>
        <p:spPr bwMode="auto">
          <a:xfrm>
            <a:off x="1674405" y="3405913"/>
            <a:ext cx="2421667" cy="340145"/>
          </a:xfrm>
          <a:prstGeom prst="curvedConnector4">
            <a:avLst>
              <a:gd name="adj1" fmla="val 49931"/>
              <a:gd name="adj2" fmla="val 167207"/>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p:nvPr/>
        </p:nvCxnSpPr>
        <p:spPr bwMode="auto">
          <a:xfrm flipV="1">
            <a:off x="2371112" y="3978211"/>
            <a:ext cx="2176577" cy="599523"/>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nvGrpSpPr>
          <p:cNvPr id="2" name="Group 62"/>
          <p:cNvGrpSpPr>
            <a:grpSpLocks noChangeAspect="1"/>
          </p:cNvGrpSpPr>
          <p:nvPr/>
        </p:nvGrpSpPr>
        <p:grpSpPr bwMode="auto">
          <a:xfrm>
            <a:off x="3660677" y="2230034"/>
            <a:ext cx="2011471" cy="2526499"/>
            <a:chOff x="1244596" y="-2173065"/>
            <a:chExt cx="6853224" cy="8600841"/>
          </a:xfrm>
        </p:grpSpPr>
        <p:grpSp>
          <p:nvGrpSpPr>
            <p:cNvPr id="3" name="Group 35"/>
            <p:cNvGrpSpPr>
              <a:grpSpLocks noChangeAspect="1"/>
            </p:cNvGrpSpPr>
            <p:nvPr/>
          </p:nvGrpSpPr>
          <p:grpSpPr bwMode="auto">
            <a:xfrm>
              <a:off x="1244609" y="-2173054"/>
              <a:ext cx="6853261" cy="8600791"/>
              <a:chOff x="1056" y="-1124"/>
              <a:chExt cx="4032" cy="5060"/>
            </a:xfrm>
          </p:grpSpPr>
          <p:sp>
            <p:nvSpPr>
              <p:cNvPr id="56" name="Oval 36"/>
              <p:cNvSpPr>
                <a:spLocks noChangeAspect="1" noChangeArrowheads="1"/>
              </p:cNvSpPr>
              <p:nvPr/>
            </p:nvSpPr>
            <p:spPr bwMode="auto">
              <a:xfrm>
                <a:off x="1825"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7" name="Oval 37"/>
              <p:cNvSpPr>
                <a:spLocks noChangeAspect="1" noChangeArrowheads="1"/>
              </p:cNvSpPr>
              <p:nvPr/>
            </p:nvSpPr>
            <p:spPr bwMode="auto">
              <a:xfrm>
                <a:off x="1584"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8" name="Oval 38"/>
              <p:cNvSpPr>
                <a:spLocks noChangeAspect="1" noChangeArrowheads="1"/>
              </p:cNvSpPr>
              <p:nvPr/>
            </p:nvSpPr>
            <p:spPr bwMode="auto">
              <a:xfrm>
                <a:off x="192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9" name="Oval 39"/>
              <p:cNvSpPr>
                <a:spLocks noChangeAspect="1" noChangeArrowheads="1"/>
              </p:cNvSpPr>
              <p:nvPr/>
            </p:nvSpPr>
            <p:spPr bwMode="auto">
              <a:xfrm>
                <a:off x="2014"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0" name="Oval 40"/>
              <p:cNvSpPr>
                <a:spLocks noChangeAspect="1" noChangeArrowheads="1"/>
              </p:cNvSpPr>
              <p:nvPr/>
            </p:nvSpPr>
            <p:spPr bwMode="auto">
              <a:xfrm>
                <a:off x="1922"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1" name="Oval 41"/>
              <p:cNvSpPr>
                <a:spLocks noChangeAspect="1" noChangeArrowheads="1"/>
              </p:cNvSpPr>
              <p:nvPr/>
            </p:nvSpPr>
            <p:spPr bwMode="auto">
              <a:xfrm>
                <a:off x="1538" y="10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2" name="Oval 42"/>
              <p:cNvSpPr>
                <a:spLocks noChangeAspect="1" noChangeArrowheads="1"/>
              </p:cNvSpPr>
              <p:nvPr/>
            </p:nvSpPr>
            <p:spPr bwMode="auto">
              <a:xfrm>
                <a:off x="1825"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3" name="Oval 43"/>
              <p:cNvSpPr>
                <a:spLocks noChangeAspect="1" noChangeArrowheads="1"/>
              </p:cNvSpPr>
              <p:nvPr/>
            </p:nvSpPr>
            <p:spPr bwMode="auto">
              <a:xfrm>
                <a:off x="2593" y="331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4" name="Oval 44"/>
              <p:cNvSpPr>
                <a:spLocks noChangeAspect="1" noChangeArrowheads="1"/>
              </p:cNvSpPr>
              <p:nvPr/>
            </p:nvSpPr>
            <p:spPr bwMode="auto">
              <a:xfrm>
                <a:off x="2450" y="34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5" name="Oval 45"/>
              <p:cNvSpPr>
                <a:spLocks noChangeAspect="1" noChangeArrowheads="1"/>
              </p:cNvSpPr>
              <p:nvPr/>
            </p:nvSpPr>
            <p:spPr bwMode="auto">
              <a:xfrm>
                <a:off x="2736" y="335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6" name="Oval 46"/>
              <p:cNvSpPr>
                <a:spLocks noChangeAspect="1" noChangeArrowheads="1"/>
              </p:cNvSpPr>
              <p:nvPr/>
            </p:nvSpPr>
            <p:spPr bwMode="auto">
              <a:xfrm>
                <a:off x="2782"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7" name="Oval 47"/>
              <p:cNvSpPr>
                <a:spLocks noChangeAspect="1" noChangeArrowheads="1"/>
              </p:cNvSpPr>
              <p:nvPr/>
            </p:nvSpPr>
            <p:spPr bwMode="auto">
              <a:xfrm>
                <a:off x="2691" y="307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8" name="Oval 48"/>
              <p:cNvSpPr>
                <a:spLocks noChangeAspect="1" noChangeArrowheads="1"/>
              </p:cNvSpPr>
              <p:nvPr/>
            </p:nvSpPr>
            <p:spPr bwMode="auto">
              <a:xfrm>
                <a:off x="2834"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9" name="Oval 49"/>
              <p:cNvSpPr>
                <a:spLocks noChangeAspect="1" noChangeArrowheads="1"/>
              </p:cNvSpPr>
              <p:nvPr/>
            </p:nvSpPr>
            <p:spPr bwMode="auto">
              <a:xfrm>
                <a:off x="3023"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0" name="Oval 50"/>
              <p:cNvSpPr>
                <a:spLocks noChangeAspect="1" noChangeArrowheads="1"/>
              </p:cNvSpPr>
              <p:nvPr/>
            </p:nvSpPr>
            <p:spPr bwMode="auto">
              <a:xfrm>
                <a:off x="2691"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1" name="Oval 51"/>
              <p:cNvSpPr>
                <a:spLocks noChangeAspect="1" noChangeArrowheads="1"/>
              </p:cNvSpPr>
              <p:nvPr/>
            </p:nvSpPr>
            <p:spPr bwMode="auto">
              <a:xfrm>
                <a:off x="273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2" name="Oval 52"/>
              <p:cNvSpPr>
                <a:spLocks noChangeAspect="1" noChangeArrowheads="1"/>
              </p:cNvSpPr>
              <p:nvPr/>
            </p:nvSpPr>
            <p:spPr bwMode="auto">
              <a:xfrm>
                <a:off x="3310"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3"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4" name="Oval 54"/>
              <p:cNvSpPr>
                <a:spLocks noChangeAspect="1" noChangeArrowheads="1"/>
              </p:cNvSpPr>
              <p:nvPr/>
            </p:nvSpPr>
            <p:spPr bwMode="auto">
              <a:xfrm>
                <a:off x="3694" y="302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5" name="Oval 55"/>
              <p:cNvSpPr>
                <a:spLocks noChangeAspect="1" noChangeArrowheads="1"/>
              </p:cNvSpPr>
              <p:nvPr/>
            </p:nvSpPr>
            <p:spPr bwMode="auto">
              <a:xfrm>
                <a:off x="2736" y="36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6"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7"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8" name="Oval 58"/>
              <p:cNvSpPr>
                <a:spLocks noChangeAspect="1" noChangeArrowheads="1"/>
              </p:cNvSpPr>
              <p:nvPr/>
            </p:nvSpPr>
            <p:spPr bwMode="auto">
              <a:xfrm>
                <a:off x="2593"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9" name="Oval 59"/>
              <p:cNvSpPr>
                <a:spLocks noChangeAspect="1" noChangeArrowheads="1"/>
              </p:cNvSpPr>
              <p:nvPr/>
            </p:nvSpPr>
            <p:spPr bwMode="auto">
              <a:xfrm>
                <a:off x="4033" y="297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0"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1" name="Oval 61"/>
              <p:cNvSpPr>
                <a:spLocks noChangeAspect="1" noChangeArrowheads="1"/>
              </p:cNvSpPr>
              <p:nvPr/>
            </p:nvSpPr>
            <p:spPr bwMode="auto">
              <a:xfrm>
                <a:off x="4079"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2" name="Oval 62"/>
              <p:cNvSpPr>
                <a:spLocks noChangeAspect="1" noChangeArrowheads="1"/>
              </p:cNvSpPr>
              <p:nvPr/>
            </p:nvSpPr>
            <p:spPr bwMode="auto">
              <a:xfrm>
                <a:off x="374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3" name="Oval 63"/>
              <p:cNvSpPr>
                <a:spLocks noChangeAspect="1" noChangeArrowheads="1"/>
              </p:cNvSpPr>
              <p:nvPr/>
            </p:nvSpPr>
            <p:spPr bwMode="auto">
              <a:xfrm>
                <a:off x="2834"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4" name="Oval 64"/>
              <p:cNvSpPr>
                <a:spLocks noChangeAspect="1" noChangeArrowheads="1"/>
              </p:cNvSpPr>
              <p:nvPr/>
            </p:nvSpPr>
            <p:spPr bwMode="auto">
              <a:xfrm>
                <a:off x="2639"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5" name="Oval 65"/>
              <p:cNvSpPr>
                <a:spLocks noChangeAspect="1" noChangeArrowheads="1"/>
              </p:cNvSpPr>
              <p:nvPr/>
            </p:nvSpPr>
            <p:spPr bwMode="auto">
              <a:xfrm>
                <a:off x="2014"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6" name="Oval 66"/>
              <p:cNvSpPr>
                <a:spLocks noChangeAspect="1" noChangeArrowheads="1"/>
              </p:cNvSpPr>
              <p:nvPr/>
            </p:nvSpPr>
            <p:spPr bwMode="auto">
              <a:xfrm>
                <a:off x="1486" y="86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7" name="Oval 67"/>
              <p:cNvSpPr>
                <a:spLocks noChangeAspect="1" noChangeArrowheads="1"/>
              </p:cNvSpPr>
              <p:nvPr/>
            </p:nvSpPr>
            <p:spPr bwMode="auto">
              <a:xfrm>
                <a:off x="2014" y="216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8" name="Oval 68"/>
              <p:cNvSpPr>
                <a:spLocks noChangeAspect="1" noChangeArrowheads="1"/>
              </p:cNvSpPr>
              <p:nvPr/>
            </p:nvSpPr>
            <p:spPr bwMode="auto">
              <a:xfrm>
                <a:off x="1727" y="211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9" name="Oval 69"/>
              <p:cNvSpPr>
                <a:spLocks noChangeAspect="1" noChangeArrowheads="1"/>
              </p:cNvSpPr>
              <p:nvPr/>
            </p:nvSpPr>
            <p:spPr bwMode="auto">
              <a:xfrm>
                <a:off x="1825" y="177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0" name="Oval 70"/>
              <p:cNvSpPr>
                <a:spLocks noChangeAspect="1" noChangeArrowheads="1"/>
              </p:cNvSpPr>
              <p:nvPr/>
            </p:nvSpPr>
            <p:spPr bwMode="auto">
              <a:xfrm>
                <a:off x="1440"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1" name="Oval 71"/>
              <p:cNvSpPr>
                <a:spLocks noChangeAspect="1" noChangeArrowheads="1"/>
              </p:cNvSpPr>
              <p:nvPr/>
            </p:nvSpPr>
            <p:spPr bwMode="auto">
              <a:xfrm>
                <a:off x="2111" y="167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2" name="Oval 72"/>
              <p:cNvSpPr>
                <a:spLocks noChangeAspect="1" noChangeArrowheads="1"/>
              </p:cNvSpPr>
              <p:nvPr/>
            </p:nvSpPr>
            <p:spPr bwMode="auto">
              <a:xfrm>
                <a:off x="235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3" name="Oval 73"/>
              <p:cNvSpPr>
                <a:spLocks noChangeAspect="1" noChangeArrowheads="1"/>
              </p:cNvSpPr>
              <p:nvPr/>
            </p:nvSpPr>
            <p:spPr bwMode="auto">
              <a:xfrm>
                <a:off x="2450"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4" name="Oval 74"/>
              <p:cNvSpPr>
                <a:spLocks noChangeAspect="1" noChangeArrowheads="1"/>
              </p:cNvSpPr>
              <p:nvPr/>
            </p:nvSpPr>
            <p:spPr bwMode="auto">
              <a:xfrm>
                <a:off x="2255"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5" name="Oval 75"/>
              <p:cNvSpPr>
                <a:spLocks noChangeAspect="1" noChangeArrowheads="1"/>
              </p:cNvSpPr>
              <p:nvPr/>
            </p:nvSpPr>
            <p:spPr bwMode="auto">
              <a:xfrm>
                <a:off x="2157" y="124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6" name="Oval 76"/>
              <p:cNvSpPr>
                <a:spLocks noChangeAspect="1" noChangeArrowheads="1"/>
              </p:cNvSpPr>
              <p:nvPr/>
            </p:nvSpPr>
            <p:spPr bwMode="auto">
              <a:xfrm>
                <a:off x="2157"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7" name="Oval 77"/>
              <p:cNvSpPr>
                <a:spLocks noChangeAspect="1" noChangeArrowheads="1"/>
              </p:cNvSpPr>
              <p:nvPr/>
            </p:nvSpPr>
            <p:spPr bwMode="auto">
              <a:xfrm>
                <a:off x="2639"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8" name="Oval 78"/>
              <p:cNvSpPr>
                <a:spLocks noChangeAspect="1" noChangeArrowheads="1"/>
              </p:cNvSpPr>
              <p:nvPr/>
            </p:nvSpPr>
            <p:spPr bwMode="auto">
              <a:xfrm>
                <a:off x="3408"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9" name="Oval 79"/>
              <p:cNvSpPr>
                <a:spLocks noChangeAspect="1" noChangeArrowheads="1"/>
              </p:cNvSpPr>
              <p:nvPr/>
            </p:nvSpPr>
            <p:spPr bwMode="auto">
              <a:xfrm>
                <a:off x="3218" y="235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0" name="Oval 80"/>
              <p:cNvSpPr>
                <a:spLocks noChangeAspect="1" noChangeArrowheads="1"/>
              </p:cNvSpPr>
              <p:nvPr/>
            </p:nvSpPr>
            <p:spPr bwMode="auto">
              <a:xfrm>
                <a:off x="3264" y="244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1" name="Oval 81"/>
              <p:cNvSpPr>
                <a:spLocks noChangeAspect="1" noChangeArrowheads="1"/>
              </p:cNvSpPr>
              <p:nvPr/>
            </p:nvSpPr>
            <p:spPr bwMode="auto">
              <a:xfrm>
                <a:off x="379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2" name="Oval 82"/>
              <p:cNvSpPr>
                <a:spLocks noChangeAspect="1" noChangeArrowheads="1"/>
              </p:cNvSpPr>
              <p:nvPr/>
            </p:nvSpPr>
            <p:spPr bwMode="auto">
              <a:xfrm>
                <a:off x="3408"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3" name="Oval 83"/>
              <p:cNvSpPr>
                <a:spLocks noChangeAspect="1" noChangeArrowheads="1"/>
              </p:cNvSpPr>
              <p:nvPr/>
            </p:nvSpPr>
            <p:spPr bwMode="auto">
              <a:xfrm>
                <a:off x="3551" y="167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4" name="Oval 84"/>
              <p:cNvSpPr>
                <a:spLocks noChangeAspect="1" noChangeArrowheads="1"/>
              </p:cNvSpPr>
              <p:nvPr/>
            </p:nvSpPr>
            <p:spPr bwMode="auto">
              <a:xfrm>
                <a:off x="4130"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5" name="Oval 85"/>
              <p:cNvSpPr>
                <a:spLocks noChangeAspect="1" noChangeArrowheads="1"/>
              </p:cNvSpPr>
              <p:nvPr/>
            </p:nvSpPr>
            <p:spPr bwMode="auto">
              <a:xfrm>
                <a:off x="3310"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6" name="Oval 86"/>
              <p:cNvSpPr>
                <a:spLocks noChangeAspect="1" noChangeArrowheads="1"/>
              </p:cNvSpPr>
              <p:nvPr/>
            </p:nvSpPr>
            <p:spPr bwMode="auto">
              <a:xfrm>
                <a:off x="1681" y="110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7" name="Oval 87"/>
              <p:cNvSpPr>
                <a:spLocks noChangeAspect="1" noChangeArrowheads="1"/>
              </p:cNvSpPr>
              <p:nvPr/>
            </p:nvSpPr>
            <p:spPr bwMode="auto">
              <a:xfrm>
                <a:off x="1199" y="86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8"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9" name="Oval 89"/>
              <p:cNvSpPr>
                <a:spLocks noChangeAspect="1" noChangeArrowheads="1"/>
              </p:cNvSpPr>
              <p:nvPr/>
            </p:nvSpPr>
            <p:spPr bwMode="auto">
              <a:xfrm>
                <a:off x="3551" y="105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0" name="Oval 90"/>
              <p:cNvSpPr>
                <a:spLocks noChangeAspect="1" noChangeArrowheads="1"/>
              </p:cNvSpPr>
              <p:nvPr/>
            </p:nvSpPr>
            <p:spPr bwMode="auto">
              <a:xfrm>
                <a:off x="3264"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1" name="Oval 91"/>
              <p:cNvSpPr>
                <a:spLocks noChangeAspect="1" noChangeArrowheads="1"/>
              </p:cNvSpPr>
              <p:nvPr/>
            </p:nvSpPr>
            <p:spPr bwMode="auto">
              <a:xfrm>
                <a:off x="3694" y="67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2"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3" name="Oval 93"/>
              <p:cNvSpPr>
                <a:spLocks noChangeAspect="1" noChangeArrowheads="1"/>
              </p:cNvSpPr>
              <p:nvPr/>
            </p:nvSpPr>
            <p:spPr bwMode="auto">
              <a:xfrm>
                <a:off x="3408"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4" name="Oval 94"/>
              <p:cNvSpPr>
                <a:spLocks noChangeAspect="1" noChangeArrowheads="1"/>
              </p:cNvSpPr>
              <p:nvPr/>
            </p:nvSpPr>
            <p:spPr bwMode="auto">
              <a:xfrm>
                <a:off x="4463"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5" name="Oval 95"/>
              <p:cNvSpPr>
                <a:spLocks noChangeAspect="1" noChangeArrowheads="1"/>
              </p:cNvSpPr>
              <p:nvPr/>
            </p:nvSpPr>
            <p:spPr bwMode="auto">
              <a:xfrm>
                <a:off x="4658"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6" name="Oval 96"/>
              <p:cNvSpPr>
                <a:spLocks noChangeAspect="1" noChangeArrowheads="1"/>
              </p:cNvSpPr>
              <p:nvPr/>
            </p:nvSpPr>
            <p:spPr bwMode="auto">
              <a:xfrm>
                <a:off x="504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7" name="Oval 97"/>
              <p:cNvSpPr>
                <a:spLocks noChangeAspect="1" noChangeArrowheads="1"/>
              </p:cNvSpPr>
              <p:nvPr/>
            </p:nvSpPr>
            <p:spPr bwMode="auto">
              <a:xfrm>
                <a:off x="4945"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8" name="Oval 98"/>
              <p:cNvSpPr>
                <a:spLocks noChangeAspect="1" noChangeArrowheads="1"/>
              </p:cNvSpPr>
              <p:nvPr/>
            </p:nvSpPr>
            <p:spPr bwMode="auto">
              <a:xfrm>
                <a:off x="3648" y="124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9" name="Oval 99"/>
              <p:cNvSpPr>
                <a:spLocks noChangeAspect="1" noChangeArrowheads="1"/>
              </p:cNvSpPr>
              <p:nvPr/>
            </p:nvSpPr>
            <p:spPr bwMode="auto">
              <a:xfrm>
                <a:off x="331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0" name="Oval 100"/>
              <p:cNvSpPr>
                <a:spLocks noChangeAspect="1" noChangeArrowheads="1"/>
              </p:cNvSpPr>
              <p:nvPr/>
            </p:nvSpPr>
            <p:spPr bwMode="auto">
              <a:xfrm>
                <a:off x="4274"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1" name="Oval 101"/>
              <p:cNvSpPr>
                <a:spLocks noChangeAspect="1" noChangeArrowheads="1"/>
              </p:cNvSpPr>
              <p:nvPr/>
            </p:nvSpPr>
            <p:spPr bwMode="auto">
              <a:xfrm>
                <a:off x="4033"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2" name="Oval 102"/>
              <p:cNvSpPr>
                <a:spLocks noChangeAspect="1" noChangeArrowheads="1"/>
              </p:cNvSpPr>
              <p:nvPr/>
            </p:nvSpPr>
            <p:spPr bwMode="auto">
              <a:xfrm>
                <a:off x="2398"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3" name="Oval 103"/>
              <p:cNvSpPr>
                <a:spLocks noChangeAspect="1" noChangeArrowheads="1"/>
              </p:cNvSpPr>
              <p:nvPr/>
            </p:nvSpPr>
            <p:spPr bwMode="auto">
              <a:xfrm>
                <a:off x="2977"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4" name="Oval 104"/>
              <p:cNvSpPr>
                <a:spLocks noChangeAspect="1" noChangeArrowheads="1"/>
              </p:cNvSpPr>
              <p:nvPr/>
            </p:nvSpPr>
            <p:spPr bwMode="auto">
              <a:xfrm>
                <a:off x="2014"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5"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6" name="Oval 106"/>
              <p:cNvSpPr>
                <a:spLocks noChangeAspect="1" noChangeArrowheads="1"/>
              </p:cNvSpPr>
              <p:nvPr/>
            </p:nvSpPr>
            <p:spPr bwMode="auto">
              <a:xfrm>
                <a:off x="3023"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7" name="Oval 107"/>
              <p:cNvSpPr>
                <a:spLocks noChangeAspect="1" noChangeArrowheads="1"/>
              </p:cNvSpPr>
              <p:nvPr/>
            </p:nvSpPr>
            <p:spPr bwMode="auto">
              <a:xfrm>
                <a:off x="3167"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8" name="Oval 108"/>
              <p:cNvSpPr>
                <a:spLocks noChangeAspect="1" noChangeArrowheads="1"/>
              </p:cNvSpPr>
              <p:nvPr/>
            </p:nvSpPr>
            <p:spPr bwMode="auto">
              <a:xfrm>
                <a:off x="3935"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9" name="Oval 109"/>
              <p:cNvSpPr>
                <a:spLocks noChangeAspect="1" noChangeArrowheads="1"/>
              </p:cNvSpPr>
              <p:nvPr/>
            </p:nvSpPr>
            <p:spPr bwMode="auto">
              <a:xfrm>
                <a:off x="3838"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0" name="Oval 110"/>
              <p:cNvSpPr>
                <a:spLocks noChangeAspect="1" noChangeArrowheads="1"/>
              </p:cNvSpPr>
              <p:nvPr/>
            </p:nvSpPr>
            <p:spPr bwMode="auto">
              <a:xfrm>
                <a:off x="4130" y="129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1" name="Oval 111"/>
              <p:cNvSpPr>
                <a:spLocks noChangeAspect="1" noChangeArrowheads="1"/>
              </p:cNvSpPr>
              <p:nvPr/>
            </p:nvSpPr>
            <p:spPr bwMode="auto">
              <a:xfrm>
                <a:off x="4417"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2" name="Oval 112"/>
              <p:cNvSpPr>
                <a:spLocks noChangeAspect="1" noChangeArrowheads="1"/>
              </p:cNvSpPr>
              <p:nvPr/>
            </p:nvSpPr>
            <p:spPr bwMode="auto">
              <a:xfrm>
                <a:off x="4365" y="173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3" name="Oval 113"/>
              <p:cNvSpPr>
                <a:spLocks noChangeAspect="1" noChangeArrowheads="1"/>
              </p:cNvSpPr>
              <p:nvPr/>
            </p:nvSpPr>
            <p:spPr bwMode="auto">
              <a:xfrm>
                <a:off x="4990" y="187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4" name="Oval 114"/>
              <p:cNvSpPr>
                <a:spLocks noChangeAspect="1" noChangeArrowheads="1"/>
              </p:cNvSpPr>
              <p:nvPr/>
            </p:nvSpPr>
            <p:spPr bwMode="auto">
              <a:xfrm>
                <a:off x="4899"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5"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6" name="Oval 116"/>
              <p:cNvSpPr>
                <a:spLocks noChangeAspect="1" noChangeArrowheads="1"/>
              </p:cNvSpPr>
              <p:nvPr/>
            </p:nvSpPr>
            <p:spPr bwMode="auto">
              <a:xfrm>
                <a:off x="2496" y="369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7" name="Oval 117"/>
              <p:cNvSpPr>
                <a:spLocks noChangeAspect="1" noChangeArrowheads="1"/>
              </p:cNvSpPr>
              <p:nvPr/>
            </p:nvSpPr>
            <p:spPr bwMode="auto">
              <a:xfrm>
                <a:off x="3889" y="264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8" name="Oval 118"/>
              <p:cNvSpPr>
                <a:spLocks noChangeAspect="1" noChangeArrowheads="1"/>
              </p:cNvSpPr>
              <p:nvPr/>
            </p:nvSpPr>
            <p:spPr bwMode="auto">
              <a:xfrm>
                <a:off x="4176"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9"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Oval 120"/>
              <p:cNvSpPr>
                <a:spLocks noChangeAspect="1" noChangeArrowheads="1"/>
              </p:cNvSpPr>
              <p:nvPr/>
            </p:nvSpPr>
            <p:spPr bwMode="auto">
              <a:xfrm>
                <a:off x="1297"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Oval 121"/>
              <p:cNvSpPr>
                <a:spLocks noChangeAspect="1" noChangeArrowheads="1"/>
              </p:cNvSpPr>
              <p:nvPr/>
            </p:nvSpPr>
            <p:spPr bwMode="auto">
              <a:xfrm>
                <a:off x="1584"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2" name="Oval 122"/>
              <p:cNvSpPr>
                <a:spLocks noChangeAspect="1" noChangeArrowheads="1"/>
              </p:cNvSpPr>
              <p:nvPr/>
            </p:nvSpPr>
            <p:spPr bwMode="auto">
              <a:xfrm>
                <a:off x="1538"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3" name="Oval 123"/>
              <p:cNvSpPr>
                <a:spLocks noChangeAspect="1" noChangeArrowheads="1"/>
              </p:cNvSpPr>
              <p:nvPr/>
            </p:nvSpPr>
            <p:spPr bwMode="auto">
              <a:xfrm>
                <a:off x="2352" y="230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4" name="Oval 124"/>
              <p:cNvSpPr>
                <a:spLocks noChangeAspect="1" noChangeArrowheads="1"/>
              </p:cNvSpPr>
              <p:nvPr/>
            </p:nvSpPr>
            <p:spPr bwMode="auto">
              <a:xfrm>
                <a:off x="2782"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5" name="Oval 125"/>
              <p:cNvSpPr>
                <a:spLocks noChangeAspect="1" noChangeArrowheads="1"/>
              </p:cNvSpPr>
              <p:nvPr/>
            </p:nvSpPr>
            <p:spPr bwMode="auto">
              <a:xfrm>
                <a:off x="2496" y="72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126"/>
              <p:cNvSpPr>
                <a:spLocks noChangeAspect="1" noChangeArrowheads="1"/>
              </p:cNvSpPr>
              <p:nvPr/>
            </p:nvSpPr>
            <p:spPr bwMode="auto">
              <a:xfrm>
                <a:off x="2541" y="225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127"/>
              <p:cNvSpPr>
                <a:spLocks noChangeAspect="1" noChangeArrowheads="1"/>
              </p:cNvSpPr>
              <p:nvPr/>
            </p:nvSpPr>
            <p:spPr bwMode="auto">
              <a:xfrm>
                <a:off x="2157" y="96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128"/>
              <p:cNvSpPr>
                <a:spLocks noChangeAspect="1" noChangeArrowheads="1"/>
              </p:cNvSpPr>
              <p:nvPr/>
            </p:nvSpPr>
            <p:spPr bwMode="auto">
              <a:xfrm>
                <a:off x="2111" y="225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129"/>
              <p:cNvSpPr>
                <a:spLocks noChangeAspect="1" noChangeArrowheads="1"/>
              </p:cNvSpPr>
              <p:nvPr/>
            </p:nvSpPr>
            <p:spPr bwMode="auto">
              <a:xfrm>
                <a:off x="2736"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131"/>
              <p:cNvSpPr>
                <a:spLocks noChangeAspect="1" noChangeArrowheads="1"/>
              </p:cNvSpPr>
              <p:nvPr/>
            </p:nvSpPr>
            <p:spPr bwMode="auto">
              <a:xfrm>
                <a:off x="2541"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132"/>
              <p:cNvSpPr>
                <a:spLocks noChangeAspect="1" noChangeArrowheads="1"/>
              </p:cNvSpPr>
              <p:nvPr/>
            </p:nvSpPr>
            <p:spPr bwMode="auto">
              <a:xfrm>
                <a:off x="2736"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133"/>
              <p:cNvSpPr>
                <a:spLocks noChangeAspect="1" noChangeArrowheads="1"/>
              </p:cNvSpPr>
              <p:nvPr/>
            </p:nvSpPr>
            <p:spPr bwMode="auto">
              <a:xfrm>
                <a:off x="115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134"/>
              <p:cNvSpPr>
                <a:spLocks noChangeAspect="1" noChangeArrowheads="1"/>
              </p:cNvSpPr>
              <p:nvPr/>
            </p:nvSpPr>
            <p:spPr bwMode="auto">
              <a:xfrm>
                <a:off x="1056" y="6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135"/>
              <p:cNvSpPr>
                <a:spLocks noChangeAspect="1" noChangeArrowheads="1"/>
              </p:cNvSpPr>
              <p:nvPr/>
            </p:nvSpPr>
            <p:spPr bwMode="auto">
              <a:xfrm>
                <a:off x="163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136"/>
              <p:cNvSpPr>
                <a:spLocks noChangeAspect="1" noChangeArrowheads="1"/>
              </p:cNvSpPr>
              <p:nvPr/>
            </p:nvSpPr>
            <p:spPr bwMode="auto">
              <a:xfrm>
                <a:off x="1343" y="100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137"/>
              <p:cNvSpPr>
                <a:spLocks noChangeAspect="1" noChangeArrowheads="1"/>
              </p:cNvSpPr>
              <p:nvPr/>
            </p:nvSpPr>
            <p:spPr bwMode="auto">
              <a:xfrm>
                <a:off x="2255"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138"/>
              <p:cNvSpPr>
                <a:spLocks noChangeAspect="1" noChangeArrowheads="1"/>
              </p:cNvSpPr>
              <p:nvPr/>
            </p:nvSpPr>
            <p:spPr bwMode="auto">
              <a:xfrm>
                <a:off x="3218"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139"/>
              <p:cNvSpPr>
                <a:spLocks noChangeAspect="1" noChangeArrowheads="1"/>
              </p:cNvSpPr>
              <p:nvPr/>
            </p:nvSpPr>
            <p:spPr bwMode="auto">
              <a:xfrm>
                <a:off x="3075"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140"/>
              <p:cNvSpPr>
                <a:spLocks noChangeAspect="1" noChangeArrowheads="1"/>
              </p:cNvSpPr>
              <p:nvPr/>
            </p:nvSpPr>
            <p:spPr bwMode="auto">
              <a:xfrm>
                <a:off x="3218"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141"/>
              <p:cNvSpPr>
                <a:spLocks noChangeAspect="1" noChangeArrowheads="1"/>
              </p:cNvSpPr>
              <p:nvPr/>
            </p:nvSpPr>
            <p:spPr bwMode="auto">
              <a:xfrm>
                <a:off x="3310"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142"/>
              <p:cNvSpPr>
                <a:spLocks noChangeAspect="1" noChangeArrowheads="1"/>
              </p:cNvSpPr>
              <p:nvPr/>
            </p:nvSpPr>
            <p:spPr bwMode="auto">
              <a:xfrm>
                <a:off x="3694" y="91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144"/>
              <p:cNvSpPr>
                <a:spLocks noChangeAspect="1" noChangeArrowheads="1"/>
              </p:cNvSpPr>
              <p:nvPr/>
            </p:nvSpPr>
            <p:spPr bwMode="auto">
              <a:xfrm>
                <a:off x="3218" y="38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145"/>
              <p:cNvSpPr>
                <a:spLocks noChangeAspect="1" noChangeArrowheads="1"/>
              </p:cNvSpPr>
              <p:nvPr/>
            </p:nvSpPr>
            <p:spPr bwMode="auto">
              <a:xfrm>
                <a:off x="3310" y="286"/>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146"/>
              <p:cNvSpPr>
                <a:spLocks noChangeAspect="1" noChangeArrowheads="1"/>
              </p:cNvSpPr>
              <p:nvPr/>
            </p:nvSpPr>
            <p:spPr bwMode="auto">
              <a:xfrm>
                <a:off x="3075" y="57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 name="Group 147"/>
            <p:cNvGrpSpPr>
              <a:grpSpLocks noChangeAspect="1"/>
            </p:cNvGrpSpPr>
            <p:nvPr/>
          </p:nvGrpSpPr>
          <p:grpSpPr bwMode="auto">
            <a:xfrm>
              <a:off x="1654288" y="388826"/>
              <a:ext cx="5381400" cy="4489674"/>
              <a:chOff x="865" y="191"/>
              <a:chExt cx="3166" cy="2642"/>
            </a:xfrm>
          </p:grpSpPr>
          <p:sp>
            <p:nvSpPr>
              <p:cNvPr id="53" name="Line 148"/>
              <p:cNvSpPr>
                <a:spLocks noChangeAspect="1" noChangeShapeType="1"/>
              </p:cNvSpPr>
              <p:nvPr/>
            </p:nvSpPr>
            <p:spPr bwMode="auto">
              <a:xfrm flipH="1">
                <a:off x="865" y="1538"/>
                <a:ext cx="1583" cy="1295"/>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4" name="Line 149"/>
              <p:cNvSpPr>
                <a:spLocks noChangeAspect="1" noChangeShapeType="1"/>
              </p:cNvSpPr>
              <p:nvPr/>
            </p:nvSpPr>
            <p:spPr bwMode="auto">
              <a:xfrm flipV="1">
                <a:off x="2448" y="191"/>
                <a:ext cx="0" cy="1347"/>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5" name="Line 150"/>
              <p:cNvSpPr>
                <a:spLocks noChangeAspect="1" noChangeShapeType="1"/>
              </p:cNvSpPr>
              <p:nvPr/>
            </p:nvSpPr>
            <p:spPr bwMode="auto">
              <a:xfrm>
                <a:off x="2448" y="1538"/>
                <a:ext cx="1583" cy="1009"/>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49" name="AutoShape 160"/>
            <p:cNvSpPr>
              <a:spLocks noChangeAspect="1" noChangeArrowheads="1"/>
            </p:cNvSpPr>
            <p:nvPr/>
          </p:nvSpPr>
          <p:spPr bwMode="auto">
            <a:xfrm>
              <a:off x="3993686" y="4255652"/>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1" name="AutoShape 161"/>
            <p:cNvSpPr>
              <a:spLocks noChangeAspect="1" noChangeArrowheads="1"/>
            </p:cNvSpPr>
            <p:nvPr/>
          </p:nvSpPr>
          <p:spPr bwMode="auto">
            <a:xfrm>
              <a:off x="5728927" y="1810788"/>
              <a:ext cx="399687" cy="399363"/>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2" name="AutoShape 162"/>
            <p:cNvSpPr>
              <a:spLocks noChangeAspect="1" noChangeArrowheads="1"/>
            </p:cNvSpPr>
            <p:nvPr/>
          </p:nvSpPr>
          <p:spPr bwMode="auto">
            <a:xfrm>
              <a:off x="2775114" y="1771826"/>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167" name="TextBox 166"/>
          <p:cNvSpPr txBox="1">
            <a:spLocks noChangeArrowheads="1"/>
          </p:cNvSpPr>
          <p:nvPr/>
        </p:nvSpPr>
        <p:spPr bwMode="auto">
          <a:xfrm>
            <a:off x="6110288" y="2414587"/>
            <a:ext cx="3033712"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smtClean="0">
                <a:solidFill>
                  <a:srgbClr val="000000"/>
                </a:solidFill>
                <a:latin typeface="+mj-lt"/>
              </a:rPr>
              <a:t>Quantize via clustering, let cluster centers be the prototype “words”</a:t>
            </a:r>
          </a:p>
          <a:p>
            <a:pPr eaLnBrk="0" fontAlgn="base" hangingPunct="0">
              <a:spcBef>
                <a:spcPct val="0"/>
              </a:spcBef>
              <a:spcAft>
                <a:spcPts val="600"/>
              </a:spcAft>
            </a:pPr>
            <a:endParaRPr lang="en-US" sz="2400" dirty="0" smtClean="0">
              <a:solidFill>
                <a:srgbClr val="000000"/>
              </a:solidFill>
              <a:latin typeface="+mj-lt"/>
            </a:endParaRPr>
          </a:p>
        </p:txBody>
      </p:sp>
      <p:sp>
        <p:nvSpPr>
          <p:cNvPr id="168" name="TextBox 67"/>
          <p:cNvSpPr txBox="1">
            <a:spLocks noChangeArrowheads="1"/>
          </p:cNvSpPr>
          <p:nvPr/>
        </p:nvSpPr>
        <p:spPr bwMode="auto">
          <a:xfrm>
            <a:off x="6110288" y="4484687"/>
            <a:ext cx="3033712"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smtClean="0">
                <a:solidFill>
                  <a:srgbClr val="000000"/>
                </a:solidFill>
                <a:latin typeface="+mj-lt"/>
              </a:rPr>
              <a:t>Determine which word to assign to each new image region by finding the closest cluster center.</a:t>
            </a:r>
          </a:p>
          <a:p>
            <a:pPr eaLnBrk="0" fontAlgn="base" hangingPunct="0">
              <a:spcBef>
                <a:spcPct val="0"/>
              </a:spcBef>
              <a:spcAft>
                <a:spcPts val="600"/>
              </a:spcAft>
              <a:buFont typeface="Arial" pitchFamily="34" charset="0"/>
              <a:buChar char="•"/>
            </a:pPr>
            <a:endParaRPr lang="en-US" sz="2400" dirty="0" smtClean="0">
              <a:solidFill>
                <a:srgbClr val="000000"/>
              </a:solidFill>
              <a:latin typeface="+mj-lt"/>
            </a:endParaRPr>
          </a:p>
        </p:txBody>
      </p:sp>
      <p:sp>
        <p:nvSpPr>
          <p:cNvPr id="170" name="TextBox 169"/>
          <p:cNvSpPr txBox="1"/>
          <p:nvPr/>
        </p:nvSpPr>
        <p:spPr>
          <a:xfrm>
            <a:off x="1905000" y="4126468"/>
            <a:ext cx="1098081" cy="369332"/>
          </a:xfrm>
          <a:prstGeom prst="rect">
            <a:avLst/>
          </a:prstGeom>
          <a:noFill/>
        </p:spPr>
        <p:txBody>
          <a:bodyPr wrap="square" rtlCol="0">
            <a:spAutoFit/>
          </a:bodyPr>
          <a:lstStyle/>
          <a:p>
            <a:r>
              <a:rPr lang="en-US" dirty="0" smtClean="0">
                <a:solidFill>
                  <a:srgbClr val="FF0000"/>
                </a:solidFill>
              </a:rPr>
              <a:t>Word #2</a:t>
            </a:r>
            <a:endParaRPr lang="en-US" dirty="0">
              <a:solidFill>
                <a:srgbClr val="FF0000"/>
              </a:solidFill>
            </a:endParaRPr>
          </a:p>
        </p:txBody>
      </p:sp>
      <p:cxnSp>
        <p:nvCxnSpPr>
          <p:cNvPr id="173" name="Curved Connector 172"/>
          <p:cNvCxnSpPr/>
          <p:nvPr/>
        </p:nvCxnSpPr>
        <p:spPr bwMode="auto">
          <a:xfrm>
            <a:off x="1885562" y="4080304"/>
            <a:ext cx="2602261" cy="375635"/>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75" name="Curved Connector 174"/>
          <p:cNvCxnSpPr/>
          <p:nvPr/>
        </p:nvCxnSpPr>
        <p:spPr bwMode="auto">
          <a:xfrm flipV="1">
            <a:off x="1407997" y="4659156"/>
            <a:ext cx="2948122" cy="856466"/>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69" name="TextBox 168"/>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71" name="Slide Number Placeholder 170"/>
          <p:cNvSpPr>
            <a:spLocks noGrp="1"/>
          </p:cNvSpPr>
          <p:nvPr>
            <p:ph type="sldNum" sz="quarter" idx="12"/>
          </p:nvPr>
        </p:nvSpPr>
        <p:spPr/>
        <p:txBody>
          <a:bodyPr/>
          <a:lstStyle/>
          <a:p>
            <a:fld id="{B6F15528-21DE-4FAA-801E-634DDDAF4B2B}"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6758825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7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7" presetClass="emph" presetSubtype="2" fill="hold" nodeType="clickEffect">
                                  <p:stCondLst>
                                    <p:cond delay="0"/>
                                  </p:stCondLst>
                                  <p:childTnLst>
                                    <p:animClr clrSpc="rgb" dir="cw">
                                      <p:cBhvr>
                                        <p:cTn id="36" dur="2000" fill="hold"/>
                                        <p:tgtEl>
                                          <p:spTgt spid="19"/>
                                        </p:tgtEl>
                                        <p:attrNameLst>
                                          <p:attrName>stroke.color</p:attrName>
                                        </p:attrNameLst>
                                      </p:cBhvr>
                                      <p:to>
                                        <a:schemeClr val="accent2"/>
                                      </p:to>
                                    </p:animClr>
                                    <p:set>
                                      <p:cBhvr>
                                        <p:cTn id="37" dur="2000" fill="hold"/>
                                        <p:tgtEl>
                                          <p:spTgt spid="1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9" grpId="0" animBg="1"/>
      <p:bldP spid="168" grpId="0"/>
      <p:bldP spid="1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46088" y="0"/>
            <a:ext cx="8229600" cy="1143000"/>
          </a:xfrm>
        </p:spPr>
        <p:txBody>
          <a:bodyPr/>
          <a:lstStyle/>
          <a:p>
            <a:r>
              <a:rPr lang="en-US" smtClean="0">
                <a:latin typeface="Arial" pitchFamily="34" charset="0"/>
                <a:cs typeface="Arial" pitchFamily="34" charset="0"/>
              </a:rPr>
              <a:t>Visual words</a:t>
            </a:r>
          </a:p>
        </p:txBody>
      </p:sp>
      <p:sp>
        <p:nvSpPr>
          <p:cNvPr id="131" name="Content Placeholder 6"/>
          <p:cNvSpPr txBox="1">
            <a:spLocks/>
          </p:cNvSpPr>
          <p:nvPr/>
        </p:nvSpPr>
        <p:spPr bwMode="auto">
          <a:xfrm>
            <a:off x="457200" y="1204913"/>
            <a:ext cx="3200400" cy="4495800"/>
          </a:xfrm>
          <a:prstGeom prst="rect">
            <a:avLst/>
          </a:prstGeom>
          <a:noFill/>
          <a:ln w="9525">
            <a:noFill/>
            <a:miter lim="800000"/>
            <a:headEnd/>
            <a:tailEnd/>
          </a:ln>
        </p:spPr>
        <p:txBody>
          <a:bodyPr/>
          <a:lstStyle/>
          <a:p>
            <a:pPr marL="342900" indent="-342900"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Example: each group of patches belongs to the same visual word</a:t>
            </a:r>
          </a:p>
        </p:txBody>
      </p:sp>
      <p:pic>
        <p:nvPicPr>
          <p:cNvPr id="74757"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26868" r="13412" b="46005"/>
          <a:stretch>
            <a:fillRect/>
          </a:stretch>
        </p:blipFill>
        <p:spPr bwMode="auto">
          <a:xfrm>
            <a:off x="3919538" y="1233488"/>
            <a:ext cx="4933950"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74758"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57695" r="13412" b="15762"/>
          <a:stretch>
            <a:fillRect/>
          </a:stretch>
        </p:blipFill>
        <p:spPr bwMode="auto">
          <a:xfrm>
            <a:off x="3911600" y="3910013"/>
            <a:ext cx="4935538"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74759" name="TextBox 9"/>
          <p:cNvSpPr txBox="1">
            <a:spLocks noChangeArrowheads="1"/>
          </p:cNvSpPr>
          <p:nvPr/>
        </p:nvSpPr>
        <p:spPr bwMode="auto">
          <a:xfrm>
            <a:off x="4614863" y="6502400"/>
            <a:ext cx="3397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200" smtClean="0">
                <a:solidFill>
                  <a:srgbClr val="000000"/>
                </a:solidFill>
                <a:latin typeface="Trebuchet MS" pitchFamily="34" charset="0"/>
              </a:rPr>
              <a:t>Figure from  Sivic &amp; Zisserman, ICCV 2003</a:t>
            </a:r>
          </a:p>
        </p:txBody>
      </p:sp>
      <p:sp>
        <p:nvSpPr>
          <p:cNvPr id="135" name="Oval 69"/>
          <p:cNvSpPr>
            <a:spLocks noChangeArrowheads="1"/>
          </p:cNvSpPr>
          <p:nvPr/>
        </p:nvSpPr>
        <p:spPr bwMode="auto">
          <a:xfrm>
            <a:off x="1828800" y="3962400"/>
            <a:ext cx="225425" cy="566738"/>
          </a:xfrm>
          <a:prstGeom prst="ellipse">
            <a:avLst/>
          </a:prstGeom>
          <a:solidFill>
            <a:srgbClr val="FFFFFF"/>
          </a:solidFill>
          <a:ln w="12700" cap="sq" algn="ctr">
            <a:solidFill>
              <a:srgbClr val="FFFFFF"/>
            </a:solidFill>
            <a:round/>
            <a:headEnd type="none" w="sm" len="sm"/>
            <a:tailEnd type="none" w="sm" len="sm"/>
          </a:ln>
        </p:spPr>
        <p:txBody>
          <a:bodyPr lIns="90000" tIns="46800" rIns="90000" bIns="46800">
            <a:spAutoFit/>
          </a:bodyPr>
          <a:lstStyle/>
          <a:p>
            <a:pPr>
              <a:defRPr/>
            </a:pPr>
            <a:endParaRPr lang="en-US" sz="2000" kern="0">
              <a:solidFill>
                <a:srgbClr val="FFFFFF"/>
              </a:solidFill>
              <a:latin typeface="Trebuchet MS" pitchFamily="34" charset="0"/>
            </a:endParaRPr>
          </a:p>
        </p:txBody>
      </p:sp>
      <p:grpSp>
        <p:nvGrpSpPr>
          <p:cNvPr id="2" name="Group 62"/>
          <p:cNvGrpSpPr>
            <a:grpSpLocks noChangeAspect="1"/>
          </p:cNvGrpSpPr>
          <p:nvPr/>
        </p:nvGrpSpPr>
        <p:grpSpPr bwMode="auto">
          <a:xfrm>
            <a:off x="914400" y="2743200"/>
            <a:ext cx="2216150" cy="2782888"/>
            <a:chOff x="1244596" y="-2173065"/>
            <a:chExt cx="6853224" cy="8600841"/>
          </a:xfrm>
        </p:grpSpPr>
        <p:grpSp>
          <p:nvGrpSpPr>
            <p:cNvPr id="3" name="Group 35"/>
            <p:cNvGrpSpPr>
              <a:grpSpLocks noChangeAspect="1"/>
            </p:cNvGrpSpPr>
            <p:nvPr/>
          </p:nvGrpSpPr>
          <p:grpSpPr bwMode="auto">
            <a:xfrm>
              <a:off x="1244613" y="-2173054"/>
              <a:ext cx="6853261" cy="8600791"/>
              <a:chOff x="1056" y="-1124"/>
              <a:chExt cx="4032" cy="5060"/>
            </a:xfrm>
          </p:grpSpPr>
          <p:sp>
            <p:nvSpPr>
              <p:cNvPr id="145" name="Oval 36"/>
              <p:cNvSpPr>
                <a:spLocks noChangeAspect="1" noChangeArrowheads="1"/>
              </p:cNvSpPr>
              <p:nvPr/>
            </p:nvSpPr>
            <p:spPr bwMode="auto">
              <a:xfrm>
                <a:off x="1824"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37"/>
              <p:cNvSpPr>
                <a:spLocks noChangeAspect="1" noChangeArrowheads="1"/>
              </p:cNvSpPr>
              <p:nvPr/>
            </p:nvSpPr>
            <p:spPr bwMode="auto">
              <a:xfrm>
                <a:off x="1585"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38"/>
              <p:cNvSpPr>
                <a:spLocks noChangeAspect="1" noChangeArrowheads="1"/>
              </p:cNvSpPr>
              <p:nvPr/>
            </p:nvSpPr>
            <p:spPr bwMode="auto">
              <a:xfrm>
                <a:off x="1922"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39"/>
              <p:cNvSpPr>
                <a:spLocks noChangeAspect="1" noChangeArrowheads="1"/>
              </p:cNvSpPr>
              <p:nvPr/>
            </p:nvSpPr>
            <p:spPr bwMode="auto">
              <a:xfrm>
                <a:off x="2015"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40"/>
              <p:cNvSpPr>
                <a:spLocks noChangeAspect="1" noChangeArrowheads="1"/>
              </p:cNvSpPr>
              <p:nvPr/>
            </p:nvSpPr>
            <p:spPr bwMode="auto">
              <a:xfrm>
                <a:off x="1922"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41"/>
              <p:cNvSpPr>
                <a:spLocks noChangeAspect="1" noChangeArrowheads="1"/>
              </p:cNvSpPr>
              <p:nvPr/>
            </p:nvSpPr>
            <p:spPr bwMode="auto">
              <a:xfrm>
                <a:off x="1538" y="10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42"/>
              <p:cNvSpPr>
                <a:spLocks noChangeAspect="1" noChangeArrowheads="1"/>
              </p:cNvSpPr>
              <p:nvPr/>
            </p:nvSpPr>
            <p:spPr bwMode="auto">
              <a:xfrm>
                <a:off x="182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43"/>
              <p:cNvSpPr>
                <a:spLocks noChangeAspect="1" noChangeArrowheads="1"/>
              </p:cNvSpPr>
              <p:nvPr/>
            </p:nvSpPr>
            <p:spPr bwMode="auto">
              <a:xfrm>
                <a:off x="2593" y="331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44"/>
              <p:cNvSpPr>
                <a:spLocks noChangeAspect="1" noChangeArrowheads="1"/>
              </p:cNvSpPr>
              <p:nvPr/>
            </p:nvSpPr>
            <p:spPr bwMode="auto">
              <a:xfrm>
                <a:off x="2451" y="34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45"/>
              <p:cNvSpPr>
                <a:spLocks noChangeAspect="1" noChangeArrowheads="1"/>
              </p:cNvSpPr>
              <p:nvPr/>
            </p:nvSpPr>
            <p:spPr bwMode="auto">
              <a:xfrm>
                <a:off x="2737" y="335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46"/>
              <p:cNvSpPr>
                <a:spLocks noChangeAspect="1" noChangeArrowheads="1"/>
              </p:cNvSpPr>
              <p:nvPr/>
            </p:nvSpPr>
            <p:spPr bwMode="auto">
              <a:xfrm>
                <a:off x="2783"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47"/>
              <p:cNvSpPr>
                <a:spLocks noChangeAspect="1" noChangeArrowheads="1"/>
              </p:cNvSpPr>
              <p:nvPr/>
            </p:nvSpPr>
            <p:spPr bwMode="auto">
              <a:xfrm>
                <a:off x="2691" y="307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48"/>
              <p:cNvSpPr>
                <a:spLocks noChangeAspect="1" noChangeArrowheads="1"/>
              </p:cNvSpPr>
              <p:nvPr/>
            </p:nvSpPr>
            <p:spPr bwMode="auto">
              <a:xfrm>
                <a:off x="2835"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49"/>
              <p:cNvSpPr>
                <a:spLocks noChangeAspect="1" noChangeArrowheads="1"/>
              </p:cNvSpPr>
              <p:nvPr/>
            </p:nvSpPr>
            <p:spPr bwMode="auto">
              <a:xfrm>
                <a:off x="3023"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50"/>
              <p:cNvSpPr>
                <a:spLocks noChangeAspect="1" noChangeArrowheads="1"/>
              </p:cNvSpPr>
              <p:nvPr/>
            </p:nvSpPr>
            <p:spPr bwMode="auto">
              <a:xfrm>
                <a:off x="2691"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51"/>
              <p:cNvSpPr>
                <a:spLocks noChangeAspect="1" noChangeArrowheads="1"/>
              </p:cNvSpPr>
              <p:nvPr/>
            </p:nvSpPr>
            <p:spPr bwMode="auto">
              <a:xfrm>
                <a:off x="2737"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52"/>
              <p:cNvSpPr>
                <a:spLocks noChangeAspect="1" noChangeArrowheads="1"/>
              </p:cNvSpPr>
              <p:nvPr/>
            </p:nvSpPr>
            <p:spPr bwMode="auto">
              <a:xfrm>
                <a:off x="3309"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54"/>
              <p:cNvSpPr>
                <a:spLocks noChangeAspect="1" noChangeArrowheads="1"/>
              </p:cNvSpPr>
              <p:nvPr/>
            </p:nvSpPr>
            <p:spPr bwMode="auto">
              <a:xfrm>
                <a:off x="3693" y="302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55"/>
              <p:cNvSpPr>
                <a:spLocks noChangeAspect="1" noChangeArrowheads="1"/>
              </p:cNvSpPr>
              <p:nvPr/>
            </p:nvSpPr>
            <p:spPr bwMode="auto">
              <a:xfrm>
                <a:off x="2737" y="365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7" name="Oval 58"/>
              <p:cNvSpPr>
                <a:spLocks noChangeAspect="1" noChangeArrowheads="1"/>
              </p:cNvSpPr>
              <p:nvPr/>
            </p:nvSpPr>
            <p:spPr bwMode="auto">
              <a:xfrm>
                <a:off x="2593"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8" name="Oval 59"/>
              <p:cNvSpPr>
                <a:spLocks noChangeAspect="1" noChangeArrowheads="1"/>
              </p:cNvSpPr>
              <p:nvPr/>
            </p:nvSpPr>
            <p:spPr bwMode="auto">
              <a:xfrm>
                <a:off x="4034" y="297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9"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0" name="Oval 61"/>
              <p:cNvSpPr>
                <a:spLocks noChangeAspect="1" noChangeArrowheads="1"/>
              </p:cNvSpPr>
              <p:nvPr/>
            </p:nvSpPr>
            <p:spPr bwMode="auto">
              <a:xfrm>
                <a:off x="4080"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1" name="Oval 62"/>
              <p:cNvSpPr>
                <a:spLocks noChangeAspect="1" noChangeArrowheads="1"/>
              </p:cNvSpPr>
              <p:nvPr/>
            </p:nvSpPr>
            <p:spPr bwMode="auto">
              <a:xfrm>
                <a:off x="3745"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2" name="Oval 63"/>
              <p:cNvSpPr>
                <a:spLocks noChangeAspect="1" noChangeArrowheads="1"/>
              </p:cNvSpPr>
              <p:nvPr/>
            </p:nvSpPr>
            <p:spPr bwMode="auto">
              <a:xfrm>
                <a:off x="283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3" name="Oval 64"/>
              <p:cNvSpPr>
                <a:spLocks noChangeAspect="1" noChangeArrowheads="1"/>
              </p:cNvSpPr>
              <p:nvPr/>
            </p:nvSpPr>
            <p:spPr bwMode="auto">
              <a:xfrm>
                <a:off x="263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4" name="Oval 65"/>
              <p:cNvSpPr>
                <a:spLocks noChangeAspect="1" noChangeArrowheads="1"/>
              </p:cNvSpPr>
              <p:nvPr/>
            </p:nvSpPr>
            <p:spPr bwMode="auto">
              <a:xfrm>
                <a:off x="201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5" name="Oval 66"/>
              <p:cNvSpPr>
                <a:spLocks noChangeAspect="1" noChangeArrowheads="1"/>
              </p:cNvSpPr>
              <p:nvPr/>
            </p:nvSpPr>
            <p:spPr bwMode="auto">
              <a:xfrm>
                <a:off x="1486" y="86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6" name="Oval 67"/>
              <p:cNvSpPr>
                <a:spLocks noChangeAspect="1" noChangeArrowheads="1"/>
              </p:cNvSpPr>
              <p:nvPr/>
            </p:nvSpPr>
            <p:spPr bwMode="auto">
              <a:xfrm>
                <a:off x="2015" y="216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7" name="Oval 68"/>
              <p:cNvSpPr>
                <a:spLocks noChangeAspect="1" noChangeArrowheads="1"/>
              </p:cNvSpPr>
              <p:nvPr/>
            </p:nvSpPr>
            <p:spPr bwMode="auto">
              <a:xfrm>
                <a:off x="1726" y="211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8" name="Oval 69"/>
              <p:cNvSpPr>
                <a:spLocks noChangeAspect="1" noChangeArrowheads="1"/>
              </p:cNvSpPr>
              <p:nvPr/>
            </p:nvSpPr>
            <p:spPr bwMode="auto">
              <a:xfrm>
                <a:off x="1824" y="177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9" name="Oval 70"/>
              <p:cNvSpPr>
                <a:spLocks noChangeAspect="1" noChangeArrowheads="1"/>
              </p:cNvSpPr>
              <p:nvPr/>
            </p:nvSpPr>
            <p:spPr bwMode="auto">
              <a:xfrm>
                <a:off x="1440"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0" name="Oval 71"/>
              <p:cNvSpPr>
                <a:spLocks noChangeAspect="1" noChangeArrowheads="1"/>
              </p:cNvSpPr>
              <p:nvPr/>
            </p:nvSpPr>
            <p:spPr bwMode="auto">
              <a:xfrm>
                <a:off x="2110" y="167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1" name="Oval 72"/>
              <p:cNvSpPr>
                <a:spLocks noChangeAspect="1" noChangeArrowheads="1"/>
              </p:cNvSpPr>
              <p:nvPr/>
            </p:nvSpPr>
            <p:spPr bwMode="auto">
              <a:xfrm>
                <a:off x="2353"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2" name="Oval 73"/>
              <p:cNvSpPr>
                <a:spLocks noChangeAspect="1" noChangeArrowheads="1"/>
              </p:cNvSpPr>
              <p:nvPr/>
            </p:nvSpPr>
            <p:spPr bwMode="auto">
              <a:xfrm>
                <a:off x="2451"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3" name="Oval 74"/>
              <p:cNvSpPr>
                <a:spLocks noChangeAspect="1" noChangeArrowheads="1"/>
              </p:cNvSpPr>
              <p:nvPr/>
            </p:nvSpPr>
            <p:spPr bwMode="auto">
              <a:xfrm>
                <a:off x="225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4" name="Oval 75"/>
              <p:cNvSpPr>
                <a:spLocks noChangeAspect="1" noChangeArrowheads="1"/>
              </p:cNvSpPr>
              <p:nvPr/>
            </p:nvSpPr>
            <p:spPr bwMode="auto">
              <a:xfrm>
                <a:off x="2156" y="124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5" name="Oval 76"/>
              <p:cNvSpPr>
                <a:spLocks noChangeAspect="1" noChangeArrowheads="1"/>
              </p:cNvSpPr>
              <p:nvPr/>
            </p:nvSpPr>
            <p:spPr bwMode="auto">
              <a:xfrm>
                <a:off x="2156"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6" name="Oval 77"/>
              <p:cNvSpPr>
                <a:spLocks noChangeAspect="1" noChangeArrowheads="1"/>
              </p:cNvSpPr>
              <p:nvPr/>
            </p:nvSpPr>
            <p:spPr bwMode="auto">
              <a:xfrm>
                <a:off x="2639"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7" name="Oval 78"/>
              <p:cNvSpPr>
                <a:spLocks noChangeAspect="1" noChangeArrowheads="1"/>
              </p:cNvSpPr>
              <p:nvPr/>
            </p:nvSpPr>
            <p:spPr bwMode="auto">
              <a:xfrm>
                <a:off x="3407"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8" name="Oval 79"/>
              <p:cNvSpPr>
                <a:spLocks noChangeAspect="1" noChangeArrowheads="1"/>
              </p:cNvSpPr>
              <p:nvPr/>
            </p:nvSpPr>
            <p:spPr bwMode="auto">
              <a:xfrm>
                <a:off x="3219" y="2354"/>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9" name="Oval 80"/>
              <p:cNvSpPr>
                <a:spLocks noChangeAspect="1" noChangeArrowheads="1"/>
              </p:cNvSpPr>
              <p:nvPr/>
            </p:nvSpPr>
            <p:spPr bwMode="auto">
              <a:xfrm>
                <a:off x="3263" y="244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0" name="Oval 81"/>
              <p:cNvSpPr>
                <a:spLocks noChangeAspect="1" noChangeArrowheads="1"/>
              </p:cNvSpPr>
              <p:nvPr/>
            </p:nvSpPr>
            <p:spPr bwMode="auto">
              <a:xfrm>
                <a:off x="3791"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1" name="Oval 82"/>
              <p:cNvSpPr>
                <a:spLocks noChangeAspect="1" noChangeArrowheads="1"/>
              </p:cNvSpPr>
              <p:nvPr/>
            </p:nvSpPr>
            <p:spPr bwMode="auto">
              <a:xfrm>
                <a:off x="3407"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2" name="Oval 83"/>
              <p:cNvSpPr>
                <a:spLocks noChangeAspect="1" noChangeArrowheads="1"/>
              </p:cNvSpPr>
              <p:nvPr/>
            </p:nvSpPr>
            <p:spPr bwMode="auto">
              <a:xfrm>
                <a:off x="3551" y="1679"/>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3" name="Oval 84"/>
              <p:cNvSpPr>
                <a:spLocks noChangeAspect="1" noChangeArrowheads="1"/>
              </p:cNvSpPr>
              <p:nvPr/>
            </p:nvSpPr>
            <p:spPr bwMode="auto">
              <a:xfrm>
                <a:off x="4129"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4" name="Oval 85"/>
              <p:cNvSpPr>
                <a:spLocks noChangeAspect="1" noChangeArrowheads="1"/>
              </p:cNvSpPr>
              <p:nvPr/>
            </p:nvSpPr>
            <p:spPr bwMode="auto">
              <a:xfrm>
                <a:off x="3309"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5" name="Oval 86"/>
              <p:cNvSpPr>
                <a:spLocks noChangeAspect="1" noChangeArrowheads="1"/>
              </p:cNvSpPr>
              <p:nvPr/>
            </p:nvSpPr>
            <p:spPr bwMode="auto">
              <a:xfrm>
                <a:off x="1680" y="110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6" name="Oval 87"/>
              <p:cNvSpPr>
                <a:spLocks noChangeAspect="1" noChangeArrowheads="1"/>
              </p:cNvSpPr>
              <p:nvPr/>
            </p:nvSpPr>
            <p:spPr bwMode="auto">
              <a:xfrm>
                <a:off x="1200" y="86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7"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8" name="Oval 89"/>
              <p:cNvSpPr>
                <a:spLocks noChangeAspect="1" noChangeArrowheads="1"/>
              </p:cNvSpPr>
              <p:nvPr/>
            </p:nvSpPr>
            <p:spPr bwMode="auto">
              <a:xfrm>
                <a:off x="3551" y="105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9" name="Oval 90"/>
              <p:cNvSpPr>
                <a:spLocks noChangeAspect="1" noChangeArrowheads="1"/>
              </p:cNvSpPr>
              <p:nvPr/>
            </p:nvSpPr>
            <p:spPr bwMode="auto">
              <a:xfrm>
                <a:off x="3263"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0" name="Oval 91"/>
              <p:cNvSpPr>
                <a:spLocks noChangeAspect="1" noChangeArrowheads="1"/>
              </p:cNvSpPr>
              <p:nvPr/>
            </p:nvSpPr>
            <p:spPr bwMode="auto">
              <a:xfrm>
                <a:off x="3693" y="67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1"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2" name="Oval 93"/>
              <p:cNvSpPr>
                <a:spLocks noChangeAspect="1" noChangeArrowheads="1"/>
              </p:cNvSpPr>
              <p:nvPr/>
            </p:nvSpPr>
            <p:spPr bwMode="auto">
              <a:xfrm>
                <a:off x="3407"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3" name="Oval 94"/>
              <p:cNvSpPr>
                <a:spLocks noChangeAspect="1" noChangeArrowheads="1"/>
              </p:cNvSpPr>
              <p:nvPr/>
            </p:nvSpPr>
            <p:spPr bwMode="auto">
              <a:xfrm>
                <a:off x="4464"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4" name="Oval 95"/>
              <p:cNvSpPr>
                <a:spLocks noChangeAspect="1" noChangeArrowheads="1"/>
              </p:cNvSpPr>
              <p:nvPr/>
            </p:nvSpPr>
            <p:spPr bwMode="auto">
              <a:xfrm>
                <a:off x="4658" y="134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5" name="Oval 96"/>
              <p:cNvSpPr>
                <a:spLocks noChangeAspect="1" noChangeArrowheads="1"/>
              </p:cNvSpPr>
              <p:nvPr/>
            </p:nvSpPr>
            <p:spPr bwMode="auto">
              <a:xfrm>
                <a:off x="5042"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6" name="Oval 97"/>
              <p:cNvSpPr>
                <a:spLocks noChangeAspect="1" noChangeArrowheads="1"/>
              </p:cNvSpPr>
              <p:nvPr/>
            </p:nvSpPr>
            <p:spPr bwMode="auto">
              <a:xfrm>
                <a:off x="4944"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7" name="Oval 98"/>
              <p:cNvSpPr>
                <a:spLocks noChangeAspect="1" noChangeArrowheads="1"/>
              </p:cNvSpPr>
              <p:nvPr/>
            </p:nvSpPr>
            <p:spPr bwMode="auto">
              <a:xfrm>
                <a:off x="3647" y="12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8" name="Oval 99"/>
              <p:cNvSpPr>
                <a:spLocks noChangeAspect="1" noChangeArrowheads="1"/>
              </p:cNvSpPr>
              <p:nvPr/>
            </p:nvSpPr>
            <p:spPr bwMode="auto">
              <a:xfrm>
                <a:off x="3309"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9" name="Oval 100"/>
              <p:cNvSpPr>
                <a:spLocks noChangeAspect="1" noChangeArrowheads="1"/>
              </p:cNvSpPr>
              <p:nvPr/>
            </p:nvSpPr>
            <p:spPr bwMode="auto">
              <a:xfrm>
                <a:off x="4273"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0" name="Oval 101"/>
              <p:cNvSpPr>
                <a:spLocks noChangeAspect="1" noChangeArrowheads="1"/>
              </p:cNvSpPr>
              <p:nvPr/>
            </p:nvSpPr>
            <p:spPr bwMode="auto">
              <a:xfrm>
                <a:off x="403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1" name="Oval 102"/>
              <p:cNvSpPr>
                <a:spLocks noChangeAspect="1" noChangeArrowheads="1"/>
              </p:cNvSpPr>
              <p:nvPr/>
            </p:nvSpPr>
            <p:spPr bwMode="auto">
              <a:xfrm>
                <a:off x="239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2" name="Oval 103"/>
              <p:cNvSpPr>
                <a:spLocks noChangeAspect="1" noChangeArrowheads="1"/>
              </p:cNvSpPr>
              <p:nvPr/>
            </p:nvSpPr>
            <p:spPr bwMode="auto">
              <a:xfrm>
                <a:off x="297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3" name="Oval 104"/>
              <p:cNvSpPr>
                <a:spLocks noChangeAspect="1" noChangeArrowheads="1"/>
              </p:cNvSpPr>
              <p:nvPr/>
            </p:nvSpPr>
            <p:spPr bwMode="auto">
              <a:xfrm>
                <a:off x="201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4"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5" name="Oval 106"/>
              <p:cNvSpPr>
                <a:spLocks noChangeAspect="1" noChangeArrowheads="1"/>
              </p:cNvSpPr>
              <p:nvPr/>
            </p:nvSpPr>
            <p:spPr bwMode="auto">
              <a:xfrm>
                <a:off x="3023"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6" name="Oval 107"/>
              <p:cNvSpPr>
                <a:spLocks noChangeAspect="1" noChangeArrowheads="1"/>
              </p:cNvSpPr>
              <p:nvPr/>
            </p:nvSpPr>
            <p:spPr bwMode="auto">
              <a:xfrm>
                <a:off x="3167"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7" name="Oval 108"/>
              <p:cNvSpPr>
                <a:spLocks noChangeAspect="1" noChangeArrowheads="1"/>
              </p:cNvSpPr>
              <p:nvPr/>
            </p:nvSpPr>
            <p:spPr bwMode="auto">
              <a:xfrm>
                <a:off x="3936"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8" name="Oval 109"/>
              <p:cNvSpPr>
                <a:spLocks noChangeAspect="1" noChangeArrowheads="1"/>
              </p:cNvSpPr>
              <p:nvPr/>
            </p:nvSpPr>
            <p:spPr bwMode="auto">
              <a:xfrm>
                <a:off x="3837"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9" name="Oval 110"/>
              <p:cNvSpPr>
                <a:spLocks noChangeAspect="1" noChangeArrowheads="1"/>
              </p:cNvSpPr>
              <p:nvPr/>
            </p:nvSpPr>
            <p:spPr bwMode="auto">
              <a:xfrm>
                <a:off x="4129" y="129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0" name="Oval 111"/>
              <p:cNvSpPr>
                <a:spLocks noChangeAspect="1" noChangeArrowheads="1"/>
              </p:cNvSpPr>
              <p:nvPr/>
            </p:nvSpPr>
            <p:spPr bwMode="auto">
              <a:xfrm>
                <a:off x="4418"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1" name="Oval 112"/>
              <p:cNvSpPr>
                <a:spLocks noChangeAspect="1" noChangeArrowheads="1"/>
              </p:cNvSpPr>
              <p:nvPr/>
            </p:nvSpPr>
            <p:spPr bwMode="auto">
              <a:xfrm>
                <a:off x="4366" y="173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2" name="Oval 113"/>
              <p:cNvSpPr>
                <a:spLocks noChangeAspect="1" noChangeArrowheads="1"/>
              </p:cNvSpPr>
              <p:nvPr/>
            </p:nvSpPr>
            <p:spPr bwMode="auto">
              <a:xfrm>
                <a:off x="4990" y="187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3" name="Oval 114"/>
              <p:cNvSpPr>
                <a:spLocks noChangeAspect="1" noChangeArrowheads="1"/>
              </p:cNvSpPr>
              <p:nvPr/>
            </p:nvSpPr>
            <p:spPr bwMode="auto">
              <a:xfrm>
                <a:off x="4900" y="1347"/>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4"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5" name="Oval 116"/>
              <p:cNvSpPr>
                <a:spLocks noChangeAspect="1" noChangeArrowheads="1"/>
              </p:cNvSpPr>
              <p:nvPr/>
            </p:nvSpPr>
            <p:spPr bwMode="auto">
              <a:xfrm>
                <a:off x="2497" y="3696"/>
                <a:ext cx="43" cy="43"/>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6" name="Oval 117"/>
              <p:cNvSpPr>
                <a:spLocks noChangeAspect="1" noChangeArrowheads="1"/>
              </p:cNvSpPr>
              <p:nvPr/>
            </p:nvSpPr>
            <p:spPr bwMode="auto">
              <a:xfrm>
                <a:off x="3889" y="264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7" name="Oval 118"/>
              <p:cNvSpPr>
                <a:spLocks noChangeAspect="1" noChangeArrowheads="1"/>
              </p:cNvSpPr>
              <p:nvPr/>
            </p:nvSpPr>
            <p:spPr bwMode="auto">
              <a:xfrm>
                <a:off x="4175"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8"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9" name="Oval 120"/>
              <p:cNvSpPr>
                <a:spLocks noChangeAspect="1" noChangeArrowheads="1"/>
              </p:cNvSpPr>
              <p:nvPr/>
            </p:nvSpPr>
            <p:spPr bwMode="auto">
              <a:xfrm>
                <a:off x="1296"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0" name="Oval 121"/>
              <p:cNvSpPr>
                <a:spLocks noChangeAspect="1" noChangeArrowheads="1"/>
              </p:cNvSpPr>
              <p:nvPr/>
            </p:nvSpPr>
            <p:spPr bwMode="auto">
              <a:xfrm>
                <a:off x="1585"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1" name="Oval 122"/>
              <p:cNvSpPr>
                <a:spLocks noChangeAspect="1" noChangeArrowheads="1"/>
              </p:cNvSpPr>
              <p:nvPr/>
            </p:nvSpPr>
            <p:spPr bwMode="auto">
              <a:xfrm>
                <a:off x="1538"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2" name="Oval 123"/>
              <p:cNvSpPr>
                <a:spLocks noChangeAspect="1" noChangeArrowheads="1"/>
              </p:cNvSpPr>
              <p:nvPr/>
            </p:nvSpPr>
            <p:spPr bwMode="auto">
              <a:xfrm>
                <a:off x="2353" y="230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3" name="Oval 124"/>
              <p:cNvSpPr>
                <a:spLocks noChangeAspect="1" noChangeArrowheads="1"/>
              </p:cNvSpPr>
              <p:nvPr/>
            </p:nvSpPr>
            <p:spPr bwMode="auto">
              <a:xfrm>
                <a:off x="2783"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4" name="Oval 125"/>
              <p:cNvSpPr>
                <a:spLocks noChangeAspect="1" noChangeArrowheads="1"/>
              </p:cNvSpPr>
              <p:nvPr/>
            </p:nvSpPr>
            <p:spPr bwMode="auto">
              <a:xfrm>
                <a:off x="2497" y="720"/>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5" name="Oval 126"/>
              <p:cNvSpPr>
                <a:spLocks noChangeAspect="1" noChangeArrowheads="1"/>
              </p:cNvSpPr>
              <p:nvPr/>
            </p:nvSpPr>
            <p:spPr bwMode="auto">
              <a:xfrm>
                <a:off x="2541" y="225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6" name="Oval 127"/>
              <p:cNvSpPr>
                <a:spLocks noChangeAspect="1" noChangeArrowheads="1"/>
              </p:cNvSpPr>
              <p:nvPr/>
            </p:nvSpPr>
            <p:spPr bwMode="auto">
              <a:xfrm>
                <a:off x="2156" y="96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7" name="Oval 128"/>
              <p:cNvSpPr>
                <a:spLocks noChangeAspect="1" noChangeArrowheads="1"/>
              </p:cNvSpPr>
              <p:nvPr/>
            </p:nvSpPr>
            <p:spPr bwMode="auto">
              <a:xfrm>
                <a:off x="2110" y="225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8" name="Oval 129"/>
              <p:cNvSpPr>
                <a:spLocks noChangeAspect="1" noChangeArrowheads="1"/>
              </p:cNvSpPr>
              <p:nvPr/>
            </p:nvSpPr>
            <p:spPr bwMode="auto">
              <a:xfrm>
                <a:off x="273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9"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0" name="Oval 131"/>
              <p:cNvSpPr>
                <a:spLocks noChangeAspect="1" noChangeArrowheads="1"/>
              </p:cNvSpPr>
              <p:nvPr/>
            </p:nvSpPr>
            <p:spPr bwMode="auto">
              <a:xfrm>
                <a:off x="2541"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1" name="Oval 132"/>
              <p:cNvSpPr>
                <a:spLocks noChangeAspect="1" noChangeArrowheads="1"/>
              </p:cNvSpPr>
              <p:nvPr/>
            </p:nvSpPr>
            <p:spPr bwMode="auto">
              <a:xfrm>
                <a:off x="2737"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2" name="Oval 133"/>
              <p:cNvSpPr>
                <a:spLocks noChangeAspect="1" noChangeArrowheads="1"/>
              </p:cNvSpPr>
              <p:nvPr/>
            </p:nvSpPr>
            <p:spPr bwMode="auto">
              <a:xfrm>
                <a:off x="1154"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3" name="Oval 134"/>
              <p:cNvSpPr>
                <a:spLocks noChangeAspect="1" noChangeArrowheads="1"/>
              </p:cNvSpPr>
              <p:nvPr/>
            </p:nvSpPr>
            <p:spPr bwMode="auto">
              <a:xfrm>
                <a:off x="1056" y="62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4" name="Oval 135"/>
              <p:cNvSpPr>
                <a:spLocks noChangeAspect="1" noChangeArrowheads="1"/>
              </p:cNvSpPr>
              <p:nvPr/>
            </p:nvSpPr>
            <p:spPr bwMode="auto">
              <a:xfrm>
                <a:off x="1631"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5" name="Oval 136"/>
              <p:cNvSpPr>
                <a:spLocks noChangeAspect="1" noChangeArrowheads="1"/>
              </p:cNvSpPr>
              <p:nvPr/>
            </p:nvSpPr>
            <p:spPr bwMode="auto">
              <a:xfrm>
                <a:off x="1342" y="100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6" name="Oval 137"/>
              <p:cNvSpPr>
                <a:spLocks noChangeAspect="1" noChangeArrowheads="1"/>
              </p:cNvSpPr>
              <p:nvPr/>
            </p:nvSpPr>
            <p:spPr bwMode="auto">
              <a:xfrm>
                <a:off x="225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7" name="Oval 138"/>
              <p:cNvSpPr>
                <a:spLocks noChangeAspect="1" noChangeArrowheads="1"/>
              </p:cNvSpPr>
              <p:nvPr/>
            </p:nvSpPr>
            <p:spPr bwMode="auto">
              <a:xfrm>
                <a:off x="3219" y="211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8" name="Oval 139"/>
              <p:cNvSpPr>
                <a:spLocks noChangeAspect="1" noChangeArrowheads="1"/>
              </p:cNvSpPr>
              <p:nvPr/>
            </p:nvSpPr>
            <p:spPr bwMode="auto">
              <a:xfrm>
                <a:off x="3075" y="211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9" name="Oval 140"/>
              <p:cNvSpPr>
                <a:spLocks noChangeAspect="1" noChangeArrowheads="1"/>
              </p:cNvSpPr>
              <p:nvPr/>
            </p:nvSpPr>
            <p:spPr bwMode="auto">
              <a:xfrm>
                <a:off x="3219" y="1633"/>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0" name="Oval 141"/>
              <p:cNvSpPr>
                <a:spLocks noChangeAspect="1" noChangeArrowheads="1"/>
              </p:cNvSpPr>
              <p:nvPr/>
            </p:nvSpPr>
            <p:spPr bwMode="auto">
              <a:xfrm>
                <a:off x="3309"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1" name="Oval 142"/>
              <p:cNvSpPr>
                <a:spLocks noChangeAspect="1" noChangeArrowheads="1"/>
              </p:cNvSpPr>
              <p:nvPr/>
            </p:nvSpPr>
            <p:spPr bwMode="auto">
              <a:xfrm>
                <a:off x="3693" y="91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2"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3" name="Oval 144"/>
              <p:cNvSpPr>
                <a:spLocks noChangeAspect="1" noChangeArrowheads="1"/>
              </p:cNvSpPr>
              <p:nvPr/>
            </p:nvSpPr>
            <p:spPr bwMode="auto">
              <a:xfrm>
                <a:off x="3219" y="383"/>
                <a:ext cx="43"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4" name="Oval 145"/>
              <p:cNvSpPr>
                <a:spLocks noChangeAspect="1" noChangeArrowheads="1"/>
              </p:cNvSpPr>
              <p:nvPr/>
            </p:nvSpPr>
            <p:spPr bwMode="auto">
              <a:xfrm>
                <a:off x="3309" y="28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5" name="Oval 146"/>
              <p:cNvSpPr>
                <a:spLocks noChangeAspect="1" noChangeArrowheads="1"/>
              </p:cNvSpPr>
              <p:nvPr/>
            </p:nvSpPr>
            <p:spPr bwMode="auto">
              <a:xfrm>
                <a:off x="3075" y="57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 name="Group 147"/>
            <p:cNvGrpSpPr>
              <a:grpSpLocks noChangeAspect="1"/>
            </p:cNvGrpSpPr>
            <p:nvPr/>
          </p:nvGrpSpPr>
          <p:grpSpPr bwMode="auto">
            <a:xfrm>
              <a:off x="1654288" y="388826"/>
              <a:ext cx="5381400" cy="4489674"/>
              <a:chOff x="865" y="191"/>
              <a:chExt cx="3166" cy="2642"/>
            </a:xfrm>
          </p:grpSpPr>
          <p:sp>
            <p:nvSpPr>
              <p:cNvPr id="142" name="Line 148"/>
              <p:cNvSpPr>
                <a:spLocks noChangeAspect="1" noChangeShapeType="1"/>
              </p:cNvSpPr>
              <p:nvPr/>
            </p:nvSpPr>
            <p:spPr bwMode="auto">
              <a:xfrm flipH="1">
                <a:off x="864" y="1539"/>
                <a:ext cx="1586" cy="1293"/>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3" name="Line 149"/>
              <p:cNvSpPr>
                <a:spLocks noChangeAspect="1" noChangeShapeType="1"/>
              </p:cNvSpPr>
              <p:nvPr/>
            </p:nvSpPr>
            <p:spPr bwMode="auto">
              <a:xfrm flipV="1">
                <a:off x="2449" y="191"/>
                <a:ext cx="0" cy="134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4" name="Line 150"/>
              <p:cNvSpPr>
                <a:spLocks noChangeAspect="1" noChangeShapeType="1"/>
              </p:cNvSpPr>
              <p:nvPr/>
            </p:nvSpPr>
            <p:spPr bwMode="auto">
              <a:xfrm>
                <a:off x="2449" y="1539"/>
                <a:ext cx="1583"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139" name="AutoShape 160"/>
            <p:cNvSpPr>
              <a:spLocks noChangeAspect="1" noChangeArrowheads="1"/>
            </p:cNvSpPr>
            <p:nvPr/>
          </p:nvSpPr>
          <p:spPr bwMode="auto">
            <a:xfrm>
              <a:off x="3993740" y="4254259"/>
              <a:ext cx="407464" cy="412134"/>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AutoShape 161"/>
            <p:cNvSpPr>
              <a:spLocks noChangeAspect="1" noChangeArrowheads="1"/>
            </p:cNvSpPr>
            <p:nvPr/>
          </p:nvSpPr>
          <p:spPr bwMode="auto">
            <a:xfrm>
              <a:off x="5726685" y="1810895"/>
              <a:ext cx="402553" cy="397416"/>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AutoShape 162"/>
            <p:cNvSpPr>
              <a:spLocks noChangeAspect="1" noChangeArrowheads="1"/>
            </p:cNvSpPr>
            <p:nvPr/>
          </p:nvSpPr>
          <p:spPr bwMode="auto">
            <a:xfrm>
              <a:off x="2776262" y="1771644"/>
              <a:ext cx="407464" cy="407229"/>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256" name="Rectangle 255"/>
          <p:cNvSpPr/>
          <p:nvPr/>
        </p:nvSpPr>
        <p:spPr bwMode="auto">
          <a:xfrm>
            <a:off x="3733800" y="1201738"/>
            <a:ext cx="5257800" cy="1600200"/>
          </a:xfrm>
          <a:prstGeom prst="rect">
            <a:avLst/>
          </a:pr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
        <p:nvSpPr>
          <p:cNvPr id="257" name="Freeform 256"/>
          <p:cNvSpPr/>
          <p:nvPr/>
        </p:nvSpPr>
        <p:spPr bwMode="auto">
          <a:xfrm>
            <a:off x="1911350" y="3308350"/>
            <a:ext cx="1552575" cy="1477963"/>
          </a:xfrm>
          <a:custGeom>
            <a:avLst/>
            <a:gdLst>
              <a:gd name="connsiteX0" fmla="*/ 103909 w 1551710"/>
              <a:gd name="connsiteY0" fmla="*/ 162791 h 1478972"/>
              <a:gd name="connsiteX1" fmla="*/ 457200 w 1551710"/>
              <a:gd name="connsiteY1" fmla="*/ 58882 h 1478972"/>
              <a:gd name="connsiteX2" fmla="*/ 1371600 w 1551710"/>
              <a:gd name="connsiteY2" fmla="*/ 516082 h 1478972"/>
              <a:gd name="connsiteX3" fmla="*/ 1537855 w 1551710"/>
              <a:gd name="connsiteY3" fmla="*/ 1285009 h 1478972"/>
              <a:gd name="connsiteX4" fmla="*/ 1288473 w 1551710"/>
              <a:gd name="connsiteY4" fmla="*/ 1451263 h 1478972"/>
              <a:gd name="connsiteX5" fmla="*/ 1018309 w 1551710"/>
              <a:gd name="connsiteY5" fmla="*/ 1451263 h 1478972"/>
              <a:gd name="connsiteX6" fmla="*/ 789709 w 1551710"/>
              <a:gd name="connsiteY6" fmla="*/ 1368136 h 1478972"/>
              <a:gd name="connsiteX7" fmla="*/ 270164 w 1551710"/>
              <a:gd name="connsiteY7" fmla="*/ 1077191 h 1478972"/>
              <a:gd name="connsiteX8" fmla="*/ 83128 w 1551710"/>
              <a:gd name="connsiteY8" fmla="*/ 973282 h 1478972"/>
              <a:gd name="connsiteX9" fmla="*/ 0 w 1551710"/>
              <a:gd name="connsiteY9" fmla="*/ 723900 h 1478972"/>
              <a:gd name="connsiteX10" fmla="*/ 103909 w 1551710"/>
              <a:gd name="connsiteY10" fmla="*/ 162791 h 147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710" h="1478972">
                <a:moveTo>
                  <a:pt x="103909" y="162791"/>
                </a:moveTo>
                <a:cubicBezTo>
                  <a:pt x="180109" y="51955"/>
                  <a:pt x="245918" y="0"/>
                  <a:pt x="457200" y="58882"/>
                </a:cubicBezTo>
                <a:cubicBezTo>
                  <a:pt x="668482" y="117764"/>
                  <a:pt x="1191491" y="311728"/>
                  <a:pt x="1371600" y="516082"/>
                </a:cubicBezTo>
                <a:cubicBezTo>
                  <a:pt x="1551709" y="720436"/>
                  <a:pt x="1551710" y="1129146"/>
                  <a:pt x="1537855" y="1285009"/>
                </a:cubicBezTo>
                <a:cubicBezTo>
                  <a:pt x="1524001" y="1440873"/>
                  <a:pt x="1375064" y="1423554"/>
                  <a:pt x="1288473" y="1451263"/>
                </a:cubicBezTo>
                <a:cubicBezTo>
                  <a:pt x="1201882" y="1478972"/>
                  <a:pt x="1101436" y="1465117"/>
                  <a:pt x="1018309" y="1451263"/>
                </a:cubicBezTo>
                <a:cubicBezTo>
                  <a:pt x="935182" y="1437409"/>
                  <a:pt x="914400" y="1430481"/>
                  <a:pt x="789709" y="1368136"/>
                </a:cubicBezTo>
                <a:cubicBezTo>
                  <a:pt x="665018" y="1305791"/>
                  <a:pt x="270164" y="1077191"/>
                  <a:pt x="270164" y="1077191"/>
                </a:cubicBezTo>
                <a:cubicBezTo>
                  <a:pt x="152401" y="1011382"/>
                  <a:pt x="128155" y="1032164"/>
                  <a:pt x="83128" y="973282"/>
                </a:cubicBezTo>
                <a:cubicBezTo>
                  <a:pt x="38101" y="914400"/>
                  <a:pt x="0" y="858982"/>
                  <a:pt x="0" y="723900"/>
                </a:cubicBezTo>
                <a:cubicBezTo>
                  <a:pt x="0" y="588818"/>
                  <a:pt x="27709" y="273627"/>
                  <a:pt x="103909" y="162791"/>
                </a:cubicBezTo>
                <a:close/>
              </a:path>
            </a:pathLst>
          </a:cu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
        <p:nvSpPr>
          <p:cNvPr id="130" name="TextBox 129"/>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32" name="Slide Number Placeholder 131"/>
          <p:cNvSpPr>
            <a:spLocks noGrp="1"/>
          </p:cNvSpPr>
          <p:nvPr>
            <p:ph type="sldNum" sz="quarter" idx="12"/>
          </p:nvPr>
        </p:nvSpPr>
        <p:spPr/>
        <p:txBody>
          <a:bodyPr/>
          <a:lstStyle/>
          <a:p>
            <a:fld id="{B6F15528-21DE-4FAA-801E-634DDDAF4B2B}"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66059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descr="huang_tex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575" y="1031875"/>
            <a:ext cx="3352800"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5" descr="huang_fil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000" y="3540125"/>
            <a:ext cx="328453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6" descr="textons"/>
          <p:cNvPicPr>
            <a:picLocks noChangeAspect="1" noChangeArrowheads="1"/>
          </p:cNvPicPr>
          <p:nvPr/>
        </p:nvPicPr>
        <p:blipFill>
          <a:blip r:embed="rId5">
            <a:extLst>
              <a:ext uri="{28A0092B-C50C-407E-A947-70E740481C1C}">
                <a14:useLocalDpi xmlns:a14="http://schemas.microsoft.com/office/drawing/2010/main" val="0"/>
              </a:ext>
            </a:extLst>
          </a:blip>
          <a:srcRect l="33824"/>
          <a:stretch>
            <a:fillRect/>
          </a:stretch>
        </p:blipFill>
        <p:spPr bwMode="auto">
          <a:xfrm>
            <a:off x="5141913" y="4838700"/>
            <a:ext cx="3429000"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581025" y="1395413"/>
            <a:ext cx="4557713" cy="4525962"/>
          </a:xfrm>
          <a:prstGeom prst="rect">
            <a:avLst/>
          </a:prstGeom>
          <a:noFill/>
          <a:ln w="9525">
            <a:noFill/>
            <a:miter lim="800000"/>
            <a:headEnd/>
            <a:tailEnd/>
          </a:ln>
        </p:spPr>
        <p:txBody>
          <a:bodyPr/>
          <a:lstStyle/>
          <a:p>
            <a:pPr marL="342900" indent="-342900" fontAlgn="base">
              <a:lnSpc>
                <a:spcPct val="90000"/>
              </a:lnSpc>
              <a:spcBef>
                <a:spcPct val="20000"/>
              </a:spcBef>
              <a:spcAft>
                <a:spcPts val="600"/>
              </a:spcAft>
              <a:buClr>
                <a:srgbClr val="000099"/>
              </a:buClr>
              <a:buSzPct val="115000"/>
              <a:buFontTx/>
              <a:buChar char="•"/>
              <a:defRPr/>
            </a:pPr>
            <a:r>
              <a:rPr kumimoji="1" lang="en-US" sz="2400" kern="0" dirty="0">
                <a:solidFill>
                  <a:srgbClr val="000000"/>
                </a:solidFill>
                <a:latin typeface="Arial" pitchFamily="34" charset="0"/>
                <a:cs typeface="Arial" pitchFamily="34" charset="0"/>
              </a:rPr>
              <a:t>First explored for texture and material representations</a:t>
            </a:r>
          </a:p>
          <a:p>
            <a:pPr marL="342900" indent="-342900" fontAlgn="base">
              <a:lnSpc>
                <a:spcPct val="90000"/>
              </a:lnSpc>
              <a:spcBef>
                <a:spcPct val="20000"/>
              </a:spcBef>
              <a:spcAft>
                <a:spcPts val="600"/>
              </a:spcAft>
              <a:buClr>
                <a:srgbClr val="000099"/>
              </a:buClr>
              <a:buSzPct val="115000"/>
              <a:buFontTx/>
              <a:buChar char="•"/>
              <a:defRPr/>
            </a:pPr>
            <a:r>
              <a:rPr kumimoji="1" lang="en-US" sz="2400" i="1" kern="0" dirty="0" err="1">
                <a:solidFill>
                  <a:srgbClr val="000000"/>
                </a:solidFill>
                <a:latin typeface="Arial" pitchFamily="34" charset="0"/>
                <a:cs typeface="Arial" pitchFamily="34" charset="0"/>
              </a:rPr>
              <a:t>Texton</a:t>
            </a:r>
            <a:r>
              <a:rPr kumimoji="1" lang="en-US" sz="2400" i="1" kern="0" dirty="0">
                <a:solidFill>
                  <a:srgbClr val="000000"/>
                </a:solidFill>
                <a:latin typeface="Arial" pitchFamily="34" charset="0"/>
                <a:cs typeface="Arial" pitchFamily="34" charset="0"/>
              </a:rPr>
              <a:t> </a:t>
            </a:r>
            <a:r>
              <a:rPr kumimoji="1" lang="en-US" sz="2400" kern="0" dirty="0">
                <a:solidFill>
                  <a:srgbClr val="000000"/>
                </a:solidFill>
                <a:latin typeface="Arial" pitchFamily="34" charset="0"/>
                <a:cs typeface="Arial" pitchFamily="34" charset="0"/>
              </a:rPr>
              <a:t>= cluster center of filter responses over collection of images</a:t>
            </a:r>
          </a:p>
          <a:p>
            <a:pPr marL="342900" indent="-342900" fontAlgn="base">
              <a:lnSpc>
                <a:spcPct val="90000"/>
              </a:lnSpc>
              <a:spcBef>
                <a:spcPct val="20000"/>
              </a:spcBef>
              <a:spcAft>
                <a:spcPts val="600"/>
              </a:spcAft>
              <a:buClr>
                <a:srgbClr val="000099"/>
              </a:buClr>
              <a:buSzPct val="115000"/>
              <a:buFontTx/>
              <a:buChar char="•"/>
              <a:defRPr/>
            </a:pPr>
            <a:r>
              <a:rPr kumimoji="1" lang="en-US" sz="2400" kern="0" dirty="0">
                <a:solidFill>
                  <a:srgbClr val="000000"/>
                </a:solidFill>
                <a:latin typeface="Arial" pitchFamily="34" charset="0"/>
                <a:cs typeface="Arial" pitchFamily="34" charset="0"/>
              </a:rPr>
              <a:t>Describe textures and materials based on distribution of prototypical texture elements.</a:t>
            </a:r>
          </a:p>
          <a:p>
            <a:pPr marL="342900" indent="-342900" fontAlgn="base">
              <a:lnSpc>
                <a:spcPct val="90000"/>
              </a:lnSpc>
              <a:spcBef>
                <a:spcPct val="20000"/>
              </a:spcBef>
              <a:spcAft>
                <a:spcPts val="60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a:p>
            <a:pPr marL="342900" indent="-342900" fontAlgn="base">
              <a:lnSpc>
                <a:spcPct val="90000"/>
              </a:lnSpc>
              <a:spcBef>
                <a:spcPct val="20000"/>
              </a:spcBef>
              <a:spcAft>
                <a:spcPts val="60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a:p>
            <a:pPr marL="342900" indent="-342900" fontAlgn="base">
              <a:lnSpc>
                <a:spcPct val="90000"/>
              </a:lnSpc>
              <a:spcBef>
                <a:spcPct val="20000"/>
              </a:spcBef>
              <a:spcAft>
                <a:spcPts val="60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p:txBody>
      </p:sp>
      <p:sp>
        <p:nvSpPr>
          <p:cNvPr id="9" name="Title 1"/>
          <p:cNvSpPr txBox="1">
            <a:spLocks/>
          </p:cNvSpPr>
          <p:nvPr/>
        </p:nvSpPr>
        <p:spPr bwMode="auto">
          <a:xfrm>
            <a:off x="446088" y="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latin typeface="Arial" pitchFamily="34" charset="0"/>
                <a:cs typeface="Arial" pitchFamily="34" charset="0"/>
              </a:rPr>
              <a:t>Visual words and </a:t>
            </a:r>
            <a:r>
              <a:rPr lang="en-US" sz="4400" kern="0" dirty="0" err="1">
                <a:solidFill>
                  <a:srgbClr val="000000"/>
                </a:solidFill>
                <a:latin typeface="Arial" pitchFamily="34" charset="0"/>
                <a:cs typeface="Arial" pitchFamily="34" charset="0"/>
              </a:rPr>
              <a:t>textons</a:t>
            </a:r>
            <a:endParaRPr lang="en-US" sz="4400" kern="0" dirty="0">
              <a:solidFill>
                <a:srgbClr val="000000"/>
              </a:solidFill>
              <a:latin typeface="Arial" pitchFamily="34" charset="0"/>
              <a:cs typeface="Arial" pitchFamily="34" charset="0"/>
            </a:endParaRPr>
          </a:p>
        </p:txBody>
      </p:sp>
      <p:sp>
        <p:nvSpPr>
          <p:cNvPr id="75783" name="TextBox 6"/>
          <p:cNvSpPr txBox="1">
            <a:spLocks noChangeArrowheads="1"/>
          </p:cNvSpPr>
          <p:nvPr/>
        </p:nvSpPr>
        <p:spPr bwMode="auto">
          <a:xfrm>
            <a:off x="914400" y="5715000"/>
            <a:ext cx="36861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dirty="0" smtClean="0">
                <a:solidFill>
                  <a:srgbClr val="000000"/>
                </a:solidFill>
                <a:latin typeface="Trebuchet MS" pitchFamily="34" charset="0"/>
              </a:rPr>
              <a:t>Leung &amp; Malik 1999; </a:t>
            </a:r>
            <a:r>
              <a:rPr lang="en-US" sz="2000" dirty="0" err="1" smtClean="0">
                <a:solidFill>
                  <a:srgbClr val="000000"/>
                </a:solidFill>
                <a:latin typeface="Trebuchet MS" pitchFamily="34" charset="0"/>
              </a:rPr>
              <a:t>Varma</a:t>
            </a:r>
            <a:r>
              <a:rPr lang="en-US" sz="2000" dirty="0" smtClean="0">
                <a:solidFill>
                  <a:srgbClr val="000000"/>
                </a:solidFill>
                <a:latin typeface="Trebuchet MS" pitchFamily="34" charset="0"/>
              </a:rPr>
              <a:t> &amp; </a:t>
            </a:r>
            <a:r>
              <a:rPr lang="en-US" sz="2000" dirty="0" err="1" smtClean="0">
                <a:solidFill>
                  <a:srgbClr val="000000"/>
                </a:solidFill>
                <a:latin typeface="Trebuchet MS" pitchFamily="34" charset="0"/>
              </a:rPr>
              <a:t>Zisserman</a:t>
            </a:r>
            <a:r>
              <a:rPr lang="en-US" sz="2000" dirty="0" smtClean="0">
                <a:solidFill>
                  <a:srgbClr val="000000"/>
                </a:solidFill>
                <a:latin typeface="Trebuchet MS" pitchFamily="34" charset="0"/>
              </a:rPr>
              <a:t>, 2002</a:t>
            </a:r>
          </a:p>
        </p:txBody>
      </p:sp>
      <p:sp>
        <p:nvSpPr>
          <p:cNvPr id="10" name="TextBox 9"/>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1" name="Slide Number Placeholder 10"/>
          <p:cNvSpPr>
            <a:spLocks noGrp="1"/>
          </p:cNvSpPr>
          <p:nvPr>
            <p:ph type="sldNum" sz="quarter" idx="12"/>
          </p:nvPr>
        </p:nvSpPr>
        <p:spPr/>
        <p:txBody>
          <a:bodyPr/>
          <a:lstStyle/>
          <a:p>
            <a:fld id="{B6F15528-21DE-4FAA-801E-634DDDAF4B2B}"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28944230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0" y="0"/>
            <a:ext cx="9144000" cy="1143000"/>
          </a:xfrm>
        </p:spPr>
        <p:txBody>
          <a:bodyPr/>
          <a:lstStyle/>
          <a:p>
            <a:pPr eaLnBrk="1" hangingPunct="1"/>
            <a:r>
              <a:rPr lang="en-US" sz="3800" smtClean="0"/>
              <a:t>Recall: Texture representation example</a:t>
            </a:r>
          </a:p>
        </p:txBody>
      </p:sp>
      <p:sp>
        <p:nvSpPr>
          <p:cNvPr id="76803" name="TextBox 29"/>
          <p:cNvSpPr txBox="1">
            <a:spLocks noChangeArrowheads="1"/>
          </p:cNvSpPr>
          <p:nvPr/>
        </p:nvSpPr>
        <p:spPr bwMode="auto">
          <a:xfrm>
            <a:off x="6096000" y="5334000"/>
            <a:ext cx="25638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b="1" smtClean="0">
                <a:solidFill>
                  <a:srgbClr val="000000"/>
                </a:solidFill>
              </a:rPr>
              <a:t>statistics to summarize patterns in small windows </a:t>
            </a:r>
          </a:p>
        </p:txBody>
      </p:sp>
      <p:graphicFrame>
        <p:nvGraphicFramePr>
          <p:cNvPr id="32" name="Table 31"/>
          <p:cNvGraphicFramePr>
            <a:graphicFrameLocks noGrp="1"/>
          </p:cNvGraphicFramePr>
          <p:nvPr/>
        </p:nvGraphicFramePr>
        <p:xfrm>
          <a:off x="5849938" y="1931988"/>
          <a:ext cx="3030537" cy="2928939"/>
        </p:xfrm>
        <a:graphic>
          <a:graphicData uri="http://schemas.openxmlformats.org/drawingml/2006/table">
            <a:tbl>
              <a:tblPr firstRow="1" bandRow="1">
                <a:tableStyleId>{5C22544A-7EE6-4342-B048-85BDC9FD1C3A}</a:tableStyleId>
              </a:tblPr>
              <a:tblGrid>
                <a:gridCol w="1010179"/>
                <a:gridCol w="1010179"/>
                <a:gridCol w="1010179"/>
              </a:tblGrid>
              <a:tr h="9142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1" u="sng" baseline="0" dirty="0" smtClean="0">
                        <a:solidFill>
                          <a:schemeClr val="tx1"/>
                        </a:solidFill>
                      </a:endParaRPr>
                    </a:p>
                  </a:txBody>
                  <a:tcPr marL="91439" marR="91439" marT="45712" marB="4571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u="sng" baseline="0" dirty="0" smtClean="0">
                          <a:solidFill>
                            <a:schemeClr val="tx1"/>
                          </a:solidFill>
                        </a:rPr>
                        <a:t>mean d/</a:t>
                      </a:r>
                      <a:r>
                        <a:rPr lang="en-US" sz="1800" b="1" u="sng" baseline="0" dirty="0" err="1" smtClean="0">
                          <a:solidFill>
                            <a:schemeClr val="tx1"/>
                          </a:solidFill>
                        </a:rPr>
                        <a:t>dx</a:t>
                      </a:r>
                      <a:r>
                        <a:rPr lang="en-US" sz="1800" b="1" u="sng" baseline="0" dirty="0" smtClean="0">
                          <a:solidFill>
                            <a:schemeClr val="tx1"/>
                          </a:solidFill>
                        </a:rPr>
                        <a:t> value </a:t>
                      </a:r>
                    </a:p>
                  </a:txBody>
                  <a:tcPr marL="91439" marR="91439" marT="45712" marB="4571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u="sng" baseline="0" dirty="0" smtClean="0">
                          <a:solidFill>
                            <a:schemeClr val="tx1"/>
                          </a:solidFill>
                        </a:rPr>
                        <a:t>mean d/</a:t>
                      </a:r>
                      <a:r>
                        <a:rPr lang="en-US" sz="1800" b="1" u="sng" baseline="0" dirty="0" err="1" smtClean="0">
                          <a:solidFill>
                            <a:schemeClr val="tx1"/>
                          </a:solidFill>
                        </a:rPr>
                        <a:t>dy</a:t>
                      </a:r>
                      <a:r>
                        <a:rPr lang="en-US" sz="1800" b="1" u="sng" baseline="0" dirty="0" smtClean="0">
                          <a:solidFill>
                            <a:schemeClr val="tx1"/>
                          </a:solidFill>
                        </a:rPr>
                        <a:t> value </a:t>
                      </a:r>
                    </a:p>
                  </a:txBody>
                  <a:tcPr marL="91439" marR="91439" marT="45712" marB="45712"/>
                </a:tc>
              </a:tr>
              <a:tr h="503673">
                <a:tc>
                  <a:txBody>
                    <a:bodyPr/>
                    <a:lstStyle/>
                    <a:p>
                      <a:r>
                        <a:rPr lang="en-US" sz="1800" dirty="0" smtClean="0"/>
                        <a:t>Win.</a:t>
                      </a:r>
                      <a:r>
                        <a:rPr lang="en-US" sz="1800" baseline="0" dirty="0" smtClean="0"/>
                        <a:t> </a:t>
                      </a:r>
                      <a:r>
                        <a:rPr lang="en-US" sz="1800" dirty="0" smtClean="0"/>
                        <a:t>#1</a:t>
                      </a:r>
                      <a:endParaRPr lang="en-US" sz="1800" dirty="0"/>
                    </a:p>
                  </a:txBody>
                  <a:tcPr marL="91439" marR="91439" marT="45712" marB="45712"/>
                </a:tc>
                <a:tc>
                  <a:txBody>
                    <a:bodyPr/>
                    <a:lstStyle/>
                    <a:p>
                      <a:r>
                        <a:rPr lang="en-US" sz="1800" dirty="0" smtClean="0"/>
                        <a:t>     4</a:t>
                      </a:r>
                      <a:endParaRPr lang="en-US" sz="1800" dirty="0"/>
                    </a:p>
                  </a:txBody>
                  <a:tcPr marL="91439" marR="91439" marT="45712" marB="45712"/>
                </a:tc>
                <a:tc>
                  <a:txBody>
                    <a:bodyPr/>
                    <a:lstStyle/>
                    <a:p>
                      <a:r>
                        <a:rPr lang="en-US" sz="1800" baseline="0" dirty="0" smtClean="0"/>
                        <a:t>    10</a:t>
                      </a:r>
                      <a:endParaRPr lang="en-US" sz="1800" dirty="0"/>
                    </a:p>
                  </a:txBody>
                  <a:tcPr marL="91439" marR="91439" marT="45712" marB="45712"/>
                </a:tc>
              </a:tr>
              <a:tr h="503673">
                <a:tc>
                  <a:txBody>
                    <a:bodyPr/>
                    <a:lstStyle/>
                    <a:p>
                      <a:r>
                        <a:rPr lang="en-US" sz="1800" dirty="0" smtClean="0"/>
                        <a:t>Win.#2</a:t>
                      </a:r>
                      <a:endParaRPr lang="en-US" sz="1800" dirty="0"/>
                    </a:p>
                  </a:txBody>
                  <a:tcPr marL="91439" marR="91439" marT="45712" marB="45712"/>
                </a:tc>
                <a:tc>
                  <a:txBody>
                    <a:bodyPr/>
                    <a:lstStyle/>
                    <a:p>
                      <a:r>
                        <a:rPr lang="en-US" sz="1800" dirty="0" smtClean="0"/>
                        <a:t>    18</a:t>
                      </a:r>
                      <a:endParaRPr lang="en-US" sz="1800" dirty="0"/>
                    </a:p>
                  </a:txBody>
                  <a:tcPr marL="91439" marR="91439" marT="45712" marB="45712"/>
                </a:tc>
                <a:tc>
                  <a:txBody>
                    <a:bodyPr/>
                    <a:lstStyle/>
                    <a:p>
                      <a:r>
                        <a:rPr lang="en-US" sz="1800" dirty="0" smtClean="0"/>
                        <a:t>     7</a:t>
                      </a:r>
                      <a:endParaRPr lang="en-US" sz="1800" dirty="0"/>
                    </a:p>
                  </a:txBody>
                  <a:tcPr marL="91439" marR="91439" marT="45712" marB="45712"/>
                </a:tc>
              </a:tr>
              <a:tr h="503673">
                <a:tc>
                  <a:txBody>
                    <a:bodyPr/>
                    <a:lstStyle/>
                    <a:p>
                      <a:r>
                        <a:rPr lang="en-US" sz="1800" dirty="0" smtClean="0"/>
                        <a:t>Win.#9</a:t>
                      </a:r>
                      <a:endParaRPr lang="en-US" sz="1800" dirty="0"/>
                    </a:p>
                  </a:txBody>
                  <a:tcPr marL="91439" marR="91439" marT="45712" marB="45712"/>
                </a:tc>
                <a:tc>
                  <a:txBody>
                    <a:bodyPr/>
                    <a:lstStyle/>
                    <a:p>
                      <a:r>
                        <a:rPr lang="en-US" sz="1800" dirty="0" smtClean="0"/>
                        <a:t>    20         </a:t>
                      </a:r>
                      <a:endParaRPr lang="en-US" sz="1800" dirty="0"/>
                    </a:p>
                  </a:txBody>
                  <a:tcPr marL="91439" marR="91439" marT="45712" marB="45712"/>
                </a:tc>
                <a:tc>
                  <a:txBody>
                    <a:bodyPr/>
                    <a:lstStyle/>
                    <a:p>
                      <a:r>
                        <a:rPr lang="en-US" sz="1800" dirty="0" smtClean="0"/>
                        <a:t>    20</a:t>
                      </a:r>
                      <a:endParaRPr lang="en-US" sz="1800" dirty="0"/>
                    </a:p>
                  </a:txBody>
                  <a:tcPr marL="91439" marR="91439" marT="45712" marB="45712"/>
                </a:tc>
              </a:tr>
              <a:tr h="503673">
                <a:tc>
                  <a:txBody>
                    <a:bodyPr/>
                    <a:lstStyle/>
                    <a:p>
                      <a:endParaRPr lang="en-US" sz="1800" dirty="0"/>
                    </a:p>
                  </a:txBody>
                  <a:tcPr marL="91439" marR="91439" marT="45712" marB="45712"/>
                </a:tc>
                <a:tc>
                  <a:txBody>
                    <a:bodyPr/>
                    <a:lstStyle/>
                    <a:p>
                      <a:endParaRPr lang="en-US" sz="1800"/>
                    </a:p>
                  </a:txBody>
                  <a:tcPr marL="91439" marR="91439" marT="45712" marB="45712"/>
                </a:tc>
                <a:tc>
                  <a:txBody>
                    <a:bodyPr/>
                    <a:lstStyle/>
                    <a:p>
                      <a:endParaRPr lang="en-US" sz="1800" dirty="0"/>
                    </a:p>
                  </a:txBody>
                  <a:tcPr marL="91439" marR="91439" marT="45712" marB="45712"/>
                </a:tc>
              </a:tr>
            </a:tbl>
          </a:graphicData>
        </a:graphic>
      </p:graphicFrame>
      <p:sp>
        <p:nvSpPr>
          <p:cNvPr id="76830" name="TextBox 33"/>
          <p:cNvSpPr txBox="1">
            <a:spLocks noChangeArrowheads="1"/>
          </p:cNvSpPr>
          <p:nvPr/>
        </p:nvSpPr>
        <p:spPr bwMode="auto">
          <a:xfrm rot="5400000">
            <a:off x="6686551" y="5397500"/>
            <a:ext cx="16430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3000" b="1" smtClean="0">
                <a:solidFill>
                  <a:srgbClr val="000000"/>
                </a:solidFill>
              </a:rPr>
              <a:t>…</a:t>
            </a:r>
          </a:p>
        </p:txBody>
      </p:sp>
      <p:sp>
        <p:nvSpPr>
          <p:cNvPr id="76831" name="Rectangle 34"/>
          <p:cNvSpPr>
            <a:spLocks noChangeArrowheads="1"/>
          </p:cNvSpPr>
          <p:nvPr/>
        </p:nvSpPr>
        <p:spPr bwMode="auto">
          <a:xfrm>
            <a:off x="5813425" y="1895475"/>
            <a:ext cx="3067050" cy="2994025"/>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cxnSp>
        <p:nvCxnSpPr>
          <p:cNvPr id="76832" name="Straight Connector 36"/>
          <p:cNvCxnSpPr>
            <a:cxnSpLocks noChangeShapeType="1"/>
          </p:cNvCxnSpPr>
          <p:nvPr/>
        </p:nvCxnSpPr>
        <p:spPr bwMode="auto">
          <a:xfrm rot="5400000">
            <a:off x="5302250" y="3429000"/>
            <a:ext cx="3068638"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6833" name="Straight Connector 37"/>
          <p:cNvCxnSpPr>
            <a:cxnSpLocks noChangeShapeType="1"/>
          </p:cNvCxnSpPr>
          <p:nvPr/>
        </p:nvCxnSpPr>
        <p:spPr bwMode="auto">
          <a:xfrm rot="5400000">
            <a:off x="6360319" y="3428206"/>
            <a:ext cx="306705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76834" name="TextBox 22"/>
          <p:cNvSpPr txBox="1">
            <a:spLocks noChangeArrowheads="1"/>
          </p:cNvSpPr>
          <p:nvPr/>
        </p:nvSpPr>
        <p:spPr bwMode="auto">
          <a:xfrm rot="5400000">
            <a:off x="4918869" y="4936332"/>
            <a:ext cx="3000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600" b="1" smtClean="0">
                <a:solidFill>
                  <a:srgbClr val="000000"/>
                </a:solidFill>
              </a:rPr>
              <a:t>…</a:t>
            </a:r>
          </a:p>
        </p:txBody>
      </p:sp>
      <p:cxnSp>
        <p:nvCxnSpPr>
          <p:cNvPr id="76835" name="Straight Arrow Connector 30"/>
          <p:cNvCxnSpPr>
            <a:cxnSpLocks noChangeShapeType="1"/>
          </p:cNvCxnSpPr>
          <p:nvPr/>
        </p:nvCxnSpPr>
        <p:spPr bwMode="auto">
          <a:xfrm>
            <a:off x="1468438" y="4629150"/>
            <a:ext cx="3103562" cy="158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6836" name="Straight Arrow Connector 35"/>
          <p:cNvCxnSpPr>
            <a:cxnSpLocks noChangeShapeType="1"/>
          </p:cNvCxnSpPr>
          <p:nvPr/>
        </p:nvCxnSpPr>
        <p:spPr bwMode="auto">
          <a:xfrm rot="5400000" flipH="1" flipV="1">
            <a:off x="118269" y="3313907"/>
            <a:ext cx="2701925" cy="1587"/>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6837" name="TextBox 38"/>
          <p:cNvSpPr txBox="1">
            <a:spLocks noChangeArrowheads="1"/>
          </p:cNvSpPr>
          <p:nvPr/>
        </p:nvSpPr>
        <p:spPr bwMode="auto">
          <a:xfrm>
            <a:off x="1395413" y="4848225"/>
            <a:ext cx="4491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rPr>
              <a:t>Dimension 1 (mean d/dx value)</a:t>
            </a:r>
          </a:p>
        </p:txBody>
      </p:sp>
      <p:sp>
        <p:nvSpPr>
          <p:cNvPr id="76838" name="TextBox 39"/>
          <p:cNvSpPr txBox="1">
            <a:spLocks noChangeArrowheads="1"/>
          </p:cNvSpPr>
          <p:nvPr/>
        </p:nvSpPr>
        <p:spPr bwMode="auto">
          <a:xfrm rot="-5400000">
            <a:off x="-1322387" y="2636838"/>
            <a:ext cx="4491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rPr>
              <a:t>Dimension 2 (mean d/dy value)</a:t>
            </a:r>
          </a:p>
        </p:txBody>
      </p:sp>
      <p:grpSp>
        <p:nvGrpSpPr>
          <p:cNvPr id="2" name="Group 43"/>
          <p:cNvGrpSpPr>
            <a:grpSpLocks/>
          </p:cNvGrpSpPr>
          <p:nvPr/>
        </p:nvGrpSpPr>
        <p:grpSpPr bwMode="auto">
          <a:xfrm>
            <a:off x="1760538" y="1968500"/>
            <a:ext cx="2373312" cy="1935163"/>
            <a:chOff x="1760499" y="1968480"/>
            <a:chExt cx="2373345" cy="1935189"/>
          </a:xfrm>
        </p:grpSpPr>
        <p:sp>
          <p:nvSpPr>
            <p:cNvPr id="76884" name="Oval 40"/>
            <p:cNvSpPr>
              <a:spLocks noChangeArrowheads="1"/>
            </p:cNvSpPr>
            <p:nvPr/>
          </p:nvSpPr>
          <p:spPr bwMode="auto">
            <a:xfrm>
              <a:off x="1760499" y="3136896"/>
              <a:ext cx="219078" cy="255591"/>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85" name="Oval 41"/>
            <p:cNvSpPr>
              <a:spLocks noChangeArrowheads="1"/>
            </p:cNvSpPr>
            <p:nvPr/>
          </p:nvSpPr>
          <p:spPr bwMode="auto">
            <a:xfrm>
              <a:off x="3476610" y="3648078"/>
              <a:ext cx="219078" cy="255591"/>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86" name="Oval 42"/>
            <p:cNvSpPr>
              <a:spLocks noChangeArrowheads="1"/>
            </p:cNvSpPr>
            <p:nvPr/>
          </p:nvSpPr>
          <p:spPr bwMode="auto">
            <a:xfrm>
              <a:off x="3914766" y="1968480"/>
              <a:ext cx="219078" cy="255591"/>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grpSp>
      <p:sp>
        <p:nvSpPr>
          <p:cNvPr id="76840" name="Oval 44"/>
          <p:cNvSpPr>
            <a:spLocks noChangeArrowheads="1"/>
          </p:cNvSpPr>
          <p:nvPr/>
        </p:nvSpPr>
        <p:spPr bwMode="auto">
          <a:xfrm>
            <a:off x="3622675" y="193198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1" name="Oval 45"/>
          <p:cNvSpPr>
            <a:spLocks noChangeArrowheads="1"/>
          </p:cNvSpPr>
          <p:nvPr/>
        </p:nvSpPr>
        <p:spPr bwMode="auto">
          <a:xfrm>
            <a:off x="3732213" y="22606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2" name="Oval 46"/>
          <p:cNvSpPr>
            <a:spLocks noChangeArrowheads="1"/>
          </p:cNvSpPr>
          <p:nvPr/>
        </p:nvSpPr>
        <p:spPr bwMode="auto">
          <a:xfrm>
            <a:off x="3659188" y="39401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3" name="Oval 47"/>
          <p:cNvSpPr>
            <a:spLocks noChangeArrowheads="1"/>
          </p:cNvSpPr>
          <p:nvPr/>
        </p:nvSpPr>
        <p:spPr bwMode="auto">
          <a:xfrm>
            <a:off x="1797050" y="222408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4" name="Oval 48"/>
          <p:cNvSpPr>
            <a:spLocks noChangeArrowheads="1"/>
          </p:cNvSpPr>
          <p:nvPr/>
        </p:nvSpPr>
        <p:spPr bwMode="auto">
          <a:xfrm>
            <a:off x="2089150" y="25527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5" name="Oval 49"/>
          <p:cNvSpPr>
            <a:spLocks noChangeArrowheads="1"/>
          </p:cNvSpPr>
          <p:nvPr/>
        </p:nvSpPr>
        <p:spPr bwMode="auto">
          <a:xfrm>
            <a:off x="3878263" y="375761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6" name="Oval 50"/>
          <p:cNvSpPr>
            <a:spLocks noChangeArrowheads="1"/>
          </p:cNvSpPr>
          <p:nvPr/>
        </p:nvSpPr>
        <p:spPr bwMode="auto">
          <a:xfrm>
            <a:off x="1724025" y="39401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7" name="Oval 51"/>
          <p:cNvSpPr>
            <a:spLocks noChangeArrowheads="1"/>
          </p:cNvSpPr>
          <p:nvPr/>
        </p:nvSpPr>
        <p:spPr bwMode="auto">
          <a:xfrm>
            <a:off x="2016125" y="426878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8" name="Oval 52"/>
          <p:cNvSpPr>
            <a:spLocks noChangeArrowheads="1"/>
          </p:cNvSpPr>
          <p:nvPr/>
        </p:nvSpPr>
        <p:spPr bwMode="auto">
          <a:xfrm>
            <a:off x="2089150" y="39401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49" name="Oval 53"/>
          <p:cNvSpPr>
            <a:spLocks noChangeArrowheads="1"/>
          </p:cNvSpPr>
          <p:nvPr/>
        </p:nvSpPr>
        <p:spPr bwMode="auto">
          <a:xfrm>
            <a:off x="2198688" y="41592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0" name="Oval 54"/>
          <p:cNvSpPr>
            <a:spLocks noChangeArrowheads="1"/>
          </p:cNvSpPr>
          <p:nvPr/>
        </p:nvSpPr>
        <p:spPr bwMode="auto">
          <a:xfrm>
            <a:off x="1651000" y="43116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1" name="Oval 55"/>
          <p:cNvSpPr>
            <a:spLocks noChangeArrowheads="1"/>
          </p:cNvSpPr>
          <p:nvPr/>
        </p:nvSpPr>
        <p:spPr bwMode="auto">
          <a:xfrm>
            <a:off x="1870075" y="408622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2" name="Oval 56"/>
          <p:cNvSpPr>
            <a:spLocks noChangeArrowheads="1"/>
          </p:cNvSpPr>
          <p:nvPr/>
        </p:nvSpPr>
        <p:spPr bwMode="auto">
          <a:xfrm>
            <a:off x="1943100" y="375761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3" name="Oval 57"/>
          <p:cNvSpPr>
            <a:spLocks noChangeArrowheads="1"/>
          </p:cNvSpPr>
          <p:nvPr/>
        </p:nvSpPr>
        <p:spPr bwMode="auto">
          <a:xfrm>
            <a:off x="2271713" y="40132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4" name="Oval 58"/>
          <p:cNvSpPr>
            <a:spLocks noChangeArrowheads="1"/>
          </p:cNvSpPr>
          <p:nvPr/>
        </p:nvSpPr>
        <p:spPr bwMode="auto">
          <a:xfrm>
            <a:off x="1687513" y="383063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5" name="Oval 59"/>
          <p:cNvSpPr>
            <a:spLocks noChangeArrowheads="1"/>
          </p:cNvSpPr>
          <p:nvPr/>
        </p:nvSpPr>
        <p:spPr bwMode="auto">
          <a:xfrm>
            <a:off x="2052638" y="22606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6" name="Oval 60"/>
          <p:cNvSpPr>
            <a:spLocks noChangeArrowheads="1"/>
          </p:cNvSpPr>
          <p:nvPr/>
        </p:nvSpPr>
        <p:spPr bwMode="auto">
          <a:xfrm>
            <a:off x="1760538" y="200501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7" name="Oval 61"/>
          <p:cNvSpPr>
            <a:spLocks noChangeArrowheads="1"/>
          </p:cNvSpPr>
          <p:nvPr/>
        </p:nvSpPr>
        <p:spPr bwMode="auto">
          <a:xfrm>
            <a:off x="3811588" y="40925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8" name="Oval 62"/>
          <p:cNvSpPr>
            <a:spLocks noChangeArrowheads="1"/>
          </p:cNvSpPr>
          <p:nvPr/>
        </p:nvSpPr>
        <p:spPr bwMode="auto">
          <a:xfrm>
            <a:off x="1833563" y="244316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59" name="Oval 63"/>
          <p:cNvSpPr>
            <a:spLocks noChangeArrowheads="1"/>
          </p:cNvSpPr>
          <p:nvPr/>
        </p:nvSpPr>
        <p:spPr bwMode="auto">
          <a:xfrm>
            <a:off x="2241550" y="40132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0" name="Oval 64"/>
          <p:cNvSpPr>
            <a:spLocks noChangeArrowheads="1"/>
          </p:cNvSpPr>
          <p:nvPr/>
        </p:nvSpPr>
        <p:spPr bwMode="auto">
          <a:xfrm>
            <a:off x="2351088" y="42322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1" name="Oval 65"/>
          <p:cNvSpPr>
            <a:spLocks noChangeArrowheads="1"/>
          </p:cNvSpPr>
          <p:nvPr/>
        </p:nvSpPr>
        <p:spPr bwMode="auto">
          <a:xfrm>
            <a:off x="2424113" y="408622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2" name="Oval 66"/>
          <p:cNvSpPr>
            <a:spLocks noChangeArrowheads="1"/>
          </p:cNvSpPr>
          <p:nvPr/>
        </p:nvSpPr>
        <p:spPr bwMode="auto">
          <a:xfrm>
            <a:off x="2016125" y="35750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3" name="Oval 67"/>
          <p:cNvSpPr>
            <a:spLocks noChangeArrowheads="1"/>
          </p:cNvSpPr>
          <p:nvPr/>
        </p:nvSpPr>
        <p:spPr bwMode="auto">
          <a:xfrm>
            <a:off x="2125663" y="379412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4" name="Oval 68"/>
          <p:cNvSpPr>
            <a:spLocks noChangeArrowheads="1"/>
          </p:cNvSpPr>
          <p:nvPr/>
        </p:nvSpPr>
        <p:spPr bwMode="auto">
          <a:xfrm>
            <a:off x="2198688" y="36480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5" name="Oval 69"/>
          <p:cNvSpPr>
            <a:spLocks noChangeArrowheads="1"/>
          </p:cNvSpPr>
          <p:nvPr/>
        </p:nvSpPr>
        <p:spPr bwMode="auto">
          <a:xfrm>
            <a:off x="2168525" y="36480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6" name="Oval 70"/>
          <p:cNvSpPr>
            <a:spLocks noChangeArrowheads="1"/>
          </p:cNvSpPr>
          <p:nvPr/>
        </p:nvSpPr>
        <p:spPr bwMode="auto">
          <a:xfrm>
            <a:off x="2278063" y="38671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7" name="Oval 71"/>
          <p:cNvSpPr>
            <a:spLocks noChangeArrowheads="1"/>
          </p:cNvSpPr>
          <p:nvPr/>
        </p:nvSpPr>
        <p:spPr bwMode="auto">
          <a:xfrm>
            <a:off x="2351088" y="37211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76868" name="TextBox 72"/>
          <p:cNvSpPr txBox="1">
            <a:spLocks noChangeArrowheads="1"/>
          </p:cNvSpPr>
          <p:nvPr/>
        </p:nvSpPr>
        <p:spPr bwMode="auto">
          <a:xfrm>
            <a:off x="1395413" y="5645150"/>
            <a:ext cx="18986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Windows with small gradient in both directions</a:t>
            </a:r>
          </a:p>
        </p:txBody>
      </p:sp>
      <p:sp>
        <p:nvSpPr>
          <p:cNvPr id="76869" name="Oval 73"/>
          <p:cNvSpPr>
            <a:spLocks noChangeArrowheads="1"/>
          </p:cNvSpPr>
          <p:nvPr/>
        </p:nvSpPr>
        <p:spPr bwMode="auto">
          <a:xfrm>
            <a:off x="1358900" y="3392488"/>
            <a:ext cx="1716088" cy="1387475"/>
          </a:xfrm>
          <a:prstGeom prst="ellipse">
            <a:avLst/>
          </a:prstGeom>
          <a:noFill/>
          <a:ln w="9525"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cxnSp>
        <p:nvCxnSpPr>
          <p:cNvPr id="76870" name="Straight Arrow Connector 75"/>
          <p:cNvCxnSpPr>
            <a:cxnSpLocks noChangeShapeType="1"/>
            <a:endCxn id="76869" idx="4"/>
          </p:cNvCxnSpPr>
          <p:nvPr/>
        </p:nvCxnSpPr>
        <p:spPr bwMode="auto">
          <a:xfrm rot="16200000" flipV="1">
            <a:off x="1769269" y="5226844"/>
            <a:ext cx="912812" cy="190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3" name="Group 86"/>
          <p:cNvGrpSpPr>
            <a:grpSpLocks/>
          </p:cNvGrpSpPr>
          <p:nvPr/>
        </p:nvGrpSpPr>
        <p:grpSpPr bwMode="auto">
          <a:xfrm>
            <a:off x="3074988" y="3392488"/>
            <a:ext cx="2300287" cy="3187700"/>
            <a:chOff x="3074967" y="3392487"/>
            <a:chExt cx="2300319" cy="3187136"/>
          </a:xfrm>
        </p:grpSpPr>
        <p:sp>
          <p:nvSpPr>
            <p:cNvPr id="76881" name="Oval 78"/>
            <p:cNvSpPr>
              <a:spLocks noChangeArrowheads="1"/>
            </p:cNvSpPr>
            <p:nvPr/>
          </p:nvSpPr>
          <p:spPr bwMode="auto">
            <a:xfrm>
              <a:off x="3074967" y="3392487"/>
              <a:ext cx="1716111" cy="1387494"/>
            </a:xfrm>
            <a:prstGeom prst="ellipse">
              <a:avLst/>
            </a:prstGeom>
            <a:noFill/>
            <a:ln w="9525"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76882" name="TextBox 79"/>
            <p:cNvSpPr txBox="1">
              <a:spLocks noChangeArrowheads="1"/>
            </p:cNvSpPr>
            <p:nvPr/>
          </p:nvSpPr>
          <p:spPr bwMode="auto">
            <a:xfrm>
              <a:off x="3476610" y="5656293"/>
              <a:ext cx="18986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Windows with primarily vertical edges</a:t>
              </a:r>
            </a:p>
          </p:txBody>
        </p:sp>
        <p:cxnSp>
          <p:nvCxnSpPr>
            <p:cNvPr id="76883" name="Straight Arrow Connector 80"/>
            <p:cNvCxnSpPr>
              <a:cxnSpLocks noChangeShapeType="1"/>
            </p:cNvCxnSpPr>
            <p:nvPr/>
          </p:nvCxnSpPr>
          <p:spPr bwMode="auto">
            <a:xfrm rot="16200000" flipV="1">
              <a:off x="3668303" y="5263779"/>
              <a:ext cx="912825" cy="1825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4" name="Group 90"/>
          <p:cNvGrpSpPr>
            <a:grpSpLocks/>
          </p:cNvGrpSpPr>
          <p:nvPr/>
        </p:nvGrpSpPr>
        <p:grpSpPr bwMode="auto">
          <a:xfrm>
            <a:off x="0" y="909638"/>
            <a:ext cx="3148013" cy="2190750"/>
            <a:chOff x="0" y="909603"/>
            <a:chExt cx="3147993" cy="2190780"/>
          </a:xfrm>
        </p:grpSpPr>
        <p:sp>
          <p:nvSpPr>
            <p:cNvPr id="76877" name="Oval 82"/>
            <p:cNvSpPr>
              <a:spLocks noChangeArrowheads="1"/>
            </p:cNvSpPr>
            <p:nvPr/>
          </p:nvSpPr>
          <p:spPr bwMode="auto">
            <a:xfrm>
              <a:off x="1431882" y="1712889"/>
              <a:ext cx="1716111" cy="1387494"/>
            </a:xfrm>
            <a:prstGeom prst="ellipse">
              <a:avLst/>
            </a:prstGeom>
            <a:noFill/>
            <a:ln w="9525"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grpSp>
          <p:nvGrpSpPr>
            <p:cNvPr id="5" name="Group 85"/>
            <p:cNvGrpSpPr>
              <a:grpSpLocks/>
            </p:cNvGrpSpPr>
            <p:nvPr/>
          </p:nvGrpSpPr>
          <p:grpSpPr bwMode="auto">
            <a:xfrm>
              <a:off x="0" y="909603"/>
              <a:ext cx="2162142" cy="1006480"/>
              <a:chOff x="0" y="909603"/>
              <a:chExt cx="2162142" cy="1006480"/>
            </a:xfrm>
          </p:grpSpPr>
          <p:sp>
            <p:nvSpPr>
              <p:cNvPr id="76879" name="TextBox 81"/>
              <p:cNvSpPr txBox="1">
                <a:spLocks noChangeArrowheads="1"/>
              </p:cNvSpPr>
              <p:nvPr/>
            </p:nvSpPr>
            <p:spPr bwMode="auto">
              <a:xfrm>
                <a:off x="0" y="909603"/>
                <a:ext cx="216214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Windows with primarily horizontal edges</a:t>
                </a:r>
              </a:p>
            </p:txBody>
          </p:sp>
          <p:cxnSp>
            <p:nvCxnSpPr>
              <p:cNvPr id="76880" name="Straight Arrow Connector 84"/>
              <p:cNvCxnSpPr>
                <a:cxnSpLocks noChangeShapeType="1"/>
                <a:endCxn id="76877" idx="1"/>
              </p:cNvCxnSpPr>
              <p:nvPr/>
            </p:nvCxnSpPr>
            <p:spPr bwMode="auto">
              <a:xfrm>
                <a:off x="1212804" y="1530324"/>
                <a:ext cx="470397" cy="385759"/>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grpSp>
      <p:grpSp>
        <p:nvGrpSpPr>
          <p:cNvPr id="6" name="Group 89"/>
          <p:cNvGrpSpPr>
            <a:grpSpLocks/>
          </p:cNvGrpSpPr>
          <p:nvPr/>
        </p:nvGrpSpPr>
        <p:grpSpPr bwMode="auto">
          <a:xfrm>
            <a:off x="3001963" y="1201738"/>
            <a:ext cx="2884487" cy="1862137"/>
            <a:chOff x="3001941" y="1201707"/>
            <a:chExt cx="2884527" cy="1862163"/>
          </a:xfrm>
        </p:grpSpPr>
        <p:sp>
          <p:nvSpPr>
            <p:cNvPr id="76874" name="TextBox 76"/>
            <p:cNvSpPr txBox="1">
              <a:spLocks noChangeArrowheads="1"/>
            </p:cNvSpPr>
            <p:nvPr/>
          </p:nvSpPr>
          <p:spPr bwMode="auto">
            <a:xfrm>
              <a:off x="3987792" y="1201707"/>
              <a:ext cx="18986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Both</a:t>
              </a:r>
            </a:p>
          </p:txBody>
        </p:sp>
        <p:sp>
          <p:nvSpPr>
            <p:cNvPr id="76875" name="Oval 77"/>
            <p:cNvSpPr>
              <a:spLocks noChangeArrowheads="1"/>
            </p:cNvSpPr>
            <p:nvPr/>
          </p:nvSpPr>
          <p:spPr bwMode="auto">
            <a:xfrm>
              <a:off x="3001941" y="1676376"/>
              <a:ext cx="1716111" cy="1387494"/>
            </a:xfrm>
            <a:prstGeom prst="ellipse">
              <a:avLst/>
            </a:prstGeom>
            <a:noFill/>
            <a:ln w="9525"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endParaRPr>
            </a:p>
          </p:txBody>
        </p:sp>
        <p:cxnSp>
          <p:nvCxnSpPr>
            <p:cNvPr id="76876" name="Straight Arrow Connector 88"/>
            <p:cNvCxnSpPr>
              <a:cxnSpLocks noChangeShapeType="1"/>
            </p:cNvCxnSpPr>
            <p:nvPr/>
          </p:nvCxnSpPr>
          <p:spPr bwMode="auto">
            <a:xfrm rot="5400000">
              <a:off x="4243384" y="1603350"/>
              <a:ext cx="182565" cy="109539"/>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62" name="TextBox 61"/>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3" name="Slide Number Placeholder 62"/>
          <p:cNvSpPr>
            <a:spLocks noGrp="1"/>
          </p:cNvSpPr>
          <p:nvPr>
            <p:ph type="sldNum" sz="quarter" idx="12"/>
          </p:nvPr>
        </p:nvSpPr>
        <p:spPr/>
        <p:txBody>
          <a:bodyPr/>
          <a:lstStyle/>
          <a:p>
            <a:fld id="{B6F15528-21DE-4FAA-801E-634DDDAF4B2B}"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42046345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457200" y="142875"/>
            <a:ext cx="8229600" cy="1143000"/>
          </a:xfrm>
        </p:spPr>
        <p:txBody>
          <a:bodyPr/>
          <a:lstStyle/>
          <a:p>
            <a:r>
              <a:rPr lang="en-US" smtClean="0"/>
              <a:t>Visual vocabulary formation</a:t>
            </a:r>
          </a:p>
        </p:txBody>
      </p:sp>
      <p:sp>
        <p:nvSpPr>
          <p:cNvPr id="3" name="Content Placeholder 2"/>
          <p:cNvSpPr>
            <a:spLocks noGrp="1"/>
          </p:cNvSpPr>
          <p:nvPr>
            <p:ph idx="1"/>
          </p:nvPr>
        </p:nvSpPr>
        <p:spPr/>
        <p:txBody>
          <a:bodyPr/>
          <a:lstStyle/>
          <a:p>
            <a:pPr eaLnBrk="1" hangingPunct="1">
              <a:buFontTx/>
              <a:buNone/>
            </a:pPr>
            <a:r>
              <a:rPr lang="en-US" sz="2400" smtClean="0"/>
              <a:t>Issues:</a:t>
            </a:r>
          </a:p>
          <a:p>
            <a:pPr eaLnBrk="1" hangingPunct="1"/>
            <a:r>
              <a:rPr lang="en-US" sz="2400" smtClean="0"/>
              <a:t>Sampling strategy: where to extract features?</a:t>
            </a:r>
          </a:p>
          <a:p>
            <a:pPr eaLnBrk="1" hangingPunct="1"/>
            <a:r>
              <a:rPr lang="en-US" sz="2400" smtClean="0"/>
              <a:t>Clustering / quantization algorithm</a:t>
            </a:r>
          </a:p>
          <a:p>
            <a:pPr eaLnBrk="1" hangingPunct="1"/>
            <a:r>
              <a:rPr lang="en-US" sz="2400" smtClean="0"/>
              <a:t>Unsupervised vs. supervised</a:t>
            </a:r>
          </a:p>
          <a:p>
            <a:pPr eaLnBrk="1" hangingPunct="1"/>
            <a:r>
              <a:rPr lang="en-US" sz="2400" smtClean="0"/>
              <a:t>What corpus provides features (universal vocabulary?)</a:t>
            </a:r>
          </a:p>
          <a:p>
            <a:pPr eaLnBrk="1" hangingPunct="1"/>
            <a:r>
              <a:rPr lang="en-US" sz="2400" smtClean="0"/>
              <a:t>Vocabulary size, number of words</a:t>
            </a:r>
          </a:p>
          <a:p>
            <a:pPr eaLnBrk="1" hangingPunct="1"/>
            <a:endParaRPr lang="en-US" sz="2400" smtClean="0"/>
          </a:p>
          <a:p>
            <a:endParaRPr lang="en-US" sz="2400" smtClean="0"/>
          </a:p>
        </p:txBody>
      </p:sp>
      <p:sp>
        <p:nvSpPr>
          <p:cNvPr id="4" name="TextBox 3"/>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4278070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3"/>
          <p:cNvSpPr>
            <a:spLocks noGrp="1"/>
          </p:cNvSpPr>
          <p:nvPr>
            <p:ph type="title"/>
          </p:nvPr>
        </p:nvSpPr>
        <p:spPr>
          <a:xfrm>
            <a:off x="446088" y="0"/>
            <a:ext cx="8229600" cy="1143000"/>
          </a:xfrm>
        </p:spPr>
        <p:txBody>
          <a:bodyPr/>
          <a:lstStyle/>
          <a:p>
            <a:r>
              <a:rPr lang="en-US" smtClean="0"/>
              <a:t>Inverted file index</a:t>
            </a:r>
          </a:p>
        </p:txBody>
      </p:sp>
      <p:pic>
        <p:nvPicPr>
          <p:cNvPr id="77827" name="Picture 2"/>
          <p:cNvPicPr>
            <a:picLocks noChangeAspect="1" noChangeArrowheads="1"/>
          </p:cNvPicPr>
          <p:nvPr/>
        </p:nvPicPr>
        <p:blipFill>
          <a:blip r:embed="rId2">
            <a:extLst>
              <a:ext uri="{28A0092B-C50C-407E-A947-70E740481C1C}">
                <a14:useLocalDpi xmlns:a14="http://schemas.microsoft.com/office/drawing/2010/main" val="0"/>
              </a:ext>
            </a:extLst>
          </a:blip>
          <a:srcRect l="21419" t="21136" r="10449" b="10669"/>
          <a:stretch>
            <a:fillRect/>
          </a:stretch>
        </p:blipFill>
        <p:spPr bwMode="auto">
          <a:xfrm>
            <a:off x="1103313" y="1092200"/>
            <a:ext cx="664527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Content Placeholder 4"/>
          <p:cNvSpPr>
            <a:spLocks noGrp="1"/>
          </p:cNvSpPr>
          <p:nvPr>
            <p:ph idx="1"/>
          </p:nvPr>
        </p:nvSpPr>
        <p:spPr>
          <a:xfrm>
            <a:off x="730250" y="5767388"/>
            <a:ext cx="7712075" cy="4525962"/>
          </a:xfrm>
        </p:spPr>
        <p:txBody>
          <a:bodyPr/>
          <a:lstStyle/>
          <a:p>
            <a:r>
              <a:rPr lang="en-US" sz="2400" smtClean="0"/>
              <a:t>Database images are loaded into the index mapping words to image numbers</a:t>
            </a:r>
          </a:p>
        </p:txBody>
      </p:sp>
      <p:sp>
        <p:nvSpPr>
          <p:cNvPr id="5" name="TextBox 4"/>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203289165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l="20670" t="21136" r="22427" b="12735"/>
          <a:stretch>
            <a:fillRect/>
          </a:stretch>
        </p:blipFill>
        <p:spPr bwMode="auto">
          <a:xfrm>
            <a:off x="1906588" y="1311275"/>
            <a:ext cx="55499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4"/>
          <p:cNvSpPr txBox="1">
            <a:spLocks/>
          </p:cNvSpPr>
          <p:nvPr/>
        </p:nvSpPr>
        <p:spPr bwMode="auto">
          <a:xfrm>
            <a:off x="730250" y="5767388"/>
            <a:ext cx="7712075" cy="4525962"/>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defRPr/>
            </a:pPr>
            <a:r>
              <a:rPr lang="en-US" sz="2400" kern="0" dirty="0">
                <a:solidFill>
                  <a:srgbClr val="000000"/>
                </a:solidFill>
              </a:rPr>
              <a:t>New query image is mapped to indices of database images that share a word.</a:t>
            </a:r>
          </a:p>
        </p:txBody>
      </p:sp>
      <p:sp>
        <p:nvSpPr>
          <p:cNvPr id="7" name="Title 3"/>
          <p:cNvSpPr txBox="1">
            <a:spLocks/>
          </p:cNvSpPr>
          <p:nvPr/>
        </p:nvSpPr>
        <p:spPr bwMode="auto">
          <a:xfrm>
            <a:off x="446088" y="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rPr>
              <a:t>Inverted file index</a:t>
            </a:r>
          </a:p>
        </p:txBody>
      </p:sp>
      <p:sp>
        <p:nvSpPr>
          <p:cNvPr id="10" name="TextBox 9"/>
          <p:cNvSpPr txBox="1">
            <a:spLocks noChangeArrowheads="1"/>
          </p:cNvSpPr>
          <p:nvPr/>
        </p:nvSpPr>
        <p:spPr bwMode="auto">
          <a:xfrm>
            <a:off x="435202" y="1143000"/>
            <a:ext cx="4579937" cy="830997"/>
          </a:xfrm>
          <a:prstGeom prst="rect">
            <a:avLst/>
          </a:prstGeom>
          <a:noFill/>
          <a:ln w="9525">
            <a:noFill/>
            <a:miter lim="800000"/>
            <a:headEnd/>
            <a:tailEnd/>
          </a:ln>
        </p:spPr>
        <p:txBody>
          <a:bodyPr wrap="square">
            <a:spAutoFit/>
          </a:bodyPr>
          <a:lstStyle/>
          <a:p>
            <a:pPr>
              <a:defRPr/>
            </a:pPr>
            <a:r>
              <a:rPr lang="en-US" sz="2400" i="1" kern="0" dirty="0">
                <a:solidFill>
                  <a:srgbClr val="000000"/>
                </a:solidFill>
              </a:rPr>
              <a:t>When will this give us a significant gain in efficiency? </a:t>
            </a:r>
          </a:p>
        </p:txBody>
      </p:sp>
      <p:sp>
        <p:nvSpPr>
          <p:cNvPr id="8" name="TextBox 7"/>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653090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3"/>
          <p:cNvSpPr>
            <a:spLocks noGrp="1"/>
          </p:cNvSpPr>
          <p:nvPr>
            <p:ph type="title"/>
          </p:nvPr>
        </p:nvSpPr>
        <p:spPr/>
        <p:txBody>
          <a:bodyPr/>
          <a:lstStyle/>
          <a:p>
            <a:pPr eaLnBrk="1" hangingPunct="1"/>
            <a:endParaRPr lang="en-US" smtClean="0"/>
          </a:p>
        </p:txBody>
      </p:sp>
      <p:sp>
        <p:nvSpPr>
          <p:cNvPr id="79875" name="Content Placeholder 4"/>
          <p:cNvSpPr>
            <a:spLocks noGrp="1"/>
          </p:cNvSpPr>
          <p:nvPr>
            <p:ph idx="1"/>
          </p:nvPr>
        </p:nvSpPr>
        <p:spPr/>
        <p:txBody>
          <a:bodyPr/>
          <a:lstStyle/>
          <a:p>
            <a:pPr eaLnBrk="1" hangingPunct="1"/>
            <a:r>
              <a:rPr lang="en-US" smtClean="0"/>
              <a:t>If a local image region is a visual word, how can we summarize an image (the document)?</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10719574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p:txBody>
          <a:bodyPr/>
          <a:lstStyle/>
          <a:p>
            <a:r>
              <a:rPr lang="en-US" dirty="0" smtClean="0"/>
              <a:t>Local features</a:t>
            </a:r>
            <a:endParaRPr lang="en-US" dirty="0"/>
          </a:p>
        </p:txBody>
      </p:sp>
      <p:pic>
        <p:nvPicPr>
          <p:cNvPr id="930819" name="Picture 3" descr="butterfly"/>
          <p:cNvPicPr>
            <a:picLocks noChangeAspect="1" noChangeArrowheads="1"/>
          </p:cNvPicPr>
          <p:nvPr/>
        </p:nvPicPr>
        <p:blipFill>
          <a:blip r:embed="rId3" cstate="print"/>
          <a:srcRect/>
          <a:stretch>
            <a:fillRect/>
          </a:stretch>
        </p:blipFill>
        <p:spPr bwMode="auto">
          <a:xfrm>
            <a:off x="-174690" y="1603350"/>
            <a:ext cx="4736579" cy="3420379"/>
          </a:xfrm>
          <a:prstGeom prst="rect">
            <a:avLst/>
          </a:prstGeom>
          <a:noFill/>
        </p:spPr>
      </p:pic>
      <p:sp>
        <p:nvSpPr>
          <p:cNvPr id="930820" name="Text Box 4"/>
          <p:cNvSpPr txBox="1">
            <a:spLocks noChangeArrowheads="1"/>
          </p:cNvSpPr>
          <p:nvPr/>
        </p:nvSpPr>
        <p:spPr bwMode="auto">
          <a:xfrm>
            <a:off x="6872319" y="6567488"/>
            <a:ext cx="2286000" cy="290512"/>
          </a:xfrm>
          <a:prstGeom prst="rect">
            <a:avLst/>
          </a:prstGeom>
          <a:noFill/>
          <a:ln w="9525">
            <a:noFill/>
            <a:miter lim="800000"/>
            <a:headEnd/>
            <a:tailEnd/>
          </a:ln>
          <a:effectLst/>
        </p:spPr>
        <p:txBody>
          <a:bodyPr>
            <a:spAutoFit/>
          </a:bodyPr>
          <a:lstStyle/>
          <a:p>
            <a:pPr eaLnBrk="0" fontAlgn="base" hangingPunct="0">
              <a:spcBef>
                <a:spcPct val="50000"/>
              </a:spcBef>
              <a:spcAft>
                <a:spcPct val="0"/>
              </a:spcAft>
            </a:pPr>
            <a:r>
              <a:rPr lang="en-US" sz="1300" dirty="0" smtClean="0">
                <a:solidFill>
                  <a:srgbClr val="000000"/>
                </a:solidFill>
              </a:rPr>
              <a:t>Image credit: </a:t>
            </a:r>
            <a:r>
              <a:rPr lang="en-US" sz="1300" dirty="0">
                <a:solidFill>
                  <a:srgbClr val="000000"/>
                </a:solidFill>
              </a:rPr>
              <a:t>Lana </a:t>
            </a:r>
            <a:r>
              <a:rPr lang="en-US" sz="1300" dirty="0" err="1">
                <a:solidFill>
                  <a:srgbClr val="000000"/>
                </a:solidFill>
              </a:rPr>
              <a:t>Lazebnik</a:t>
            </a:r>
            <a:endParaRPr lang="en-US" sz="1300" dirty="0">
              <a:solidFill>
                <a:srgbClr val="000000"/>
              </a:solidFill>
            </a:endParaRPr>
          </a:p>
        </p:txBody>
      </p:sp>
      <p:pic>
        <p:nvPicPr>
          <p:cNvPr id="5" name="Picture 3" descr="butterfly_circles"/>
          <p:cNvPicPr>
            <a:picLocks noChangeAspect="1" noChangeArrowheads="1"/>
          </p:cNvPicPr>
          <p:nvPr/>
        </p:nvPicPr>
        <p:blipFill>
          <a:blip r:embed="rId4" cstate="print"/>
          <a:srcRect/>
          <a:stretch>
            <a:fillRect/>
          </a:stretch>
        </p:blipFill>
        <p:spPr bwMode="auto">
          <a:xfrm>
            <a:off x="4616388" y="1603350"/>
            <a:ext cx="4706104" cy="3395709"/>
          </a:xfrm>
          <a:prstGeom prst="rect">
            <a:avLst/>
          </a:prstGeom>
          <a:noFill/>
        </p:spPr>
      </p:pic>
      <p:sp>
        <p:nvSpPr>
          <p:cNvPr id="6" name="Slide Number Placeholder 5"/>
          <p:cNvSpPr>
            <a:spLocks noGrp="1"/>
          </p:cNvSpPr>
          <p:nvPr>
            <p:ph type="sldNum" sz="quarter" idx="12"/>
          </p:nvPr>
        </p:nvSpPr>
        <p:spPr/>
        <p:txBody>
          <a:bodyPr/>
          <a:lstStyle/>
          <a:p>
            <a:fld id="{9480FB31-2694-44B9-96FC-A0F712CE3B7B}" type="slidenum">
              <a:rPr lang="en-US" smtClean="0">
                <a:solidFill>
                  <a:srgbClr val="000000"/>
                </a:solidFill>
              </a:rPr>
              <a:pPr/>
              <a:t>3</a:t>
            </a:fld>
            <a:endParaRPr lang="en-US">
              <a:solidFill>
                <a:srgbClr val="000000"/>
              </a:solidFill>
            </a:endParaRPr>
          </a:p>
        </p:txBody>
      </p:sp>
    </p:spTree>
    <p:extLst>
      <p:ext uri="{BB962C8B-B14F-4D97-AF65-F5344CB8AC3E}">
        <p14:creationId xmlns:p14="http://schemas.microsoft.com/office/powerpoint/2010/main" val="36878133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idx="4294967295"/>
          </p:nvPr>
        </p:nvSpPr>
        <p:spPr>
          <a:xfrm>
            <a:off x="457200" y="274638"/>
            <a:ext cx="8229600" cy="487362"/>
          </a:xfrm>
        </p:spPr>
        <p:txBody>
          <a:bodyPr>
            <a:normAutofit fontScale="90000"/>
          </a:bodyPr>
          <a:lstStyle/>
          <a:p>
            <a:pPr eaLnBrk="1" hangingPunct="1">
              <a:defRPr/>
            </a:pPr>
            <a:r>
              <a:rPr lang="en-US" sz="3600" b="1">
                <a:effectLst>
                  <a:outerShdw blurRad="38100" dist="38100" dir="2700000" algn="tl">
                    <a:srgbClr val="C0C0C0"/>
                  </a:outerShdw>
                </a:effectLst>
              </a:rPr>
              <a:t>Analogy to documents</a:t>
            </a:r>
          </a:p>
        </p:txBody>
      </p:sp>
      <p:sp>
        <p:nvSpPr>
          <p:cNvPr id="80899" name="AutoShape 3"/>
          <p:cNvSpPr>
            <a:spLocks noChangeArrowheads="1"/>
          </p:cNvSpPr>
          <p:nvPr/>
        </p:nvSpPr>
        <p:spPr bwMode="auto">
          <a:xfrm>
            <a:off x="304800" y="1139825"/>
            <a:ext cx="4038600" cy="5260975"/>
          </a:xfrm>
          <a:prstGeom prst="foldedCorner">
            <a:avLst>
              <a:gd name="adj" fmla="val 12500"/>
            </a:avLst>
          </a:prstGeom>
          <a:solidFill>
            <a:schemeClr val="accent1"/>
          </a:solidFill>
          <a:ln w="9525">
            <a:solidFill>
              <a:schemeClr val="tx1"/>
            </a:solidFill>
            <a:round/>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0900" name="Rectangle 4"/>
          <p:cNvSpPr>
            <a:spLocks noChangeArrowheads="1"/>
          </p:cNvSpPr>
          <p:nvPr/>
        </p:nvSpPr>
        <p:spPr bwMode="auto">
          <a:xfrm>
            <a:off x="304800" y="1143000"/>
            <a:ext cx="3792538"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smtClean="0">
                <a:solidFill>
                  <a:srgbClr val="000000"/>
                </a:solidFill>
              </a:rPr>
              <a:t>Of all the sensory impressions proceeding to the brain, the visual experiences are the dominant ones. Our perception of the world around us is based essentially on the messages that reach the brain from our eyes. For a long time it was thought that the retinal image was transmitted point by point to visual centers in the brain; the cerebral cortex was a movie screen, so to speak, upon which the image in the eye was projected. Through the discoveries of Hubel and Wiesel we now know that behind the origin of the visual perception in the brain there is a considerably more complicated course of events. By following the visual impulses along their path to the various cell layers of the optical cortex, Hubel and Wiesel have been able to demonstrate that the </a:t>
            </a:r>
            <a:r>
              <a:rPr lang="en-US" sz="1400" i="1" smtClean="0">
                <a:solidFill>
                  <a:srgbClr val="000000"/>
                </a:solidFill>
              </a:rPr>
              <a:t>message about the image falling on the retina undergoes a step-wise analysis in a system of nerve cells stored in columns. In this system each cell has its specific function and is responsible for a specific detail in the pattern of the retinal image.</a:t>
            </a:r>
            <a:endParaRPr lang="en-US" sz="1400" smtClean="0">
              <a:solidFill>
                <a:srgbClr val="000000"/>
              </a:solidFill>
            </a:endParaRPr>
          </a:p>
        </p:txBody>
      </p:sp>
      <p:grpSp>
        <p:nvGrpSpPr>
          <p:cNvPr id="2" name="Group 5"/>
          <p:cNvGrpSpPr>
            <a:grpSpLocks/>
          </p:cNvGrpSpPr>
          <p:nvPr/>
        </p:nvGrpSpPr>
        <p:grpSpPr bwMode="auto">
          <a:xfrm>
            <a:off x="914400" y="1981200"/>
            <a:ext cx="3592513" cy="4572000"/>
            <a:chOff x="768" y="1824"/>
            <a:chExt cx="918" cy="1248"/>
          </a:xfrm>
        </p:grpSpPr>
        <p:pic>
          <p:nvPicPr>
            <p:cNvPr id="80909" name="Picture 6"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10" name="Oval 7"/>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smtClean="0">
                  <a:solidFill>
                    <a:srgbClr val="000099"/>
                  </a:solidFill>
                </a:rPr>
                <a:t>sensory, brain, </a:t>
              </a:r>
            </a:p>
            <a:p>
              <a:pPr algn="ctr" eaLnBrk="0" fontAlgn="base" hangingPunct="0">
                <a:spcBef>
                  <a:spcPct val="0"/>
                </a:spcBef>
                <a:spcAft>
                  <a:spcPct val="0"/>
                </a:spcAft>
              </a:pPr>
              <a:r>
                <a:rPr lang="en-US" sz="2000" b="1" smtClean="0">
                  <a:solidFill>
                    <a:srgbClr val="000099"/>
                  </a:solidFill>
                </a:rPr>
                <a:t>visual, perception, </a:t>
              </a:r>
            </a:p>
            <a:p>
              <a:pPr algn="ctr" eaLnBrk="0" fontAlgn="base" hangingPunct="0">
                <a:spcBef>
                  <a:spcPct val="0"/>
                </a:spcBef>
                <a:spcAft>
                  <a:spcPct val="0"/>
                </a:spcAft>
              </a:pPr>
              <a:r>
                <a:rPr lang="en-US" sz="2000" b="1" smtClean="0">
                  <a:solidFill>
                    <a:srgbClr val="000099"/>
                  </a:solidFill>
                </a:rPr>
                <a:t>retinal, cerebral cortex,</a:t>
              </a:r>
            </a:p>
            <a:p>
              <a:pPr algn="ctr" eaLnBrk="0" fontAlgn="base" hangingPunct="0">
                <a:spcBef>
                  <a:spcPct val="0"/>
                </a:spcBef>
                <a:spcAft>
                  <a:spcPct val="0"/>
                </a:spcAft>
              </a:pPr>
              <a:r>
                <a:rPr lang="en-US" sz="2000" b="1" smtClean="0">
                  <a:solidFill>
                    <a:srgbClr val="000099"/>
                  </a:solidFill>
                </a:rPr>
                <a:t>eye, cell, optical </a:t>
              </a:r>
            </a:p>
            <a:p>
              <a:pPr algn="ctr" eaLnBrk="0" fontAlgn="base" hangingPunct="0">
                <a:spcBef>
                  <a:spcPct val="0"/>
                </a:spcBef>
                <a:spcAft>
                  <a:spcPct val="0"/>
                </a:spcAft>
              </a:pPr>
              <a:r>
                <a:rPr lang="en-US" sz="2000" b="1" smtClean="0">
                  <a:solidFill>
                    <a:srgbClr val="000099"/>
                  </a:solidFill>
                </a:rPr>
                <a:t>nerve, image</a:t>
              </a:r>
            </a:p>
            <a:p>
              <a:pPr algn="ctr" eaLnBrk="0" fontAlgn="base" hangingPunct="0">
                <a:spcBef>
                  <a:spcPct val="0"/>
                </a:spcBef>
                <a:spcAft>
                  <a:spcPct val="0"/>
                </a:spcAft>
              </a:pPr>
              <a:r>
                <a:rPr lang="en-US" sz="2000" b="1" smtClean="0">
                  <a:solidFill>
                    <a:srgbClr val="000099"/>
                  </a:solidFill>
                </a:rPr>
                <a:t>Hubel, Wiesel</a:t>
              </a:r>
            </a:p>
          </p:txBody>
        </p:sp>
      </p:grpSp>
      <p:grpSp>
        <p:nvGrpSpPr>
          <p:cNvPr id="3" name="Group 8"/>
          <p:cNvGrpSpPr>
            <a:grpSpLocks/>
          </p:cNvGrpSpPr>
          <p:nvPr/>
        </p:nvGrpSpPr>
        <p:grpSpPr bwMode="auto">
          <a:xfrm>
            <a:off x="4724400" y="1143000"/>
            <a:ext cx="4191000" cy="5410200"/>
            <a:chOff x="2976" y="720"/>
            <a:chExt cx="2640" cy="3408"/>
          </a:xfrm>
        </p:grpSpPr>
        <p:sp>
          <p:nvSpPr>
            <p:cNvPr id="80904" name="AutoShape 9"/>
            <p:cNvSpPr>
              <a:spLocks noChangeArrowheads="1"/>
            </p:cNvSpPr>
            <p:nvPr/>
          </p:nvSpPr>
          <p:spPr bwMode="auto">
            <a:xfrm>
              <a:off x="2976" y="720"/>
              <a:ext cx="2544" cy="3314"/>
            </a:xfrm>
            <a:prstGeom prst="foldedCorner">
              <a:avLst>
                <a:gd name="adj" fmla="val 12500"/>
              </a:avLst>
            </a:prstGeom>
            <a:solidFill>
              <a:srgbClr val="FFCC99"/>
            </a:solidFill>
            <a:ln w="9525">
              <a:solidFill>
                <a:schemeClr val="tx1"/>
              </a:solidFill>
              <a:round/>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0905" name="Rectangle 10"/>
            <p:cNvSpPr>
              <a:spLocks noChangeArrowheads="1"/>
            </p:cNvSpPr>
            <p:nvPr/>
          </p:nvSpPr>
          <p:spPr bwMode="auto">
            <a:xfrm>
              <a:off x="2987" y="720"/>
              <a:ext cx="2389" cy="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smtClean="0">
                  <a:solidFill>
                    <a:srgbClr val="000000"/>
                  </a:solidFill>
                </a:rPr>
                <a:t>China is forecasting a trade surplus of $90bn (£51bn) to $100bn this year, a threefold increase on 2004's $32bn. The Commerce Ministry said the surplus would be created by a predicted 30% jump in exports to $750bn, compared with a 18% rise in imports to $660bn. The figures are likely to further annoy the US, which has long argued that China's exports are unfairly helped by a deliberately undervalued yuan.  Beijing agrees the surplus is too high, but says the yuan is only one factor. Bank of China governor Zhou Xiaochuan said the country also needed to do more to boost domestic demand so more goods stayed within the country. China increased the value of the yuan against the dollar by 2.1% in July and permitted it to trade within a narrow band, but the US wants the yuan to be allowed to trade freely. However, Beijing has made it clear that it will take its time and tread carefully before allowing the yuan to rise further in value.</a:t>
              </a:r>
            </a:p>
          </p:txBody>
        </p:sp>
        <p:grpSp>
          <p:nvGrpSpPr>
            <p:cNvPr id="4" name="Group 11"/>
            <p:cNvGrpSpPr>
              <a:grpSpLocks/>
            </p:cNvGrpSpPr>
            <p:nvPr/>
          </p:nvGrpSpPr>
          <p:grpSpPr bwMode="auto">
            <a:xfrm>
              <a:off x="3353" y="1248"/>
              <a:ext cx="2263" cy="2880"/>
              <a:chOff x="768" y="1824"/>
              <a:chExt cx="918" cy="1248"/>
            </a:xfrm>
          </p:grpSpPr>
          <p:pic>
            <p:nvPicPr>
              <p:cNvPr id="80907" name="Picture 12"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8" name="Oval 13"/>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smtClean="0">
                    <a:solidFill>
                      <a:srgbClr val="FF0000"/>
                    </a:solidFill>
                  </a:rPr>
                  <a:t>China, trade, </a:t>
                </a:r>
              </a:p>
              <a:p>
                <a:pPr algn="ctr" eaLnBrk="0" fontAlgn="base" hangingPunct="0">
                  <a:spcBef>
                    <a:spcPct val="0"/>
                  </a:spcBef>
                  <a:spcAft>
                    <a:spcPct val="0"/>
                  </a:spcAft>
                </a:pPr>
                <a:r>
                  <a:rPr lang="en-US" sz="2000" b="1" smtClean="0">
                    <a:solidFill>
                      <a:srgbClr val="FF0000"/>
                    </a:solidFill>
                  </a:rPr>
                  <a:t>surplus, commerce, </a:t>
                </a:r>
              </a:p>
              <a:p>
                <a:pPr algn="ctr" eaLnBrk="0" fontAlgn="base" hangingPunct="0">
                  <a:spcBef>
                    <a:spcPct val="0"/>
                  </a:spcBef>
                  <a:spcAft>
                    <a:spcPct val="0"/>
                  </a:spcAft>
                </a:pPr>
                <a:r>
                  <a:rPr lang="en-US" sz="2000" b="1" smtClean="0">
                    <a:solidFill>
                      <a:srgbClr val="FF0000"/>
                    </a:solidFill>
                  </a:rPr>
                  <a:t>exports, imports, US, </a:t>
                </a:r>
              </a:p>
              <a:p>
                <a:pPr algn="ctr" eaLnBrk="0" fontAlgn="base" hangingPunct="0">
                  <a:spcBef>
                    <a:spcPct val="0"/>
                  </a:spcBef>
                  <a:spcAft>
                    <a:spcPct val="0"/>
                  </a:spcAft>
                </a:pPr>
                <a:r>
                  <a:rPr lang="en-US" sz="2000" b="1" smtClean="0">
                    <a:solidFill>
                      <a:srgbClr val="FF0000"/>
                    </a:solidFill>
                  </a:rPr>
                  <a:t>yuan, bank, domestic, </a:t>
                </a:r>
              </a:p>
              <a:p>
                <a:pPr algn="ctr" eaLnBrk="0" fontAlgn="base" hangingPunct="0">
                  <a:spcBef>
                    <a:spcPct val="0"/>
                  </a:spcBef>
                  <a:spcAft>
                    <a:spcPct val="0"/>
                  </a:spcAft>
                </a:pPr>
                <a:r>
                  <a:rPr lang="en-US" sz="2000" b="1" smtClean="0">
                    <a:solidFill>
                      <a:srgbClr val="FF0000"/>
                    </a:solidFill>
                  </a:rPr>
                  <a:t>foreign, increase, </a:t>
                </a:r>
              </a:p>
              <a:p>
                <a:pPr algn="ctr" eaLnBrk="0" fontAlgn="base" hangingPunct="0">
                  <a:spcBef>
                    <a:spcPct val="0"/>
                  </a:spcBef>
                  <a:spcAft>
                    <a:spcPct val="0"/>
                  </a:spcAft>
                </a:pPr>
                <a:r>
                  <a:rPr lang="en-US" sz="2000" b="1" smtClean="0">
                    <a:solidFill>
                      <a:srgbClr val="FF0000"/>
                    </a:solidFill>
                  </a:rPr>
                  <a:t>trade, value</a:t>
                </a:r>
              </a:p>
            </p:txBody>
          </p:sp>
        </p:grpSp>
      </p:grpSp>
      <p:sp>
        <p:nvSpPr>
          <p:cNvPr id="80903" name="Text Box 14"/>
          <p:cNvSpPr txBox="1">
            <a:spLocks noChangeArrowheads="1"/>
          </p:cNvSpPr>
          <p:nvPr/>
        </p:nvSpPr>
        <p:spPr bwMode="auto">
          <a:xfrm>
            <a:off x="2971800" y="6553200"/>
            <a:ext cx="617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50000"/>
              </a:spcBef>
              <a:spcAft>
                <a:spcPct val="0"/>
              </a:spcAft>
            </a:pPr>
            <a:r>
              <a:rPr lang="en-US" sz="1400" smtClean="0">
                <a:solidFill>
                  <a:srgbClr val="000000"/>
                </a:solidFill>
              </a:rPr>
              <a:t>ICCV 2005 short course, L. Fei-Fei</a:t>
            </a:r>
          </a:p>
        </p:txBody>
      </p:sp>
      <p:sp>
        <p:nvSpPr>
          <p:cNvPr id="15" name="Slide Number Placeholder 14"/>
          <p:cNvSpPr>
            <a:spLocks noGrp="1"/>
          </p:cNvSpPr>
          <p:nvPr>
            <p:ph type="sldNum" sz="quarter" idx="12"/>
          </p:nvPr>
        </p:nvSpPr>
        <p:spPr/>
        <p:txBody>
          <a:bodyPr/>
          <a:lstStyle/>
          <a:p>
            <a:fld id="{B6F15528-21DE-4FAA-801E-634DDDAF4B2B}"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165532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2400" y="-228600"/>
            <a:ext cx="8915400" cy="2898775"/>
            <a:chOff x="96" y="2496"/>
            <a:chExt cx="5616" cy="1826"/>
          </a:xfrm>
        </p:grpSpPr>
        <p:sp>
          <p:nvSpPr>
            <p:cNvPr id="82997" name="Rectangle 3"/>
            <p:cNvSpPr>
              <a:spLocks noChangeArrowheads="1"/>
            </p:cNvSpPr>
            <p:nvPr/>
          </p:nvSpPr>
          <p:spPr bwMode="auto">
            <a:xfrm>
              <a:off x="96" y="2736"/>
              <a:ext cx="5616" cy="1488"/>
            </a:xfrm>
            <a:prstGeom prst="rect">
              <a:avLst/>
            </a:prstGeom>
            <a:solidFill>
              <a:srgbClr val="DFCCAB"/>
            </a:solidFill>
            <a:ln w="381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pic>
          <p:nvPicPr>
            <p:cNvPr id="82998" name="Picture 4" descr="DaVinci_face_on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 y="2736"/>
              <a:ext cx="1179" cy="1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9" name="Picture 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4" y="2976"/>
              <a:ext cx="1920"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000" name="Picture 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4512" y="2496"/>
              <a:ext cx="764" cy="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152400" y="5334000"/>
            <a:ext cx="8915400" cy="1447800"/>
            <a:chOff x="96" y="96"/>
            <a:chExt cx="5616" cy="912"/>
          </a:xfrm>
        </p:grpSpPr>
        <p:sp>
          <p:nvSpPr>
            <p:cNvPr id="82979" name="Rectangle 8"/>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pic>
          <p:nvPicPr>
            <p:cNvPr id="82980" name="Picture 9"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1" name="Picture 10" descr="ermine"/>
            <p:cNvPicPr>
              <a:picLocks noChangeAspect="1" noChangeArrowheads="1"/>
            </p:cNvPicPr>
            <p:nvPr/>
          </p:nvPicPr>
          <p:blipFill>
            <a:blip r:embed="rId6">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2" name="Picture 11"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3" name="Picture 12"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4" name="Picture 13"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5" name="Picture 14"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6" name="Picture 1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7" name="Picture 16"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8" name="Picture 17"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9" name="Picture 18"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0" name="Picture 19"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1" name="Picture 20" descr="violin"/>
            <p:cNvPicPr>
              <a:picLocks noChangeAspect="1" noChangeArrowheads="1"/>
            </p:cNvPicPr>
            <p:nvPr/>
          </p:nvPicPr>
          <p:blipFill>
            <a:blip r:embed="rId5">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2" name="Picture 21" descr="violin"/>
            <p:cNvPicPr>
              <a:picLocks noChangeAspect="1" noChangeArrowheads="1"/>
            </p:cNvPicPr>
            <p:nvPr/>
          </p:nvPicPr>
          <p:blipFill>
            <a:blip r:embed="rId5">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3" name="Picture 22" descr="violin"/>
            <p:cNvPicPr>
              <a:picLocks noChangeAspect="1" noChangeArrowheads="1"/>
            </p:cNvPicPr>
            <p:nvPr/>
          </p:nvPicPr>
          <p:blipFill>
            <a:blip r:embed="rId5">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4" name="Picture 23" descr="violin"/>
            <p:cNvPicPr>
              <a:picLocks noChangeAspect="1" noChangeArrowheads="1"/>
            </p:cNvPicPr>
            <p:nvPr/>
          </p:nvPicPr>
          <p:blipFill>
            <a:blip r:embed="rId5">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5" name="Picture 24" descr="violin"/>
            <p:cNvPicPr>
              <a:picLocks noChangeAspect="1" noChangeArrowheads="1"/>
            </p:cNvPicPr>
            <p:nvPr/>
          </p:nvPicPr>
          <p:blipFill>
            <a:blip r:embed="rId5">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6" name="Picture 25" descr="violin"/>
            <p:cNvPicPr>
              <a:picLocks noChangeAspect="1" noChangeArrowheads="1"/>
            </p:cNvPicPr>
            <p:nvPr/>
          </p:nvPicPr>
          <p:blipFill>
            <a:blip r:embed="rId5">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6"/>
          <p:cNvGrpSpPr>
            <a:grpSpLocks/>
          </p:cNvGrpSpPr>
          <p:nvPr/>
        </p:nvGrpSpPr>
        <p:grpSpPr bwMode="auto">
          <a:xfrm>
            <a:off x="228600" y="2819400"/>
            <a:ext cx="8763000" cy="2209800"/>
            <a:chOff x="144" y="1776"/>
            <a:chExt cx="5520" cy="1392"/>
          </a:xfrm>
        </p:grpSpPr>
        <p:sp>
          <p:nvSpPr>
            <p:cNvPr id="82949" name="Rectangle 27"/>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0" name="Rectangle 28"/>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1" name="Rectangle 29"/>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2" name="Rectangle 30"/>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3" name="Rectangle 31"/>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4" name="Rectangle 32"/>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5" name="Rectangle 33"/>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6" name="Rectangle 34"/>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7" name="Rectangle 35"/>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8" name="Rectangle 36"/>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9" name="Rectangle 37"/>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60" name="Rectangle 38"/>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61" name="Line 39"/>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2" name="Line 40"/>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2963" name="Picture 41"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4" name="Picture 42"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5" name="Picture 43"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6" name="Line 44"/>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7" name="Line 45"/>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8" name="Line 46"/>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9" name="Line 47"/>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2970" name="Picture 48"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1" name="Picture 49"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2" name="Picture 50"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3" name="Picture 51"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4" name="Picture 52"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5" name="Picture 53"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6" name="Picture 54"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7" name="Picture 55"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8" name="Picture 56"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Slide Number Placeholder 56"/>
          <p:cNvSpPr>
            <a:spLocks noGrp="1"/>
          </p:cNvSpPr>
          <p:nvPr>
            <p:ph type="sldNum" sz="quarter" idx="12"/>
          </p:nvPr>
        </p:nvSpPr>
        <p:spPr/>
        <p:txBody>
          <a:bodyPr/>
          <a:lstStyle/>
          <a:p>
            <a:fld id="{B6F15528-21DE-4FAA-801E-634DDDAF4B2B}"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646882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5"/>
          <p:cNvSpPr>
            <a:spLocks noGrp="1"/>
          </p:cNvSpPr>
          <p:nvPr>
            <p:ph type="title" idx="4294967295"/>
          </p:nvPr>
        </p:nvSpPr>
        <p:spPr>
          <a:xfrm>
            <a:off x="811213" y="288925"/>
            <a:ext cx="7315200" cy="609600"/>
          </a:xfrm>
        </p:spPr>
        <p:txBody>
          <a:bodyPr>
            <a:normAutofit fontScale="90000"/>
          </a:bodyPr>
          <a:lstStyle/>
          <a:p>
            <a:pPr eaLnBrk="1" hangingPunct="1"/>
            <a:r>
              <a:rPr lang="en-US" smtClean="0"/>
              <a:t>Bags of visual words</a:t>
            </a:r>
          </a:p>
        </p:txBody>
      </p:sp>
      <p:sp>
        <p:nvSpPr>
          <p:cNvPr id="83971" name="Content Placeholder 6"/>
          <p:cNvSpPr>
            <a:spLocks noGrp="1"/>
          </p:cNvSpPr>
          <p:nvPr>
            <p:ph idx="4294967295"/>
          </p:nvPr>
        </p:nvSpPr>
        <p:spPr>
          <a:xfrm>
            <a:off x="628650" y="1420813"/>
            <a:ext cx="4856163" cy="4495800"/>
          </a:xfrm>
        </p:spPr>
        <p:txBody>
          <a:bodyPr/>
          <a:lstStyle/>
          <a:p>
            <a:pPr eaLnBrk="1" hangingPunct="1">
              <a:spcAft>
                <a:spcPts val="1200"/>
              </a:spcAft>
            </a:pPr>
            <a:r>
              <a:rPr lang="en-US" sz="2800" smtClean="0"/>
              <a:t>Summarize entire image based on its distribution (histogram) of word occurrences.</a:t>
            </a:r>
          </a:p>
          <a:p>
            <a:pPr eaLnBrk="1" hangingPunct="1">
              <a:spcAft>
                <a:spcPts val="1200"/>
              </a:spcAft>
            </a:pPr>
            <a:r>
              <a:rPr lang="en-US" sz="2800" smtClean="0"/>
              <a:t>Analogous to bag of words representation commonly used for documents.</a:t>
            </a:r>
          </a:p>
        </p:txBody>
      </p:sp>
      <p:grpSp>
        <p:nvGrpSpPr>
          <p:cNvPr id="2" name="Group 4"/>
          <p:cNvGrpSpPr>
            <a:grpSpLocks/>
          </p:cNvGrpSpPr>
          <p:nvPr/>
        </p:nvGrpSpPr>
        <p:grpSpPr bwMode="auto">
          <a:xfrm>
            <a:off x="1614488" y="5546725"/>
            <a:ext cx="3717925" cy="604838"/>
            <a:chOff x="96" y="96"/>
            <a:chExt cx="5616" cy="912"/>
          </a:xfrm>
        </p:grpSpPr>
        <p:sp>
          <p:nvSpPr>
            <p:cNvPr id="84009" name="Rectangle 5"/>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pic>
          <p:nvPicPr>
            <p:cNvPr id="84010" name="Picture 6"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1" name="Picture 7" descr="ermine"/>
            <p:cNvPicPr>
              <a:picLocks noChangeAspect="1" noChangeArrowheads="1"/>
            </p:cNvPicPr>
            <p:nvPr/>
          </p:nvPicPr>
          <p:blipFill>
            <a:blip r:embed="rId4">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2" name="Picture 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3" name="Picture 9"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4" name="Picture 1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5" name="Picture 11"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6" name="Picture 12"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7" name="Picture 13"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8" name="Picture 14"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9" name="Picture 1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0" name="Picture 16"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1" name="Picture 17"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2" name="Picture 18"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3" name="Picture 19" descr="violin"/>
            <p:cNvPicPr>
              <a:picLocks noChangeAspect="1" noChangeArrowheads="1"/>
            </p:cNvPicPr>
            <p:nvPr/>
          </p:nvPicPr>
          <p:blipFill>
            <a:blip r:embed="rId8" cstate="print">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4" name="Picture 20" descr="violin"/>
            <p:cNvPicPr>
              <a:picLocks noChangeAspect="1" noChangeArrowheads="1"/>
            </p:cNvPicPr>
            <p:nvPr/>
          </p:nvPicPr>
          <p:blipFill>
            <a:blip r:embed="rId9">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5" name="Picture 21"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6" name="Picture 22"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15"/>
          <p:cNvGrpSpPr>
            <a:grpSpLocks/>
          </p:cNvGrpSpPr>
          <p:nvPr/>
        </p:nvGrpSpPr>
        <p:grpSpPr bwMode="auto">
          <a:xfrm>
            <a:off x="6386513" y="1033463"/>
            <a:ext cx="1858962" cy="1604962"/>
            <a:chOff x="6415312" y="1018940"/>
            <a:chExt cx="1859659" cy="1604894"/>
          </a:xfrm>
        </p:grpSpPr>
        <p:sp>
          <p:nvSpPr>
            <p:cNvPr id="83998" name="Rectangle 32"/>
            <p:cNvSpPr>
              <a:spLocks noChangeArrowheads="1"/>
            </p:cNvSpPr>
            <p:nvPr/>
          </p:nvSpPr>
          <p:spPr bwMode="auto">
            <a:xfrm>
              <a:off x="7372933"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9" name="Rectangle 33"/>
            <p:cNvSpPr>
              <a:spLocks noChangeArrowheads="1"/>
            </p:cNvSpPr>
            <p:nvPr/>
          </p:nvSpPr>
          <p:spPr bwMode="auto">
            <a:xfrm>
              <a:off x="6696404"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0" name="Rectangle 34"/>
            <p:cNvSpPr>
              <a:spLocks noChangeArrowheads="1"/>
            </p:cNvSpPr>
            <p:nvPr/>
          </p:nvSpPr>
          <p:spPr bwMode="auto">
            <a:xfrm>
              <a:off x="7034669" y="1131647"/>
              <a:ext cx="112754" cy="118263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1" name="Rectangle 35"/>
            <p:cNvSpPr>
              <a:spLocks noChangeArrowheads="1"/>
            </p:cNvSpPr>
            <p:nvPr/>
          </p:nvSpPr>
          <p:spPr bwMode="auto">
            <a:xfrm>
              <a:off x="7881123" y="1469771"/>
              <a:ext cx="112755" cy="844514"/>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2" name="Line 36"/>
            <p:cNvSpPr>
              <a:spLocks noChangeShapeType="1"/>
            </p:cNvSpPr>
            <p:nvPr/>
          </p:nvSpPr>
          <p:spPr bwMode="auto">
            <a:xfrm>
              <a:off x="6415312" y="2314285"/>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4003" name="Line 37"/>
            <p:cNvSpPr>
              <a:spLocks noChangeShapeType="1"/>
            </p:cNvSpPr>
            <p:nvPr/>
          </p:nvSpPr>
          <p:spPr bwMode="auto">
            <a:xfrm flipV="1">
              <a:off x="6415312" y="1018940"/>
              <a:ext cx="0" cy="1295345"/>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4004" name="Picture 3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7767791"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5" name="Picture 39"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6584372"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6" name="Picture 4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6922492" y="2371418"/>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7" name="Picture 45"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7260611"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8" name="Picture 54" descr="DaVinci_face_onl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1665" y="1246701"/>
              <a:ext cx="429694" cy="53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16"/>
          <p:cNvGrpSpPr>
            <a:grpSpLocks/>
          </p:cNvGrpSpPr>
          <p:nvPr/>
        </p:nvGrpSpPr>
        <p:grpSpPr bwMode="auto">
          <a:xfrm>
            <a:off x="6416675" y="2860675"/>
            <a:ext cx="1858963" cy="1577975"/>
            <a:chOff x="8782150" y="1045942"/>
            <a:chExt cx="1859659" cy="1577892"/>
          </a:xfrm>
        </p:grpSpPr>
        <p:sp>
          <p:nvSpPr>
            <p:cNvPr id="83987" name="Rectangle 28"/>
            <p:cNvSpPr>
              <a:spLocks noChangeArrowheads="1"/>
            </p:cNvSpPr>
            <p:nvPr/>
          </p:nvSpPr>
          <p:spPr bwMode="auto">
            <a:xfrm>
              <a:off x="9739771" y="2230155"/>
              <a:ext cx="112754"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8" name="Rectangle 29"/>
            <p:cNvSpPr>
              <a:spLocks noChangeArrowheads="1"/>
            </p:cNvSpPr>
            <p:nvPr/>
          </p:nvSpPr>
          <p:spPr bwMode="auto">
            <a:xfrm>
              <a:off x="9063243" y="1496768"/>
              <a:ext cx="112754" cy="844506"/>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9" name="Rectangle 30"/>
            <p:cNvSpPr>
              <a:spLocks noChangeArrowheads="1"/>
            </p:cNvSpPr>
            <p:nvPr/>
          </p:nvSpPr>
          <p:spPr bwMode="auto">
            <a:xfrm>
              <a:off x="9401507" y="2230155"/>
              <a:ext cx="112755"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0" name="Rectangle 31"/>
            <p:cNvSpPr>
              <a:spLocks noChangeArrowheads="1"/>
            </p:cNvSpPr>
            <p:nvPr/>
          </p:nvSpPr>
          <p:spPr bwMode="auto">
            <a:xfrm>
              <a:off x="10247962" y="2285715"/>
              <a:ext cx="112754" cy="55559"/>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1" name="Line 43"/>
            <p:cNvSpPr>
              <a:spLocks noChangeShapeType="1"/>
            </p:cNvSpPr>
            <p:nvPr/>
          </p:nvSpPr>
          <p:spPr bwMode="auto">
            <a:xfrm>
              <a:off x="8782150" y="2342862"/>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92" name="Line 44"/>
            <p:cNvSpPr>
              <a:spLocks noChangeShapeType="1"/>
            </p:cNvSpPr>
            <p:nvPr/>
          </p:nvSpPr>
          <p:spPr bwMode="auto">
            <a:xfrm flipV="1">
              <a:off x="8782150" y="1045942"/>
              <a:ext cx="0" cy="1295332"/>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93" name="Picture 46"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0190983"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4" name="Picture 47"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8951210"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5" name="Picture 4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9289330" y="2398421"/>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6" name="Picture 49"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9571097"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7" name="Picture 5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3803" y="1292488"/>
              <a:ext cx="732593" cy="4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17"/>
          <p:cNvGrpSpPr>
            <a:grpSpLocks/>
          </p:cNvGrpSpPr>
          <p:nvPr/>
        </p:nvGrpSpPr>
        <p:grpSpPr bwMode="auto">
          <a:xfrm>
            <a:off x="6435725" y="4748213"/>
            <a:ext cx="1858963" cy="1635125"/>
            <a:chOff x="11036282" y="989589"/>
            <a:chExt cx="1859659" cy="1634245"/>
          </a:xfrm>
        </p:grpSpPr>
        <p:sp>
          <p:nvSpPr>
            <p:cNvPr id="83976" name="Rectangle 24"/>
            <p:cNvSpPr>
              <a:spLocks noChangeArrowheads="1"/>
            </p:cNvSpPr>
            <p:nvPr/>
          </p:nvSpPr>
          <p:spPr bwMode="auto">
            <a:xfrm>
              <a:off x="12051075" y="989589"/>
              <a:ext cx="112754" cy="1324849"/>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7" name="Rectangle 25"/>
            <p:cNvSpPr>
              <a:spLocks noChangeArrowheads="1"/>
            </p:cNvSpPr>
            <p:nvPr/>
          </p:nvSpPr>
          <p:spPr bwMode="auto">
            <a:xfrm>
              <a:off x="11317375"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8" name="Rectangle 26"/>
            <p:cNvSpPr>
              <a:spLocks noChangeArrowheads="1"/>
            </p:cNvSpPr>
            <p:nvPr/>
          </p:nvSpPr>
          <p:spPr bwMode="auto">
            <a:xfrm>
              <a:off x="11655639" y="1947923"/>
              <a:ext cx="112755" cy="366515"/>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9" name="Rectangle 27"/>
            <p:cNvSpPr>
              <a:spLocks noChangeArrowheads="1"/>
            </p:cNvSpPr>
            <p:nvPr/>
          </p:nvSpPr>
          <p:spPr bwMode="auto">
            <a:xfrm>
              <a:off x="12502094"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0" name="Line 41"/>
            <p:cNvSpPr>
              <a:spLocks noChangeShapeType="1"/>
            </p:cNvSpPr>
            <p:nvPr/>
          </p:nvSpPr>
          <p:spPr bwMode="auto">
            <a:xfrm>
              <a:off x="11036282" y="2314438"/>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81" name="Line 42"/>
            <p:cNvSpPr>
              <a:spLocks noChangeShapeType="1"/>
            </p:cNvSpPr>
            <p:nvPr/>
          </p:nvSpPr>
          <p:spPr bwMode="auto">
            <a:xfrm flipV="1">
              <a:off x="11036282" y="1018149"/>
              <a:ext cx="0" cy="1296289"/>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82" name="Picture 5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2445115"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3" name="Picture 51"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11205342"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4" name="Picture 52"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11599815" y="2371418"/>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5" name="Picture 53"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11937935"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6" name="Picture 56" descr="violi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301100">
              <a:off x="11261695" y="1021288"/>
              <a:ext cx="284115" cy="67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Slide Number Placeholder 58"/>
          <p:cNvSpPr>
            <a:spLocks noGrp="1"/>
          </p:cNvSpPr>
          <p:nvPr>
            <p:ph type="sldNum" sz="quarter" idx="12"/>
          </p:nvPr>
        </p:nvSpPr>
        <p:spPr/>
        <p:txBody>
          <a:bodyPr/>
          <a:lstStyle/>
          <a:p>
            <a:fld id="{B6F15528-21DE-4FAA-801E-634DDDAF4B2B}"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851237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457200" y="76200"/>
            <a:ext cx="8229600" cy="1143000"/>
          </a:xfrm>
        </p:spPr>
        <p:txBody>
          <a:bodyPr/>
          <a:lstStyle/>
          <a:p>
            <a:r>
              <a:rPr lang="en-US" smtClean="0"/>
              <a:t>Comparing bags of words</a:t>
            </a:r>
          </a:p>
        </p:txBody>
      </p:sp>
      <p:sp>
        <p:nvSpPr>
          <p:cNvPr id="6149" name="Rectangle 3"/>
          <p:cNvSpPr>
            <a:spLocks noGrp="1" noChangeArrowheads="1"/>
          </p:cNvSpPr>
          <p:nvPr>
            <p:ph type="body" idx="1"/>
          </p:nvPr>
        </p:nvSpPr>
        <p:spPr>
          <a:xfrm>
            <a:off x="457200" y="1219200"/>
            <a:ext cx="8534400" cy="4525963"/>
          </a:xfrm>
        </p:spPr>
        <p:txBody>
          <a:bodyPr/>
          <a:lstStyle/>
          <a:p>
            <a:r>
              <a:rPr lang="en-US" sz="2400" dirty="0" smtClean="0"/>
              <a:t>Multiple different types of ‘kernels’ can be used to measure the ‘distance’ between histograms --</a:t>
            </a:r>
            <a:r>
              <a:rPr lang="en-US" sz="2400" i="1" dirty="0" smtClean="0"/>
              <a:t>nearest</a:t>
            </a:r>
            <a:r>
              <a:rPr lang="en-US" sz="2400" dirty="0" smtClean="0"/>
              <a:t> </a:t>
            </a:r>
            <a:r>
              <a:rPr lang="en-US" sz="2400" i="1" dirty="0" smtClean="0"/>
              <a:t>neighbor</a:t>
            </a:r>
            <a:r>
              <a:rPr lang="en-US" sz="2400" dirty="0" smtClean="0"/>
              <a:t> search for similar images.</a:t>
            </a:r>
          </a:p>
          <a:p>
            <a:endParaRPr lang="en-US" sz="2400" dirty="0" smtClean="0"/>
          </a:p>
        </p:txBody>
      </p:sp>
      <p:grpSp>
        <p:nvGrpSpPr>
          <p:cNvPr id="5" name="Group 28"/>
          <p:cNvGrpSpPr>
            <a:grpSpLocks noChangeAspect="1"/>
          </p:cNvGrpSpPr>
          <p:nvPr/>
        </p:nvGrpSpPr>
        <p:grpSpPr bwMode="auto">
          <a:xfrm>
            <a:off x="381000" y="3048000"/>
            <a:ext cx="3654425" cy="1343025"/>
            <a:chOff x="460375" y="3451225"/>
            <a:chExt cx="4243388" cy="1558925"/>
          </a:xfrm>
        </p:grpSpPr>
        <p:grpSp>
          <p:nvGrpSpPr>
            <p:cNvPr id="6" name="Group 67"/>
            <p:cNvGrpSpPr>
              <a:grpSpLocks noChangeAspect="1"/>
            </p:cNvGrpSpPr>
            <p:nvPr/>
          </p:nvGrpSpPr>
          <p:grpSpPr bwMode="auto">
            <a:xfrm>
              <a:off x="460375" y="3451225"/>
              <a:ext cx="1795463" cy="1550988"/>
              <a:chOff x="144" y="1801"/>
              <a:chExt cx="1584" cy="1367"/>
            </a:xfrm>
          </p:grpSpPr>
          <p:sp>
            <p:nvSpPr>
              <p:cNvPr id="6166" name="Rectangle 35"/>
              <p:cNvSpPr>
                <a:spLocks noChangeAspect="1"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7" name="Rectangle 36"/>
              <p:cNvSpPr>
                <a:spLocks noChangeAspect="1"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8" name="Rectangle 37"/>
              <p:cNvSpPr>
                <a:spLocks noChangeAspect="1"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9" name="Rectangle 38"/>
              <p:cNvSpPr>
                <a:spLocks noChangeAspect="1"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70" name="Line 39"/>
              <p:cNvSpPr>
                <a:spLocks noChangeAspect="1"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71" name="Line 40"/>
              <p:cNvSpPr>
                <a:spLocks noChangeAspect="1"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72" name="Picture 41" descr="ermine"/>
              <p:cNvPicPr>
                <a:picLocks noChangeAspect="1" noChangeArrowheads="1"/>
              </p:cNvPicPr>
              <p:nvPr/>
            </p:nvPicPr>
            <p:blipFill>
              <a:blip r:embed="rId4">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3" name="Picture 42"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4" name="Picture 43" descr="ermine"/>
              <p:cNvPicPr>
                <a:picLocks noChangeAspect="1" noChangeArrowheads="1"/>
              </p:cNvPicPr>
              <p:nvPr/>
            </p:nvPicPr>
            <p:blipFill>
              <a:blip r:embed="rId4">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5" name="Picture 48" descr="violin"/>
              <p:cNvPicPr>
                <a:picLocks noChangeAspect="1" noChangeArrowheads="1"/>
              </p:cNvPicPr>
              <p:nvPr/>
            </p:nvPicPr>
            <p:blipFill>
              <a:blip r:embed="rId6">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7" name="Rectangle 31"/>
            <p:cNvSpPr>
              <a:spLocks noChangeAspect="1" noChangeArrowheads="1"/>
            </p:cNvSpPr>
            <p:nvPr/>
          </p:nvSpPr>
          <p:spPr bwMode="auto">
            <a:xfrm>
              <a:off x="3833813" y="4629150"/>
              <a:ext cx="107950"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8" name="Rectangle 32"/>
            <p:cNvSpPr>
              <a:spLocks noChangeAspect="1" noChangeArrowheads="1"/>
            </p:cNvSpPr>
            <p:nvPr/>
          </p:nvSpPr>
          <p:spPr bwMode="auto">
            <a:xfrm>
              <a:off x="3179763" y="3921125"/>
              <a:ext cx="109537" cy="817563"/>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9" name="Rectangle 33"/>
            <p:cNvSpPr>
              <a:spLocks noChangeAspect="1" noChangeArrowheads="1"/>
            </p:cNvSpPr>
            <p:nvPr/>
          </p:nvSpPr>
          <p:spPr bwMode="auto">
            <a:xfrm>
              <a:off x="3506788" y="4629150"/>
              <a:ext cx="109537"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0" name="Line 46"/>
            <p:cNvSpPr>
              <a:spLocks noChangeAspect="1" noChangeShapeType="1"/>
            </p:cNvSpPr>
            <p:nvPr/>
          </p:nvSpPr>
          <p:spPr bwMode="auto">
            <a:xfrm>
              <a:off x="2908300" y="4738688"/>
              <a:ext cx="1795463"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61" name="Line 47"/>
            <p:cNvSpPr>
              <a:spLocks noChangeAspect="1" noChangeShapeType="1"/>
            </p:cNvSpPr>
            <p:nvPr/>
          </p:nvSpPr>
          <p:spPr bwMode="auto">
            <a:xfrm flipV="1">
              <a:off x="2908300" y="3486150"/>
              <a:ext cx="0" cy="1252538"/>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62" name="Picture 49" descr="ermine"/>
            <p:cNvPicPr>
              <a:picLocks noChangeAspect="1" noChangeArrowheads="1"/>
            </p:cNvPicPr>
            <p:nvPr/>
          </p:nvPicPr>
          <p:blipFill>
            <a:blip r:embed="rId7">
              <a:extLst>
                <a:ext uri="{28A0092B-C50C-407E-A947-70E740481C1C}">
                  <a14:useLocalDpi xmlns:a14="http://schemas.microsoft.com/office/drawing/2010/main" val="0"/>
                </a:ext>
              </a:extLst>
            </a:blip>
            <a:srcRect l="50569" t="17148" r="37727" b="76851"/>
            <a:stretch>
              <a:fillRect/>
            </a:stretch>
          </p:blipFill>
          <p:spPr bwMode="auto">
            <a:xfrm>
              <a:off x="4268788" y="4778375"/>
              <a:ext cx="2714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3" name="Picture 50"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3071813" y="4765675"/>
              <a:ext cx="222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4" name="Picture 51" descr="ermine"/>
            <p:cNvPicPr>
              <a:picLocks noChangeAspect="1" noChangeArrowheads="1"/>
            </p:cNvPicPr>
            <p:nvPr/>
          </p:nvPicPr>
          <p:blipFill>
            <a:blip r:embed="rId8">
              <a:extLst>
                <a:ext uri="{28A0092B-C50C-407E-A947-70E740481C1C}">
                  <a14:useLocalDpi xmlns:a14="http://schemas.microsoft.com/office/drawing/2010/main" val="0"/>
                </a:ext>
              </a:extLst>
            </a:blip>
            <a:srcRect l="49399" t="22293" r="38898" b="71706"/>
            <a:stretch>
              <a:fillRect/>
            </a:stretch>
          </p:blipFill>
          <p:spPr bwMode="auto">
            <a:xfrm>
              <a:off x="3397250" y="4792663"/>
              <a:ext cx="2730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52" descr="violin"/>
            <p:cNvPicPr>
              <a:picLocks noChangeAspect="1" noChangeArrowheads="1"/>
            </p:cNvPicPr>
            <p:nvPr/>
          </p:nvPicPr>
          <p:blipFill>
            <a:blip r:embed="rId9" cstate="print">
              <a:extLst>
                <a:ext uri="{28A0092B-C50C-407E-A947-70E740481C1C}">
                  <a14:useLocalDpi xmlns:a14="http://schemas.microsoft.com/office/drawing/2010/main" val="0"/>
                </a:ext>
              </a:extLst>
            </a:blip>
            <a:srcRect t="76233"/>
            <a:stretch>
              <a:fillRect/>
            </a:stretch>
          </p:blipFill>
          <p:spPr bwMode="auto">
            <a:xfrm>
              <a:off x="3670300" y="4792663"/>
              <a:ext cx="3810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51" name="Picture 4" descr="DaVinci_face_onl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648200"/>
            <a:ext cx="1000125" cy="12398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52" name="Picture 5" descr="bicycl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700" y="4683125"/>
            <a:ext cx="1871663" cy="111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53" name="Text Box 74"/>
          <p:cNvSpPr txBox="1">
            <a:spLocks noChangeArrowheads="1"/>
          </p:cNvSpPr>
          <p:nvPr/>
        </p:nvSpPr>
        <p:spPr bwMode="auto">
          <a:xfrm>
            <a:off x="2532062" y="2514600"/>
            <a:ext cx="356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smtClean="0">
                <a:solidFill>
                  <a:srgbClr val="000000"/>
                </a:solidFill>
              </a:rPr>
              <a:t>[5  1   1    0]</a:t>
            </a:r>
          </a:p>
        </p:txBody>
      </p:sp>
      <p:sp>
        <p:nvSpPr>
          <p:cNvPr id="6154" name="Text Box 75"/>
          <p:cNvSpPr txBox="1">
            <a:spLocks noChangeArrowheads="1"/>
          </p:cNvSpPr>
          <p:nvPr/>
        </p:nvSpPr>
        <p:spPr bwMode="auto">
          <a:xfrm>
            <a:off x="244475" y="2514600"/>
            <a:ext cx="356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dirty="0" smtClean="0">
                <a:solidFill>
                  <a:srgbClr val="000000"/>
                </a:solidFill>
              </a:rPr>
              <a:t>[1  8   1    4]          </a:t>
            </a:r>
            <a:endParaRPr lang="en-US" sz="2000" dirty="0" smtClean="0">
              <a:solidFill>
                <a:srgbClr val="000000"/>
              </a:solidFill>
              <a:cs typeface="Arial" pitchFamily="34" charset="0"/>
            </a:endParaRPr>
          </a:p>
        </p:txBody>
      </p:sp>
      <p:graphicFrame>
        <p:nvGraphicFramePr>
          <p:cNvPr id="6146" name="Object 3"/>
          <p:cNvGraphicFramePr>
            <a:graphicFrameLocks noChangeAspect="1"/>
          </p:cNvGraphicFramePr>
          <p:nvPr>
            <p:extLst>
              <p:ext uri="{D42A27DB-BD31-4B8C-83A1-F6EECF244321}">
                <p14:modId xmlns:p14="http://schemas.microsoft.com/office/powerpoint/2010/main" val="2813693462"/>
              </p:ext>
            </p:extLst>
          </p:nvPr>
        </p:nvGraphicFramePr>
        <p:xfrm>
          <a:off x="641350" y="6026150"/>
          <a:ext cx="696913" cy="700088"/>
        </p:xfrm>
        <a:graphic>
          <a:graphicData uri="http://schemas.openxmlformats.org/presentationml/2006/ole">
            <mc:AlternateContent xmlns:mc="http://schemas.openxmlformats.org/markup-compatibility/2006">
              <mc:Choice xmlns:v="urn:schemas-microsoft-com:vml" Requires="v">
                <p:oleObj spid="_x0000_s396425" name="Equation" r:id="rId11" imgW="203200" imgH="215900" progId="Equation.3">
                  <p:embed/>
                </p:oleObj>
              </mc:Choice>
              <mc:Fallback>
                <p:oleObj name="Equation" r:id="rId11" imgW="203200" imgH="215900" progId="Equation.3">
                  <p:embed/>
                  <p:pic>
                    <p:nvPicPr>
                      <p:cNvPr id="0" name="Picture 2"/>
                      <p:cNvPicPr>
                        <a:picLocks noChangeAspect="1" noChangeArrowheads="1"/>
                      </p:cNvPicPr>
                      <p:nvPr/>
                    </p:nvPicPr>
                    <p:blipFill>
                      <a:blip r:embed="rId12"/>
                      <a:srcRect/>
                      <a:stretch>
                        <a:fillRect/>
                      </a:stretch>
                    </p:blipFill>
                    <p:spPr bwMode="auto">
                      <a:xfrm>
                        <a:off x="641350" y="6026150"/>
                        <a:ext cx="696913" cy="70008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Box 3"/>
          <p:cNvSpPr txBox="1"/>
          <p:nvPr/>
        </p:nvSpPr>
        <p:spPr>
          <a:xfrm>
            <a:off x="5224153" y="5888038"/>
            <a:ext cx="3081647" cy="400110"/>
          </a:xfrm>
          <a:prstGeom prst="rect">
            <a:avLst/>
          </a:prstGeom>
          <a:noFill/>
        </p:spPr>
        <p:txBody>
          <a:bodyPr wrap="square" rtlCol="0">
            <a:spAutoFit/>
          </a:bodyPr>
          <a:lstStyle/>
          <a:p>
            <a:r>
              <a:rPr lang="en-US" sz="2000" dirty="0" smtClean="0"/>
              <a:t>for vocabulary of </a:t>
            </a:r>
            <a:r>
              <a:rPr lang="en-US" sz="2000" i="1" dirty="0"/>
              <a:t>k</a:t>
            </a:r>
            <a:r>
              <a:rPr lang="en-US" sz="2000" dirty="0" smtClean="0"/>
              <a:t> words</a:t>
            </a:r>
            <a:endParaRPr lang="en-US" sz="2000" dirty="0"/>
          </a:p>
        </p:txBody>
      </p:sp>
      <p:sp>
        <p:nvSpPr>
          <p:cNvPr id="35" name="Slide Number Placeholder 34"/>
          <p:cNvSpPr>
            <a:spLocks noGrp="1"/>
          </p:cNvSpPr>
          <p:nvPr>
            <p:ph type="sldNum" sz="quarter" idx="12"/>
          </p:nvPr>
        </p:nvSpPr>
        <p:spPr/>
        <p:txBody>
          <a:bodyPr/>
          <a:lstStyle/>
          <a:p>
            <a:fld id="{B6F15528-21DE-4FAA-801E-634DDDAF4B2B}" type="slidenum">
              <a:rPr lang="en-US" smtClean="0">
                <a:solidFill>
                  <a:prstClr val="black">
                    <a:tint val="75000"/>
                  </a:prstClr>
                </a:solidFill>
              </a:rPr>
              <a:pPr/>
              <a:t>33</a:t>
            </a:fld>
            <a:endParaRPr lang="en-US" dirty="0">
              <a:solidFill>
                <a:prstClr val="black">
                  <a:tint val="75000"/>
                </a:prstClr>
              </a:solidFill>
            </a:endParaRPr>
          </a:p>
        </p:txBody>
      </p:sp>
      <p:pic>
        <p:nvPicPr>
          <p:cNvPr id="36"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72215" y="2895601"/>
            <a:ext cx="3163971" cy="78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60340" y="3901423"/>
            <a:ext cx="3802660" cy="74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 name="Object 3"/>
          <p:cNvGraphicFramePr>
            <a:graphicFrameLocks noChangeAspect="1"/>
          </p:cNvGraphicFramePr>
          <p:nvPr>
            <p:extLst>
              <p:ext uri="{D42A27DB-BD31-4B8C-83A1-F6EECF244321}">
                <p14:modId xmlns:p14="http://schemas.microsoft.com/office/powerpoint/2010/main" val="2982449027"/>
              </p:ext>
            </p:extLst>
          </p:nvPr>
        </p:nvGraphicFramePr>
        <p:xfrm>
          <a:off x="2971800" y="6019800"/>
          <a:ext cx="739775" cy="741362"/>
        </p:xfrm>
        <a:graphic>
          <a:graphicData uri="http://schemas.openxmlformats.org/presentationml/2006/ole">
            <mc:AlternateContent xmlns:mc="http://schemas.openxmlformats.org/markup-compatibility/2006">
              <mc:Choice xmlns:v="urn:schemas-microsoft-com:vml" Requires="v">
                <p:oleObj spid="_x0000_s396426" name="Equation" r:id="rId15" imgW="215900" imgH="228600" progId="Equation.3">
                  <p:embed/>
                </p:oleObj>
              </mc:Choice>
              <mc:Fallback>
                <p:oleObj name="Equation" r:id="rId15" imgW="215900" imgH="228600" progId="Equation.3">
                  <p:embed/>
                  <p:pic>
                    <p:nvPicPr>
                      <p:cNvPr id="0" name=""/>
                      <p:cNvPicPr>
                        <a:picLocks noChangeAspect="1" noChangeArrowheads="1"/>
                      </p:cNvPicPr>
                      <p:nvPr/>
                    </p:nvPicPr>
                    <p:blipFill>
                      <a:blip r:embed="rId16"/>
                      <a:srcRect/>
                      <a:stretch>
                        <a:fillRect/>
                      </a:stretch>
                    </p:blipFill>
                    <p:spPr bwMode="auto">
                      <a:xfrm>
                        <a:off x="2971800" y="6019800"/>
                        <a:ext cx="739775" cy="7413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21633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l="13850" t="36501" r="12880" b="7695"/>
          <a:stretch>
            <a:fillRect/>
          </a:stretch>
        </p:blipFill>
        <p:spPr bwMode="auto">
          <a:xfrm>
            <a:off x="-14288" y="1828800"/>
            <a:ext cx="9310688"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TextBox 2"/>
          <p:cNvSpPr txBox="1">
            <a:spLocks noChangeArrowheads="1"/>
          </p:cNvSpPr>
          <p:nvPr/>
        </p:nvSpPr>
        <p:spPr bwMode="auto">
          <a:xfrm>
            <a:off x="0" y="6324600"/>
            <a:ext cx="44545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00"/>
                </a:solidFill>
              </a:rPr>
              <a:t>Slide from Andrew Zisserman</a:t>
            </a:r>
          </a:p>
          <a:p>
            <a:pPr eaLnBrk="0" fontAlgn="base" hangingPunct="0">
              <a:spcBef>
                <a:spcPct val="0"/>
              </a:spcBef>
              <a:spcAft>
                <a:spcPct val="0"/>
              </a:spcAft>
            </a:pPr>
            <a:r>
              <a:rPr lang="en-US" sz="1400" smtClean="0">
                <a:solidFill>
                  <a:srgbClr val="000000"/>
                </a:solidFill>
              </a:rPr>
              <a:t>Sivic &amp; Zisserman, ICCV 2003</a:t>
            </a:r>
            <a:endParaRPr lang="en-US" sz="1400" smtClean="0">
              <a:solidFill>
                <a:srgbClr val="000000"/>
              </a:solidFill>
              <a:hlinkClick r:id="rId4"/>
            </a:endParaRPr>
          </a:p>
          <a:p>
            <a:pPr eaLnBrk="0" fontAlgn="base" hangingPunct="0">
              <a:spcBef>
                <a:spcPct val="0"/>
              </a:spcBef>
              <a:spcAft>
                <a:spcPct val="0"/>
              </a:spcAft>
            </a:pPr>
            <a:endParaRPr lang="en-US" sz="1400" smtClean="0">
              <a:solidFill>
                <a:srgbClr val="000000"/>
              </a:solidFill>
            </a:endParaRPr>
          </a:p>
        </p:txBody>
      </p:sp>
      <p:sp>
        <p:nvSpPr>
          <p:cNvPr id="6" name="Title 3"/>
          <p:cNvSpPr txBox="1">
            <a:spLocks/>
          </p:cNvSpPr>
          <p:nvPr/>
        </p:nvSpPr>
        <p:spPr bwMode="auto">
          <a:xfrm>
            <a:off x="457200" y="76200"/>
            <a:ext cx="8229600" cy="1143000"/>
          </a:xfrm>
          <a:prstGeom prst="rect">
            <a:avLst/>
          </a:prstGeom>
          <a:noFill/>
          <a:ln w="9525">
            <a:noFill/>
            <a:miter lim="800000"/>
            <a:headEnd/>
            <a:tailEnd/>
          </a:ln>
          <a:effectLst/>
        </p:spPr>
        <p:txBody>
          <a:bodyPr anchor="ctr"/>
          <a:lstStyle/>
          <a:p>
            <a:pPr algn="ctr" fontAlgn="base">
              <a:spcBef>
                <a:spcPct val="0"/>
              </a:spcBef>
              <a:spcAft>
                <a:spcPct val="0"/>
              </a:spcAft>
              <a:defRPr/>
            </a:pPr>
            <a:r>
              <a:rPr lang="en-US" sz="3800" kern="0">
                <a:solidFill>
                  <a:srgbClr val="000000"/>
                </a:solidFill>
                <a:latin typeface="Arial"/>
              </a:rPr>
              <a:t>Bags of words for content-based image retrieval</a:t>
            </a:r>
            <a:endParaRPr lang="en-US" sz="3800" kern="0" dirty="0">
              <a:solidFill>
                <a:srgbClr val="000000"/>
              </a:solidFill>
              <a:latin typeface="Aria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6383679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l="15974" t="9972" r="12456" b="1695"/>
          <a:stretch>
            <a:fillRect/>
          </a:stretch>
        </p:blipFill>
        <p:spPr bwMode="auto">
          <a:xfrm>
            <a:off x="336550" y="69850"/>
            <a:ext cx="8478838"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extBox 2"/>
          <p:cNvSpPr txBox="1">
            <a:spLocks noChangeArrowheads="1"/>
          </p:cNvSpPr>
          <p:nvPr/>
        </p:nvSpPr>
        <p:spPr bwMode="auto">
          <a:xfrm>
            <a:off x="0" y="6324600"/>
            <a:ext cx="44545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00"/>
                </a:solidFill>
              </a:rPr>
              <a:t>Slide from Andrew Zisserman</a:t>
            </a:r>
          </a:p>
          <a:p>
            <a:pPr eaLnBrk="0" fontAlgn="base" hangingPunct="0">
              <a:spcBef>
                <a:spcPct val="0"/>
              </a:spcBef>
              <a:spcAft>
                <a:spcPct val="0"/>
              </a:spcAft>
            </a:pPr>
            <a:r>
              <a:rPr lang="en-US" sz="1400" smtClean="0">
                <a:solidFill>
                  <a:srgbClr val="000000"/>
                </a:solidFill>
              </a:rPr>
              <a:t>Sivic &amp; Zisserman, ICCV 2003</a:t>
            </a:r>
            <a:endParaRPr lang="en-US" sz="1400" smtClean="0">
              <a:solidFill>
                <a:srgbClr val="000000"/>
              </a:solidFill>
              <a:hlinkClick r:id="rId4"/>
            </a:endParaRPr>
          </a:p>
          <a:p>
            <a:pPr eaLnBrk="0" fontAlgn="base" hangingPunct="0">
              <a:spcBef>
                <a:spcPct val="0"/>
              </a:spcBef>
              <a:spcAft>
                <a:spcPct val="0"/>
              </a:spcAft>
            </a:pPr>
            <a:endParaRPr lang="en-US" sz="1400" smtClean="0">
              <a:solidFill>
                <a:srgbClr val="000000"/>
              </a:solidFill>
            </a:endParaRPr>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solidFill>
                  <a:prstClr val="black">
                    <a:tint val="75000"/>
                  </a:prstClr>
                </a:solidFill>
              </a:rPr>
              <a:pPr/>
              <a:t>35</a:t>
            </a:fld>
            <a:endParaRPr lang="en-US" dirty="0">
              <a:solidFill>
                <a:prstClr val="black">
                  <a:tint val="75000"/>
                </a:prstClr>
              </a:solidFill>
            </a:endParaRPr>
          </a:p>
        </p:txBody>
      </p:sp>
    </p:spTree>
    <p:extLst>
      <p:ext uri="{BB962C8B-B14F-4D97-AF65-F5344CB8AC3E}">
        <p14:creationId xmlns:p14="http://schemas.microsoft.com/office/powerpoint/2010/main" val="3478945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666750" y="3482997"/>
            <a:ext cx="3414713" cy="269398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100"/>
          <p:cNvSpPr/>
          <p:nvPr/>
        </p:nvSpPr>
        <p:spPr>
          <a:xfrm>
            <a:off x="659567" y="3485213"/>
            <a:ext cx="3432748" cy="2698230"/>
          </a:xfrm>
          <a:custGeom>
            <a:avLst/>
            <a:gdLst>
              <a:gd name="connsiteX0" fmla="*/ 7495 w 3432748"/>
              <a:gd name="connsiteY0" fmla="*/ 2698230 h 2698230"/>
              <a:gd name="connsiteX1" fmla="*/ 0 w 3432748"/>
              <a:gd name="connsiteY1" fmla="*/ 0 h 2698230"/>
              <a:gd name="connsiteX2" fmla="*/ 1379095 w 3432748"/>
              <a:gd name="connsiteY2" fmla="*/ 7495 h 2698230"/>
              <a:gd name="connsiteX3" fmla="*/ 1386590 w 3432748"/>
              <a:gd name="connsiteY3" fmla="*/ 906905 h 2698230"/>
              <a:gd name="connsiteX4" fmla="*/ 2061148 w 3432748"/>
              <a:gd name="connsiteY4" fmla="*/ 652072 h 2698230"/>
              <a:gd name="connsiteX5" fmla="*/ 2750695 w 3432748"/>
              <a:gd name="connsiteY5" fmla="*/ 554636 h 2698230"/>
              <a:gd name="connsiteX6" fmla="*/ 2735705 w 3432748"/>
              <a:gd name="connsiteY6" fmla="*/ 1506512 h 2698230"/>
              <a:gd name="connsiteX7" fmla="*/ 3425253 w 3432748"/>
              <a:gd name="connsiteY7" fmla="*/ 1371600 h 2698230"/>
              <a:gd name="connsiteX8" fmla="*/ 3432748 w 3432748"/>
              <a:gd name="connsiteY8" fmla="*/ 2683239 h 2698230"/>
              <a:gd name="connsiteX9" fmla="*/ 7495 w 3432748"/>
              <a:gd name="connsiteY9" fmla="*/ 2698230 h 2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2748" h="2698230">
                <a:moveTo>
                  <a:pt x="7495" y="2698230"/>
                </a:moveTo>
                <a:cubicBezTo>
                  <a:pt x="4997" y="1798820"/>
                  <a:pt x="2498" y="899410"/>
                  <a:pt x="0" y="0"/>
                </a:cubicBezTo>
                <a:lnTo>
                  <a:pt x="1379095" y="7495"/>
                </a:lnTo>
                <a:cubicBezTo>
                  <a:pt x="1381593" y="307298"/>
                  <a:pt x="1384092" y="607102"/>
                  <a:pt x="1386590" y="906905"/>
                </a:cubicBezTo>
                <a:lnTo>
                  <a:pt x="2061148" y="652072"/>
                </a:lnTo>
                <a:lnTo>
                  <a:pt x="2750695" y="554636"/>
                </a:lnTo>
                <a:lnTo>
                  <a:pt x="2735705" y="1506512"/>
                </a:lnTo>
                <a:lnTo>
                  <a:pt x="3425253" y="1371600"/>
                </a:lnTo>
                <a:cubicBezTo>
                  <a:pt x="3427751" y="1808813"/>
                  <a:pt x="3430250" y="2246026"/>
                  <a:pt x="3432748" y="2683239"/>
                </a:cubicBezTo>
                <a:lnTo>
                  <a:pt x="7495" y="269823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a:p>
            <a:pPr algn="ctr"/>
            <a:endParaRPr lang="en-US" dirty="0" smtClean="0">
              <a:solidFill>
                <a:prstClr val="white"/>
              </a:solidFill>
            </a:endParaRPr>
          </a:p>
          <a:p>
            <a:pPr algn="ctr"/>
            <a:endParaRPr lang="en-US" dirty="0" smtClean="0">
              <a:solidFill>
                <a:prstClr val="white"/>
              </a:solidFill>
            </a:endParaRPr>
          </a:p>
          <a:p>
            <a:pPr algn="ctr"/>
            <a:endParaRPr lang="en-US" sz="1600" dirty="0" smtClean="0">
              <a:solidFill>
                <a:prstClr val="white"/>
              </a:solidFill>
            </a:endParaRPr>
          </a:p>
        </p:txBody>
      </p:sp>
      <p:sp>
        <p:nvSpPr>
          <p:cNvPr id="2" name="Title 1"/>
          <p:cNvSpPr>
            <a:spLocks noGrp="1"/>
          </p:cNvSpPr>
          <p:nvPr>
            <p:ph type="title"/>
          </p:nvPr>
        </p:nvSpPr>
        <p:spPr>
          <a:xfrm>
            <a:off x="457200" y="76200"/>
            <a:ext cx="8229600" cy="1143000"/>
          </a:xfrm>
        </p:spPr>
        <p:txBody>
          <a:bodyPr>
            <a:normAutofit/>
          </a:bodyPr>
          <a:lstStyle/>
          <a:p>
            <a:r>
              <a:rPr lang="en-US" sz="3800" dirty="0" smtClean="0">
                <a:latin typeface="Arial" pitchFamily="34" charset="0"/>
                <a:cs typeface="Arial" pitchFamily="34" charset="0"/>
              </a:rPr>
              <a:t>Scoring retrieval quality</a:t>
            </a:r>
            <a:endParaRPr lang="en-US" sz="3800" dirty="0">
              <a:latin typeface="Arial" pitchFamily="34" charset="0"/>
              <a:cs typeface="Arial" pitchFamily="34" charset="0"/>
            </a:endParaRPr>
          </a:p>
        </p:txBody>
      </p:sp>
      <p:sp>
        <p:nvSpPr>
          <p:cNvPr id="6" name="Rectangle 6"/>
          <p:cNvSpPr>
            <a:spLocks noChangeArrowheads="1"/>
          </p:cNvSpPr>
          <p:nvPr/>
        </p:nvSpPr>
        <p:spPr bwMode="auto">
          <a:xfrm>
            <a:off x="666750" y="3482997"/>
            <a:ext cx="3414713" cy="2693987"/>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7"/>
          <p:cNvSpPr>
            <a:spLocks/>
          </p:cNvSpPr>
          <p:nvPr/>
        </p:nvSpPr>
        <p:spPr bwMode="auto">
          <a:xfrm>
            <a:off x="666750"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8"/>
          <p:cNvSpPr>
            <a:spLocks/>
          </p:cNvSpPr>
          <p:nvPr/>
        </p:nvSpPr>
        <p:spPr bwMode="auto">
          <a:xfrm>
            <a:off x="135096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9"/>
          <p:cNvSpPr>
            <a:spLocks/>
          </p:cNvSpPr>
          <p:nvPr/>
        </p:nvSpPr>
        <p:spPr bwMode="auto">
          <a:xfrm>
            <a:off x="2033587"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10"/>
          <p:cNvSpPr>
            <a:spLocks/>
          </p:cNvSpPr>
          <p:nvPr/>
        </p:nvSpPr>
        <p:spPr bwMode="auto">
          <a:xfrm>
            <a:off x="271621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1"/>
          <p:cNvSpPr>
            <a:spLocks/>
          </p:cNvSpPr>
          <p:nvPr/>
        </p:nvSpPr>
        <p:spPr bwMode="auto">
          <a:xfrm>
            <a:off x="3398837"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2"/>
          <p:cNvSpPr>
            <a:spLocks/>
          </p:cNvSpPr>
          <p:nvPr/>
        </p:nvSpPr>
        <p:spPr bwMode="auto">
          <a:xfrm>
            <a:off x="408146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3"/>
          <p:cNvSpPr>
            <a:spLocks/>
          </p:cNvSpPr>
          <p:nvPr/>
        </p:nvSpPr>
        <p:spPr bwMode="auto">
          <a:xfrm>
            <a:off x="666750" y="6176985"/>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4"/>
          <p:cNvSpPr>
            <a:spLocks/>
          </p:cNvSpPr>
          <p:nvPr/>
        </p:nvSpPr>
        <p:spPr bwMode="auto">
          <a:xfrm>
            <a:off x="666750" y="5637235"/>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5"/>
          <p:cNvSpPr>
            <a:spLocks/>
          </p:cNvSpPr>
          <p:nvPr/>
        </p:nvSpPr>
        <p:spPr bwMode="auto">
          <a:xfrm>
            <a:off x="666750" y="5099072"/>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6"/>
          <p:cNvSpPr>
            <a:spLocks/>
          </p:cNvSpPr>
          <p:nvPr/>
        </p:nvSpPr>
        <p:spPr bwMode="auto">
          <a:xfrm>
            <a:off x="666750" y="4554560"/>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7"/>
          <p:cNvSpPr>
            <a:spLocks/>
          </p:cNvSpPr>
          <p:nvPr/>
        </p:nvSpPr>
        <p:spPr bwMode="auto">
          <a:xfrm>
            <a:off x="666750" y="4021160"/>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8"/>
          <p:cNvSpPr>
            <a:spLocks/>
          </p:cNvSpPr>
          <p:nvPr/>
        </p:nvSpPr>
        <p:spPr bwMode="auto">
          <a:xfrm>
            <a:off x="666750" y="3482997"/>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Line 19"/>
          <p:cNvSpPr>
            <a:spLocks noChangeShapeType="1"/>
          </p:cNvSpPr>
          <p:nvPr/>
        </p:nvSpPr>
        <p:spPr bwMode="auto">
          <a:xfrm>
            <a:off x="666750" y="3482997"/>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0"/>
          <p:cNvSpPr>
            <a:spLocks/>
          </p:cNvSpPr>
          <p:nvPr/>
        </p:nvSpPr>
        <p:spPr bwMode="auto">
          <a:xfrm>
            <a:off x="666750" y="3482997"/>
            <a:ext cx="3414713" cy="2693987"/>
          </a:xfrm>
          <a:custGeom>
            <a:avLst/>
            <a:gdLst/>
            <a:ahLst/>
            <a:cxnLst>
              <a:cxn ang="0">
                <a:pos x="0" y="470"/>
              </a:cxn>
              <a:cxn ang="0">
                <a:pos x="595" y="470"/>
              </a:cxn>
              <a:cxn ang="0">
                <a:pos x="595" y="0"/>
              </a:cxn>
            </a:cxnLst>
            <a:rect l="0" t="0" r="r" b="b"/>
            <a:pathLst>
              <a:path w="595" h="470">
                <a:moveTo>
                  <a:pt x="0" y="470"/>
                </a:moveTo>
                <a:lnTo>
                  <a:pt x="595" y="470"/>
                </a:lnTo>
                <a:lnTo>
                  <a:pt x="595"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Line 21"/>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Line 22"/>
          <p:cNvSpPr>
            <a:spLocks noChangeShapeType="1"/>
          </p:cNvSpPr>
          <p:nvPr/>
        </p:nvSpPr>
        <p:spPr bwMode="auto">
          <a:xfrm>
            <a:off x="666750" y="6176985"/>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Line 23"/>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Line 24"/>
          <p:cNvSpPr>
            <a:spLocks noChangeShapeType="1"/>
          </p:cNvSpPr>
          <p:nvPr/>
        </p:nvSpPr>
        <p:spPr bwMode="auto">
          <a:xfrm flipV="1">
            <a:off x="666750"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Line 25"/>
          <p:cNvSpPr>
            <a:spLocks noChangeShapeType="1"/>
          </p:cNvSpPr>
          <p:nvPr/>
        </p:nvSpPr>
        <p:spPr bwMode="auto">
          <a:xfrm>
            <a:off x="666750"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6"/>
          <p:cNvSpPr>
            <a:spLocks noChangeArrowheads="1"/>
          </p:cNvSpPr>
          <p:nvPr/>
        </p:nvSpPr>
        <p:spPr bwMode="auto">
          <a:xfrm>
            <a:off x="627062" y="6192860"/>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a:t>
            </a:r>
            <a:endParaRPr lang="en-US" smtClean="0">
              <a:solidFill>
                <a:prstClr val="black"/>
              </a:solidFill>
              <a:latin typeface="Arial" pitchFamily="34" charset="0"/>
            </a:endParaRPr>
          </a:p>
        </p:txBody>
      </p:sp>
      <p:sp>
        <p:nvSpPr>
          <p:cNvPr id="27" name="Line 27"/>
          <p:cNvSpPr>
            <a:spLocks noChangeShapeType="1"/>
          </p:cNvSpPr>
          <p:nvPr/>
        </p:nvSpPr>
        <p:spPr bwMode="auto">
          <a:xfrm flipV="1">
            <a:off x="135096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Line 28"/>
          <p:cNvSpPr>
            <a:spLocks noChangeShapeType="1"/>
          </p:cNvSpPr>
          <p:nvPr/>
        </p:nvSpPr>
        <p:spPr bwMode="auto">
          <a:xfrm>
            <a:off x="135096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Rectangle 29"/>
          <p:cNvSpPr>
            <a:spLocks noChangeArrowheads="1"/>
          </p:cNvSpPr>
          <p:nvPr/>
        </p:nvSpPr>
        <p:spPr bwMode="auto">
          <a:xfrm>
            <a:off x="1252537"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0.2</a:t>
            </a:r>
            <a:endParaRPr lang="en-US" smtClean="0">
              <a:solidFill>
                <a:prstClr val="black"/>
              </a:solidFill>
              <a:latin typeface="Arial" pitchFamily="34" charset="0"/>
            </a:endParaRPr>
          </a:p>
        </p:txBody>
      </p:sp>
      <p:sp>
        <p:nvSpPr>
          <p:cNvPr id="30" name="Line 30"/>
          <p:cNvSpPr>
            <a:spLocks noChangeShapeType="1"/>
          </p:cNvSpPr>
          <p:nvPr/>
        </p:nvSpPr>
        <p:spPr bwMode="auto">
          <a:xfrm flipV="1">
            <a:off x="2033587"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Line 31"/>
          <p:cNvSpPr>
            <a:spLocks noChangeShapeType="1"/>
          </p:cNvSpPr>
          <p:nvPr/>
        </p:nvSpPr>
        <p:spPr bwMode="auto">
          <a:xfrm>
            <a:off x="2033587"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32"/>
          <p:cNvSpPr>
            <a:spLocks noChangeArrowheads="1"/>
          </p:cNvSpPr>
          <p:nvPr/>
        </p:nvSpPr>
        <p:spPr bwMode="auto">
          <a:xfrm>
            <a:off x="1935162"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0.4</a:t>
            </a:r>
            <a:endParaRPr lang="en-US" smtClean="0">
              <a:solidFill>
                <a:prstClr val="black"/>
              </a:solidFill>
              <a:latin typeface="Arial" pitchFamily="34" charset="0"/>
            </a:endParaRPr>
          </a:p>
        </p:txBody>
      </p:sp>
      <p:sp>
        <p:nvSpPr>
          <p:cNvPr id="33" name="Line 33"/>
          <p:cNvSpPr>
            <a:spLocks noChangeShapeType="1"/>
          </p:cNvSpPr>
          <p:nvPr/>
        </p:nvSpPr>
        <p:spPr bwMode="auto">
          <a:xfrm flipV="1">
            <a:off x="271621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Line 34"/>
          <p:cNvSpPr>
            <a:spLocks noChangeShapeType="1"/>
          </p:cNvSpPr>
          <p:nvPr/>
        </p:nvSpPr>
        <p:spPr bwMode="auto">
          <a:xfrm>
            <a:off x="271621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Rectangle 35"/>
          <p:cNvSpPr>
            <a:spLocks noChangeArrowheads="1"/>
          </p:cNvSpPr>
          <p:nvPr/>
        </p:nvSpPr>
        <p:spPr bwMode="auto">
          <a:xfrm>
            <a:off x="2617787"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0.6</a:t>
            </a:r>
            <a:endParaRPr lang="en-US" smtClean="0">
              <a:solidFill>
                <a:prstClr val="black"/>
              </a:solidFill>
              <a:latin typeface="Arial" pitchFamily="34" charset="0"/>
            </a:endParaRPr>
          </a:p>
        </p:txBody>
      </p:sp>
      <p:sp>
        <p:nvSpPr>
          <p:cNvPr id="36" name="Line 36"/>
          <p:cNvSpPr>
            <a:spLocks noChangeShapeType="1"/>
          </p:cNvSpPr>
          <p:nvPr/>
        </p:nvSpPr>
        <p:spPr bwMode="auto">
          <a:xfrm flipV="1">
            <a:off x="3398837"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Line 37"/>
          <p:cNvSpPr>
            <a:spLocks noChangeShapeType="1"/>
          </p:cNvSpPr>
          <p:nvPr/>
        </p:nvSpPr>
        <p:spPr bwMode="auto">
          <a:xfrm>
            <a:off x="3398837"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Rectangle 38"/>
          <p:cNvSpPr>
            <a:spLocks noChangeArrowheads="1"/>
          </p:cNvSpPr>
          <p:nvPr/>
        </p:nvSpPr>
        <p:spPr bwMode="auto">
          <a:xfrm>
            <a:off x="3302000"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0.8</a:t>
            </a:r>
            <a:endParaRPr lang="en-US" smtClean="0">
              <a:solidFill>
                <a:prstClr val="black"/>
              </a:solidFill>
              <a:latin typeface="Arial" pitchFamily="34" charset="0"/>
            </a:endParaRPr>
          </a:p>
        </p:txBody>
      </p:sp>
      <p:sp>
        <p:nvSpPr>
          <p:cNvPr id="39" name="Line 39"/>
          <p:cNvSpPr>
            <a:spLocks noChangeShapeType="1"/>
          </p:cNvSpPr>
          <p:nvPr/>
        </p:nvSpPr>
        <p:spPr bwMode="auto">
          <a:xfrm flipV="1">
            <a:off x="408146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Line 40"/>
          <p:cNvSpPr>
            <a:spLocks noChangeShapeType="1"/>
          </p:cNvSpPr>
          <p:nvPr/>
        </p:nvSpPr>
        <p:spPr bwMode="auto">
          <a:xfrm>
            <a:off x="408146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Rectangle 41"/>
          <p:cNvSpPr>
            <a:spLocks noChangeArrowheads="1"/>
          </p:cNvSpPr>
          <p:nvPr/>
        </p:nvSpPr>
        <p:spPr bwMode="auto">
          <a:xfrm>
            <a:off x="4041775" y="6192860"/>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1</a:t>
            </a:r>
            <a:endParaRPr lang="en-US" smtClean="0">
              <a:solidFill>
                <a:prstClr val="black"/>
              </a:solidFill>
              <a:latin typeface="Arial" pitchFamily="34" charset="0"/>
            </a:endParaRPr>
          </a:p>
        </p:txBody>
      </p:sp>
      <p:sp>
        <p:nvSpPr>
          <p:cNvPr id="42" name="Line 42"/>
          <p:cNvSpPr>
            <a:spLocks noChangeShapeType="1"/>
          </p:cNvSpPr>
          <p:nvPr/>
        </p:nvSpPr>
        <p:spPr bwMode="auto">
          <a:xfrm>
            <a:off x="666750" y="6176985"/>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Line 43"/>
          <p:cNvSpPr>
            <a:spLocks noChangeShapeType="1"/>
          </p:cNvSpPr>
          <p:nvPr/>
        </p:nvSpPr>
        <p:spPr bwMode="auto">
          <a:xfrm flipH="1">
            <a:off x="4046537" y="6176985"/>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Rectangle 44"/>
          <p:cNvSpPr>
            <a:spLocks noChangeArrowheads="1"/>
          </p:cNvSpPr>
          <p:nvPr/>
        </p:nvSpPr>
        <p:spPr bwMode="auto">
          <a:xfrm>
            <a:off x="563562" y="6089672"/>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a:t>
            </a:r>
            <a:endParaRPr lang="en-US" smtClean="0">
              <a:solidFill>
                <a:prstClr val="black"/>
              </a:solidFill>
              <a:latin typeface="Arial" pitchFamily="34" charset="0"/>
            </a:endParaRPr>
          </a:p>
        </p:txBody>
      </p:sp>
      <p:sp>
        <p:nvSpPr>
          <p:cNvPr id="45" name="Line 45"/>
          <p:cNvSpPr>
            <a:spLocks noChangeShapeType="1"/>
          </p:cNvSpPr>
          <p:nvPr/>
        </p:nvSpPr>
        <p:spPr bwMode="auto">
          <a:xfrm>
            <a:off x="666750" y="5637235"/>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Line 46"/>
          <p:cNvSpPr>
            <a:spLocks noChangeShapeType="1"/>
          </p:cNvSpPr>
          <p:nvPr/>
        </p:nvSpPr>
        <p:spPr bwMode="auto">
          <a:xfrm flipH="1">
            <a:off x="4046537" y="5637235"/>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Rectangle 47"/>
          <p:cNvSpPr>
            <a:spLocks noChangeArrowheads="1"/>
          </p:cNvSpPr>
          <p:nvPr/>
        </p:nvSpPr>
        <p:spPr bwMode="auto">
          <a:xfrm>
            <a:off x="442912" y="555151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0.2</a:t>
            </a:r>
            <a:endParaRPr lang="en-US" smtClean="0">
              <a:solidFill>
                <a:prstClr val="black"/>
              </a:solidFill>
              <a:latin typeface="Arial" pitchFamily="34" charset="0"/>
            </a:endParaRPr>
          </a:p>
        </p:txBody>
      </p:sp>
      <p:sp>
        <p:nvSpPr>
          <p:cNvPr id="48" name="Line 48"/>
          <p:cNvSpPr>
            <a:spLocks noChangeShapeType="1"/>
          </p:cNvSpPr>
          <p:nvPr/>
        </p:nvSpPr>
        <p:spPr bwMode="auto">
          <a:xfrm>
            <a:off x="666750" y="5099072"/>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Line 49"/>
          <p:cNvSpPr>
            <a:spLocks noChangeShapeType="1"/>
          </p:cNvSpPr>
          <p:nvPr/>
        </p:nvSpPr>
        <p:spPr bwMode="auto">
          <a:xfrm flipH="1">
            <a:off x="4046537" y="5099072"/>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Rectangle 50"/>
          <p:cNvSpPr>
            <a:spLocks noChangeArrowheads="1"/>
          </p:cNvSpPr>
          <p:nvPr/>
        </p:nvSpPr>
        <p:spPr bwMode="auto">
          <a:xfrm>
            <a:off x="442912" y="5013347"/>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0.4</a:t>
            </a:r>
            <a:endParaRPr lang="en-US" smtClean="0">
              <a:solidFill>
                <a:prstClr val="black"/>
              </a:solidFill>
              <a:latin typeface="Arial" pitchFamily="34" charset="0"/>
            </a:endParaRPr>
          </a:p>
        </p:txBody>
      </p:sp>
      <p:sp>
        <p:nvSpPr>
          <p:cNvPr id="51" name="Line 51"/>
          <p:cNvSpPr>
            <a:spLocks noChangeShapeType="1"/>
          </p:cNvSpPr>
          <p:nvPr/>
        </p:nvSpPr>
        <p:spPr bwMode="auto">
          <a:xfrm>
            <a:off x="666750" y="4554560"/>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Line 52"/>
          <p:cNvSpPr>
            <a:spLocks noChangeShapeType="1"/>
          </p:cNvSpPr>
          <p:nvPr/>
        </p:nvSpPr>
        <p:spPr bwMode="auto">
          <a:xfrm flipH="1">
            <a:off x="4046537" y="4554560"/>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Rectangle 53"/>
          <p:cNvSpPr>
            <a:spLocks noChangeArrowheads="1"/>
          </p:cNvSpPr>
          <p:nvPr/>
        </p:nvSpPr>
        <p:spPr bwMode="auto">
          <a:xfrm>
            <a:off x="442912" y="4468835"/>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0.6</a:t>
            </a:r>
            <a:endParaRPr lang="en-US" smtClean="0">
              <a:solidFill>
                <a:prstClr val="black"/>
              </a:solidFill>
              <a:latin typeface="Arial" pitchFamily="34" charset="0"/>
            </a:endParaRPr>
          </a:p>
        </p:txBody>
      </p:sp>
      <p:sp>
        <p:nvSpPr>
          <p:cNvPr id="54" name="Line 54"/>
          <p:cNvSpPr>
            <a:spLocks noChangeShapeType="1"/>
          </p:cNvSpPr>
          <p:nvPr/>
        </p:nvSpPr>
        <p:spPr bwMode="auto">
          <a:xfrm>
            <a:off x="666750" y="4021160"/>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Line 55"/>
          <p:cNvSpPr>
            <a:spLocks noChangeShapeType="1"/>
          </p:cNvSpPr>
          <p:nvPr/>
        </p:nvSpPr>
        <p:spPr bwMode="auto">
          <a:xfrm flipH="1">
            <a:off x="4046537" y="4021160"/>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Rectangle 56"/>
          <p:cNvSpPr>
            <a:spLocks noChangeArrowheads="1"/>
          </p:cNvSpPr>
          <p:nvPr/>
        </p:nvSpPr>
        <p:spPr bwMode="auto">
          <a:xfrm>
            <a:off x="442912" y="3935435"/>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0.8</a:t>
            </a:r>
            <a:endParaRPr lang="en-US" smtClean="0">
              <a:solidFill>
                <a:prstClr val="black"/>
              </a:solidFill>
              <a:latin typeface="Arial" pitchFamily="34" charset="0"/>
            </a:endParaRPr>
          </a:p>
        </p:txBody>
      </p:sp>
      <p:sp>
        <p:nvSpPr>
          <p:cNvPr id="57" name="Line 57"/>
          <p:cNvSpPr>
            <a:spLocks noChangeShapeType="1"/>
          </p:cNvSpPr>
          <p:nvPr/>
        </p:nvSpPr>
        <p:spPr bwMode="auto">
          <a:xfrm>
            <a:off x="666750" y="3482997"/>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Line 58"/>
          <p:cNvSpPr>
            <a:spLocks noChangeShapeType="1"/>
          </p:cNvSpPr>
          <p:nvPr/>
        </p:nvSpPr>
        <p:spPr bwMode="auto">
          <a:xfrm flipH="1">
            <a:off x="4046537" y="3482997"/>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Rectangle 59"/>
          <p:cNvSpPr>
            <a:spLocks noChangeArrowheads="1"/>
          </p:cNvSpPr>
          <p:nvPr/>
        </p:nvSpPr>
        <p:spPr bwMode="auto">
          <a:xfrm>
            <a:off x="563562" y="3397272"/>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1</a:t>
            </a:r>
            <a:endParaRPr lang="en-US" smtClean="0">
              <a:solidFill>
                <a:prstClr val="black"/>
              </a:solidFill>
              <a:latin typeface="Arial" pitchFamily="34" charset="0"/>
            </a:endParaRPr>
          </a:p>
        </p:txBody>
      </p:sp>
      <p:sp>
        <p:nvSpPr>
          <p:cNvPr id="60" name="Line 60"/>
          <p:cNvSpPr>
            <a:spLocks noChangeShapeType="1"/>
          </p:cNvSpPr>
          <p:nvPr/>
        </p:nvSpPr>
        <p:spPr bwMode="auto">
          <a:xfrm>
            <a:off x="666750" y="3482997"/>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1"/>
          <p:cNvSpPr>
            <a:spLocks/>
          </p:cNvSpPr>
          <p:nvPr/>
        </p:nvSpPr>
        <p:spPr bwMode="auto">
          <a:xfrm>
            <a:off x="666750" y="3482997"/>
            <a:ext cx="3414713" cy="2693987"/>
          </a:xfrm>
          <a:custGeom>
            <a:avLst/>
            <a:gdLst/>
            <a:ahLst/>
            <a:cxnLst>
              <a:cxn ang="0">
                <a:pos x="0" y="470"/>
              </a:cxn>
              <a:cxn ang="0">
                <a:pos x="595" y="470"/>
              </a:cxn>
              <a:cxn ang="0">
                <a:pos x="595" y="0"/>
              </a:cxn>
            </a:cxnLst>
            <a:rect l="0" t="0" r="r" b="b"/>
            <a:pathLst>
              <a:path w="595" h="470">
                <a:moveTo>
                  <a:pt x="0" y="470"/>
                </a:moveTo>
                <a:lnTo>
                  <a:pt x="595" y="470"/>
                </a:lnTo>
                <a:lnTo>
                  <a:pt x="595"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Line 62"/>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Rectangle 65"/>
          <p:cNvSpPr>
            <a:spLocks noChangeArrowheads="1"/>
          </p:cNvSpPr>
          <p:nvPr/>
        </p:nvSpPr>
        <p:spPr bwMode="auto">
          <a:xfrm>
            <a:off x="2170112" y="6348435"/>
            <a:ext cx="487363"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recall</a:t>
            </a:r>
            <a:endParaRPr lang="en-US" smtClean="0">
              <a:solidFill>
                <a:prstClr val="black"/>
              </a:solidFill>
              <a:latin typeface="Arial" pitchFamily="34" charset="0"/>
            </a:endParaRPr>
          </a:p>
        </p:txBody>
      </p:sp>
      <p:sp>
        <p:nvSpPr>
          <p:cNvPr id="64" name="Rectangle 66"/>
          <p:cNvSpPr>
            <a:spLocks noChangeArrowheads="1"/>
          </p:cNvSpPr>
          <p:nvPr/>
        </p:nvSpPr>
        <p:spPr bwMode="auto">
          <a:xfrm rot="16200000">
            <a:off x="-47625" y="4664097"/>
            <a:ext cx="781050" cy="2238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precision</a:t>
            </a:r>
            <a:endParaRPr lang="en-US" smtClean="0">
              <a:solidFill>
                <a:prstClr val="black"/>
              </a:solidFill>
              <a:latin typeface="Arial" pitchFamily="34" charset="0"/>
            </a:endParaRPr>
          </a:p>
        </p:txBody>
      </p:sp>
      <p:sp>
        <p:nvSpPr>
          <p:cNvPr id="75" name="Freeform 74"/>
          <p:cNvSpPr/>
          <p:nvPr/>
        </p:nvSpPr>
        <p:spPr>
          <a:xfrm>
            <a:off x="665448" y="3487057"/>
            <a:ext cx="3417757" cy="1514006"/>
          </a:xfrm>
          <a:custGeom>
            <a:avLst/>
            <a:gdLst>
              <a:gd name="connsiteX0" fmla="*/ 0 w 3417757"/>
              <a:gd name="connsiteY0" fmla="*/ 0 h 1514006"/>
              <a:gd name="connsiteX1" fmla="*/ 682052 w 3417757"/>
              <a:gd name="connsiteY1" fmla="*/ 0 h 1514006"/>
              <a:gd name="connsiteX2" fmla="*/ 1371600 w 3417757"/>
              <a:gd name="connsiteY2" fmla="*/ 7495 h 1514006"/>
              <a:gd name="connsiteX3" fmla="*/ 1379095 w 3417757"/>
              <a:gd name="connsiteY3" fmla="*/ 906905 h 1514006"/>
              <a:gd name="connsiteX4" fmla="*/ 2061147 w 3417757"/>
              <a:gd name="connsiteY4" fmla="*/ 652072 h 1514006"/>
              <a:gd name="connsiteX5" fmla="*/ 2743200 w 3417757"/>
              <a:gd name="connsiteY5" fmla="*/ 539646 h 1514006"/>
              <a:gd name="connsiteX6" fmla="*/ 2735705 w 3417757"/>
              <a:gd name="connsiteY6" fmla="*/ 891915 h 1514006"/>
              <a:gd name="connsiteX7" fmla="*/ 2743200 w 3417757"/>
              <a:gd name="connsiteY7" fmla="*/ 1514006 h 1514006"/>
              <a:gd name="connsiteX8" fmla="*/ 3417757 w 3417757"/>
              <a:gd name="connsiteY8" fmla="*/ 1386590 h 1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7757" h="1514006">
                <a:moveTo>
                  <a:pt x="0" y="0"/>
                </a:moveTo>
                <a:lnTo>
                  <a:pt x="682052" y="0"/>
                </a:lnTo>
                <a:lnTo>
                  <a:pt x="1371600" y="7495"/>
                </a:lnTo>
                <a:cubicBezTo>
                  <a:pt x="1374098" y="307298"/>
                  <a:pt x="1376597" y="607102"/>
                  <a:pt x="1379095" y="906905"/>
                </a:cubicBezTo>
                <a:lnTo>
                  <a:pt x="2061147" y="652072"/>
                </a:lnTo>
                <a:lnTo>
                  <a:pt x="2743200" y="539646"/>
                </a:lnTo>
                <a:lnTo>
                  <a:pt x="2735705" y="891915"/>
                </a:lnTo>
                <a:cubicBezTo>
                  <a:pt x="2738203" y="1099279"/>
                  <a:pt x="2740702" y="1306642"/>
                  <a:pt x="2743200" y="1514006"/>
                </a:cubicBezTo>
                <a:lnTo>
                  <a:pt x="3417757" y="1386590"/>
                </a:lnTo>
              </a:path>
            </a:pathLst>
          </a:custGeom>
          <a:ln w="317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5" name="Oval 64"/>
          <p:cNvSpPr/>
          <p:nvPr/>
        </p:nvSpPr>
        <p:spPr>
          <a:xfrm>
            <a:off x="2006582" y="4352512"/>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Oval 65"/>
          <p:cNvSpPr/>
          <p:nvPr/>
        </p:nvSpPr>
        <p:spPr>
          <a:xfrm>
            <a:off x="1318670" y="3457781"/>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Oval 66"/>
          <p:cNvSpPr/>
          <p:nvPr/>
        </p:nvSpPr>
        <p:spPr>
          <a:xfrm>
            <a:off x="2006582" y="3461293"/>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Oval 67"/>
          <p:cNvSpPr/>
          <p:nvPr/>
        </p:nvSpPr>
        <p:spPr>
          <a:xfrm>
            <a:off x="2687470" y="4103764"/>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3371399" y="3995322"/>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3363904" y="434501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Oval 70"/>
          <p:cNvSpPr/>
          <p:nvPr/>
        </p:nvSpPr>
        <p:spPr>
          <a:xfrm>
            <a:off x="3371399" y="470220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Oval 71"/>
          <p:cNvSpPr/>
          <p:nvPr/>
        </p:nvSpPr>
        <p:spPr>
          <a:xfrm>
            <a:off x="3371399" y="4847112"/>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Oval 72"/>
          <p:cNvSpPr/>
          <p:nvPr/>
        </p:nvSpPr>
        <p:spPr>
          <a:xfrm>
            <a:off x="3371399" y="496203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Oval 73"/>
          <p:cNvSpPr/>
          <p:nvPr/>
        </p:nvSpPr>
        <p:spPr>
          <a:xfrm>
            <a:off x="4048304" y="4830093"/>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50" name="Picture 2" descr="C:\Documents and Settings\ondra\Desktop\img_thumb.jpg"/>
          <p:cNvPicPr>
            <a:picLocks noChangeAspect="1" noChangeArrowheads="1"/>
          </p:cNvPicPr>
          <p:nvPr/>
        </p:nvPicPr>
        <p:blipFill>
          <a:blip r:embed="rId3" cstate="print"/>
          <a:srcRect/>
          <a:stretch>
            <a:fillRect/>
          </a:stretch>
        </p:blipFill>
        <p:spPr bwMode="auto">
          <a:xfrm>
            <a:off x="214282" y="702214"/>
            <a:ext cx="949336" cy="1265781"/>
          </a:xfrm>
          <a:prstGeom prst="rect">
            <a:avLst/>
          </a:prstGeom>
          <a:noFill/>
        </p:spPr>
      </p:pic>
      <p:pic>
        <p:nvPicPr>
          <p:cNvPr id="2052" name="Picture 4"/>
          <p:cNvPicPr>
            <a:picLocks noChangeAspect="1" noChangeArrowheads="1"/>
          </p:cNvPicPr>
          <p:nvPr/>
        </p:nvPicPr>
        <p:blipFill>
          <a:blip r:embed="rId4" cstate="print"/>
          <a:srcRect/>
          <a:stretch>
            <a:fillRect/>
          </a:stretch>
        </p:blipFill>
        <p:spPr bwMode="auto">
          <a:xfrm>
            <a:off x="5929322" y="1883832"/>
            <a:ext cx="949336" cy="1265781"/>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4857752" y="1883832"/>
            <a:ext cx="949336" cy="1265781"/>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cstate="print"/>
          <a:srcRect/>
          <a:stretch>
            <a:fillRect/>
          </a:stretch>
        </p:blipFill>
        <p:spPr bwMode="auto">
          <a:xfrm>
            <a:off x="7786710" y="4812790"/>
            <a:ext cx="949336" cy="1265781"/>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cstate="print"/>
          <a:srcRect/>
          <a:stretch>
            <a:fillRect/>
          </a:stretch>
        </p:blipFill>
        <p:spPr bwMode="auto">
          <a:xfrm>
            <a:off x="4857752" y="3741220"/>
            <a:ext cx="1265781" cy="846491"/>
          </a:xfrm>
          <a:prstGeom prst="rect">
            <a:avLst/>
          </a:prstGeom>
          <a:noFill/>
          <a:ln w="9525">
            <a:noFill/>
            <a:miter lim="800000"/>
            <a:headEnd/>
            <a:tailEnd/>
          </a:ln>
          <a:effectLst/>
        </p:spPr>
      </p:pic>
      <p:pic>
        <p:nvPicPr>
          <p:cNvPr id="2056" name="Picture 8"/>
          <p:cNvPicPr>
            <a:picLocks noChangeAspect="1" noChangeArrowheads="1"/>
          </p:cNvPicPr>
          <p:nvPr/>
        </p:nvPicPr>
        <p:blipFill>
          <a:blip r:embed="rId8" cstate="print"/>
          <a:srcRect/>
          <a:stretch>
            <a:fillRect/>
          </a:stretch>
        </p:blipFill>
        <p:spPr bwMode="auto">
          <a:xfrm>
            <a:off x="7000892" y="1883832"/>
            <a:ext cx="842536" cy="1265782"/>
          </a:xfrm>
          <a:prstGeom prst="rect">
            <a:avLst/>
          </a:prstGeom>
          <a:noFill/>
          <a:ln w="9525">
            <a:noFill/>
            <a:miter lim="800000"/>
            <a:headEnd/>
            <a:tailEnd/>
          </a:ln>
          <a:effectLst/>
        </p:spPr>
      </p:pic>
      <p:pic>
        <p:nvPicPr>
          <p:cNvPr id="2057" name="Picture 9"/>
          <p:cNvPicPr>
            <a:picLocks noChangeAspect="1" noChangeArrowheads="1"/>
          </p:cNvPicPr>
          <p:nvPr/>
        </p:nvPicPr>
        <p:blipFill>
          <a:blip r:embed="rId9" cstate="print"/>
          <a:srcRect/>
          <a:stretch>
            <a:fillRect/>
          </a:stretch>
        </p:blipFill>
        <p:spPr bwMode="auto">
          <a:xfrm>
            <a:off x="7786710" y="3384030"/>
            <a:ext cx="949336" cy="1265781"/>
          </a:xfrm>
          <a:prstGeom prst="rect">
            <a:avLst/>
          </a:prstGeom>
          <a:noFill/>
          <a:ln w="9525">
            <a:noFill/>
            <a:miter lim="800000"/>
            <a:headEnd/>
            <a:tailEnd/>
          </a:ln>
          <a:effectLst/>
        </p:spPr>
      </p:pic>
      <p:pic>
        <p:nvPicPr>
          <p:cNvPr id="2058" name="Picture 10"/>
          <p:cNvPicPr>
            <a:picLocks noChangeAspect="1" noChangeArrowheads="1"/>
          </p:cNvPicPr>
          <p:nvPr/>
        </p:nvPicPr>
        <p:blipFill>
          <a:blip r:embed="rId10" cstate="print"/>
          <a:srcRect/>
          <a:stretch>
            <a:fillRect/>
          </a:stretch>
        </p:blipFill>
        <p:spPr bwMode="auto">
          <a:xfrm>
            <a:off x="6215074" y="5241418"/>
            <a:ext cx="1265781" cy="846491"/>
          </a:xfrm>
          <a:prstGeom prst="rect">
            <a:avLst/>
          </a:prstGeom>
          <a:noFill/>
          <a:ln w="9525">
            <a:noFill/>
            <a:miter lim="800000"/>
            <a:headEnd/>
            <a:tailEnd/>
          </a:ln>
          <a:effectLst/>
        </p:spPr>
      </p:pic>
      <p:pic>
        <p:nvPicPr>
          <p:cNvPr id="2060" name="Picture 12"/>
          <p:cNvPicPr>
            <a:picLocks noChangeAspect="1" noChangeArrowheads="1"/>
          </p:cNvPicPr>
          <p:nvPr/>
        </p:nvPicPr>
        <p:blipFill>
          <a:blip r:embed="rId11" cstate="print"/>
          <a:srcRect/>
          <a:stretch>
            <a:fillRect/>
          </a:stretch>
        </p:blipFill>
        <p:spPr bwMode="auto">
          <a:xfrm>
            <a:off x="6402920" y="3369040"/>
            <a:ext cx="949336" cy="1265781"/>
          </a:xfrm>
          <a:prstGeom prst="rect">
            <a:avLst/>
          </a:prstGeom>
          <a:noFill/>
          <a:ln w="9525">
            <a:noFill/>
            <a:miter lim="800000"/>
            <a:headEnd/>
            <a:tailEnd/>
          </a:ln>
          <a:effectLst/>
        </p:spPr>
      </p:pic>
      <p:pic>
        <p:nvPicPr>
          <p:cNvPr id="2061" name="Picture 13"/>
          <p:cNvPicPr>
            <a:picLocks noChangeAspect="1" noChangeArrowheads="1"/>
          </p:cNvPicPr>
          <p:nvPr/>
        </p:nvPicPr>
        <p:blipFill>
          <a:blip r:embed="rId12" cstate="print"/>
          <a:srcRect/>
          <a:stretch>
            <a:fillRect/>
          </a:stretch>
        </p:blipFill>
        <p:spPr bwMode="auto">
          <a:xfrm>
            <a:off x="4857752" y="4812790"/>
            <a:ext cx="949336" cy="1265781"/>
          </a:xfrm>
          <a:prstGeom prst="rect">
            <a:avLst/>
          </a:prstGeom>
          <a:noFill/>
          <a:ln w="9525">
            <a:noFill/>
            <a:miter lim="800000"/>
            <a:headEnd/>
            <a:tailEnd/>
          </a:ln>
          <a:effectLst/>
        </p:spPr>
      </p:pic>
      <p:pic>
        <p:nvPicPr>
          <p:cNvPr id="2062" name="Picture 14"/>
          <p:cNvPicPr>
            <a:picLocks noChangeAspect="1" noChangeArrowheads="1"/>
          </p:cNvPicPr>
          <p:nvPr/>
        </p:nvPicPr>
        <p:blipFill>
          <a:blip r:embed="rId13" cstate="print"/>
          <a:srcRect/>
          <a:stretch>
            <a:fillRect/>
          </a:stretch>
        </p:blipFill>
        <p:spPr bwMode="auto">
          <a:xfrm>
            <a:off x="7918108" y="1857364"/>
            <a:ext cx="857256" cy="1281878"/>
          </a:xfrm>
          <a:prstGeom prst="rect">
            <a:avLst/>
          </a:prstGeom>
          <a:noFill/>
          <a:ln w="9525">
            <a:noFill/>
            <a:miter lim="800000"/>
            <a:headEnd/>
            <a:tailEnd/>
          </a:ln>
          <a:effectLst/>
        </p:spPr>
      </p:pic>
      <p:sp>
        <p:nvSpPr>
          <p:cNvPr id="97" name="TextBox 96"/>
          <p:cNvSpPr txBox="1"/>
          <p:nvPr/>
        </p:nvSpPr>
        <p:spPr>
          <a:xfrm>
            <a:off x="308637" y="1988098"/>
            <a:ext cx="762901" cy="369332"/>
          </a:xfrm>
          <a:prstGeom prst="rect">
            <a:avLst/>
          </a:prstGeom>
          <a:noFill/>
        </p:spPr>
        <p:txBody>
          <a:bodyPr wrap="none" rtlCol="0">
            <a:spAutoFit/>
          </a:bodyPr>
          <a:lstStyle/>
          <a:p>
            <a:r>
              <a:rPr lang="en-US" dirty="0" smtClean="0">
                <a:solidFill>
                  <a:prstClr val="black"/>
                </a:solidFill>
              </a:rPr>
              <a:t>Query</a:t>
            </a:r>
            <a:endParaRPr lang="en-US" dirty="0">
              <a:solidFill>
                <a:prstClr val="black"/>
              </a:solidFill>
            </a:endParaRPr>
          </a:p>
        </p:txBody>
      </p:sp>
      <p:sp>
        <p:nvSpPr>
          <p:cNvPr id="98" name="TextBox 97"/>
          <p:cNvSpPr txBox="1"/>
          <p:nvPr/>
        </p:nvSpPr>
        <p:spPr>
          <a:xfrm>
            <a:off x="1411253" y="1711099"/>
            <a:ext cx="2622769" cy="646331"/>
          </a:xfrm>
          <a:prstGeom prst="rect">
            <a:avLst/>
          </a:prstGeom>
          <a:noFill/>
        </p:spPr>
        <p:txBody>
          <a:bodyPr wrap="none" rtlCol="0">
            <a:spAutoFit/>
          </a:bodyPr>
          <a:lstStyle/>
          <a:p>
            <a:r>
              <a:rPr lang="en-US" dirty="0" smtClean="0">
                <a:solidFill>
                  <a:prstClr val="black"/>
                </a:solidFill>
              </a:rPr>
              <a:t>Database size: 10 images</a:t>
            </a:r>
          </a:p>
          <a:p>
            <a:r>
              <a:rPr lang="en-US" dirty="0" smtClean="0">
                <a:solidFill>
                  <a:prstClr val="black"/>
                </a:solidFill>
              </a:rPr>
              <a:t>Relevant (total): 5 images </a:t>
            </a:r>
            <a:endParaRPr lang="en-US" dirty="0">
              <a:solidFill>
                <a:prstClr val="black"/>
              </a:solidFill>
            </a:endParaRPr>
          </a:p>
        </p:txBody>
      </p:sp>
      <p:sp>
        <p:nvSpPr>
          <p:cNvPr id="99" name="TextBox 98"/>
          <p:cNvSpPr txBox="1"/>
          <p:nvPr/>
        </p:nvSpPr>
        <p:spPr>
          <a:xfrm>
            <a:off x="4786314" y="1357298"/>
            <a:ext cx="1859227" cy="369332"/>
          </a:xfrm>
          <a:prstGeom prst="rect">
            <a:avLst/>
          </a:prstGeom>
          <a:noFill/>
        </p:spPr>
        <p:txBody>
          <a:bodyPr wrap="none" rtlCol="0">
            <a:spAutoFit/>
          </a:bodyPr>
          <a:lstStyle/>
          <a:p>
            <a:r>
              <a:rPr lang="en-US" dirty="0" smtClean="0">
                <a:solidFill>
                  <a:prstClr val="black"/>
                </a:solidFill>
              </a:rPr>
              <a:t>Results (ordered):</a:t>
            </a:r>
            <a:endParaRPr lang="en-US" dirty="0">
              <a:solidFill>
                <a:prstClr val="black"/>
              </a:solidFill>
            </a:endParaRPr>
          </a:p>
        </p:txBody>
      </p:sp>
      <p:sp>
        <p:nvSpPr>
          <p:cNvPr id="100" name="TextBox 99"/>
          <p:cNvSpPr txBox="1"/>
          <p:nvPr/>
        </p:nvSpPr>
        <p:spPr>
          <a:xfrm>
            <a:off x="712232" y="2643182"/>
            <a:ext cx="3359702" cy="646331"/>
          </a:xfrm>
          <a:prstGeom prst="rect">
            <a:avLst/>
          </a:prstGeom>
          <a:noFill/>
        </p:spPr>
        <p:txBody>
          <a:bodyPr wrap="none" rtlCol="0">
            <a:spAutoFit/>
          </a:bodyPr>
          <a:lstStyle/>
          <a:p>
            <a:r>
              <a:rPr lang="en-US" dirty="0" smtClean="0">
                <a:solidFill>
                  <a:prstClr val="black"/>
                </a:solidFill>
              </a:rPr>
              <a:t>precision = #relevant / #returned</a:t>
            </a:r>
          </a:p>
          <a:p>
            <a:r>
              <a:rPr lang="en-US" dirty="0" smtClean="0">
                <a:solidFill>
                  <a:prstClr val="black"/>
                </a:solidFill>
              </a:rPr>
              <a:t>recall = #relevant / #total relevant</a:t>
            </a:r>
            <a:endParaRPr lang="en-US" dirty="0">
              <a:solidFill>
                <a:prstClr val="black"/>
              </a:solidFill>
            </a:endParaRPr>
          </a:p>
        </p:txBody>
      </p:sp>
      <p:sp>
        <p:nvSpPr>
          <p:cNvPr id="3" name="TextBox 2"/>
          <p:cNvSpPr txBox="1"/>
          <p:nvPr/>
        </p:nvSpPr>
        <p:spPr>
          <a:xfrm>
            <a:off x="6591795" y="6553200"/>
            <a:ext cx="2628405" cy="369332"/>
          </a:xfrm>
          <a:prstGeom prst="rect">
            <a:avLst/>
          </a:prstGeom>
          <a:noFill/>
        </p:spPr>
        <p:txBody>
          <a:bodyPr wrap="square" rtlCol="0">
            <a:spAutoFit/>
          </a:bodyPr>
          <a:lstStyle/>
          <a:p>
            <a:r>
              <a:rPr lang="en-US" dirty="0" smtClean="0"/>
              <a:t>Slide credit: </a:t>
            </a:r>
            <a:r>
              <a:rPr lang="en-US" dirty="0" err="1" smtClean="0"/>
              <a:t>Ondrej</a:t>
            </a:r>
            <a:r>
              <a:rPr lang="en-US" dirty="0" smtClean="0"/>
              <a:t> Chum</a:t>
            </a:r>
            <a:endParaRPr lang="en-US" dirty="0"/>
          </a:p>
        </p:txBody>
      </p:sp>
      <p:sp>
        <p:nvSpPr>
          <p:cNvPr id="91" name="Slide Number Placeholder 90"/>
          <p:cNvSpPr>
            <a:spLocks noGrp="1"/>
          </p:cNvSpPr>
          <p:nvPr>
            <p:ph type="sldNum" sz="quarter" idx="12"/>
          </p:nvPr>
        </p:nvSpPr>
        <p:spPr/>
        <p:txBody>
          <a:bodyPr/>
          <a:lstStyle/>
          <a:p>
            <a:fld id="{B6F15528-21DE-4FAA-801E-634DDDAF4B2B}"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5007079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6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75"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98" grpId="0"/>
      <p:bldP spid="99" grpId="0"/>
      <p:bldP spid="10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5"/>
          <p:cNvSpPr>
            <a:spLocks noGrp="1"/>
          </p:cNvSpPr>
          <p:nvPr>
            <p:ph type="title"/>
          </p:nvPr>
        </p:nvSpPr>
        <p:spPr>
          <a:xfrm>
            <a:off x="373063" y="0"/>
            <a:ext cx="8229600" cy="1143000"/>
          </a:xfrm>
        </p:spPr>
        <p:txBody>
          <a:bodyPr/>
          <a:lstStyle/>
          <a:p>
            <a:pPr eaLnBrk="1" hangingPunct="1"/>
            <a:r>
              <a:rPr lang="en-US" smtClean="0"/>
              <a:t>Bags of words: pros and cons</a:t>
            </a:r>
          </a:p>
        </p:txBody>
      </p:sp>
      <p:sp>
        <p:nvSpPr>
          <p:cNvPr id="7" name="Content Placeholder 6"/>
          <p:cNvSpPr>
            <a:spLocks noGrp="1"/>
          </p:cNvSpPr>
          <p:nvPr>
            <p:ph idx="1"/>
          </p:nvPr>
        </p:nvSpPr>
        <p:spPr>
          <a:xfrm>
            <a:off x="446088" y="1311275"/>
            <a:ext cx="8229600" cy="4525963"/>
          </a:xfrm>
        </p:spPr>
        <p:txBody>
          <a:bodyPr>
            <a:normAutofit fontScale="92500" lnSpcReduction="10000"/>
          </a:bodyPr>
          <a:lstStyle/>
          <a:p>
            <a:pPr eaLnBrk="1" hangingPunct="1">
              <a:buFontTx/>
              <a:buNone/>
            </a:pPr>
            <a:r>
              <a:rPr lang="en-US" sz="2800" dirty="0" smtClean="0"/>
              <a:t>+  flexible to geometry / deformations / viewpoint</a:t>
            </a:r>
          </a:p>
          <a:p>
            <a:pPr eaLnBrk="1" hangingPunct="1">
              <a:buFontTx/>
              <a:buNone/>
            </a:pPr>
            <a:r>
              <a:rPr lang="en-US" sz="2800" dirty="0" smtClean="0"/>
              <a:t>+  compact summary of image content</a:t>
            </a:r>
          </a:p>
          <a:p>
            <a:pPr eaLnBrk="1" hangingPunct="1">
              <a:buFontTx/>
              <a:buNone/>
            </a:pPr>
            <a:r>
              <a:rPr lang="en-US" sz="2800" dirty="0" smtClean="0"/>
              <a:t>+  provides vector representation for sets</a:t>
            </a:r>
          </a:p>
          <a:p>
            <a:pPr eaLnBrk="1" hangingPunct="1">
              <a:buFontTx/>
              <a:buNone/>
            </a:pPr>
            <a:r>
              <a:rPr lang="en-US" sz="2800" dirty="0" smtClean="0"/>
              <a:t>+ </a:t>
            </a:r>
            <a:r>
              <a:rPr lang="en-US" sz="2800" dirty="0"/>
              <a:t> </a:t>
            </a:r>
            <a:r>
              <a:rPr lang="en-US" sz="2800" dirty="0" smtClean="0"/>
              <a:t>good results in practice</a:t>
            </a:r>
          </a:p>
          <a:p>
            <a:pPr eaLnBrk="1" hangingPunct="1">
              <a:buFontTx/>
              <a:buNone/>
            </a:pPr>
            <a:endParaRPr lang="en-US" sz="2800" dirty="0" smtClean="0"/>
          </a:p>
          <a:p>
            <a:pPr eaLnBrk="1" hangingPunct="1">
              <a:buFontTx/>
              <a:buChar char="-"/>
            </a:pPr>
            <a:r>
              <a:rPr lang="en-US" sz="2800" dirty="0" smtClean="0"/>
              <a:t>basic model ignores geometry – must verify afterwards, or encode via features</a:t>
            </a:r>
          </a:p>
          <a:p>
            <a:pPr eaLnBrk="1" hangingPunct="1">
              <a:buFontTx/>
              <a:buChar char="-"/>
            </a:pPr>
            <a:r>
              <a:rPr lang="en-US" sz="2800" dirty="0" smtClean="0"/>
              <a:t>background and foreground mixed when bag covers whole image</a:t>
            </a:r>
          </a:p>
          <a:p>
            <a:pPr eaLnBrk="1" hangingPunct="1">
              <a:buFontTx/>
              <a:buChar char="-"/>
            </a:pPr>
            <a:r>
              <a:rPr lang="en-US" sz="2800" dirty="0" smtClean="0"/>
              <a:t>optimal vocabulary formation remains unclear</a:t>
            </a:r>
          </a:p>
          <a:p>
            <a:pPr eaLnBrk="1" hangingPunct="1">
              <a:buFontTx/>
              <a:buNone/>
            </a:pPr>
            <a:endParaRPr lang="en-US" sz="28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346848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533400" y="0"/>
            <a:ext cx="8229600" cy="1143000"/>
          </a:xfrm>
        </p:spPr>
        <p:txBody>
          <a:bodyPr/>
          <a:lstStyle/>
          <a:p>
            <a:pPr eaLnBrk="1" hangingPunct="1"/>
            <a:r>
              <a:rPr lang="en-US" dirty="0" smtClean="0"/>
              <a:t>Summary So Far</a:t>
            </a:r>
          </a:p>
        </p:txBody>
      </p:sp>
      <p:sp>
        <p:nvSpPr>
          <p:cNvPr id="690179" name="Rectangle 3"/>
          <p:cNvSpPr>
            <a:spLocks noGrp="1" noChangeArrowheads="1"/>
          </p:cNvSpPr>
          <p:nvPr>
            <p:ph type="body" idx="4294967295"/>
          </p:nvPr>
        </p:nvSpPr>
        <p:spPr>
          <a:xfrm>
            <a:off x="457200" y="1493837"/>
            <a:ext cx="8229600" cy="4830763"/>
          </a:xfrm>
        </p:spPr>
        <p:txBody>
          <a:bodyPr/>
          <a:lstStyle/>
          <a:p>
            <a:pPr eaLnBrk="1" hangingPunct="1">
              <a:lnSpc>
                <a:spcPct val="90000"/>
              </a:lnSpc>
              <a:spcBef>
                <a:spcPct val="45000"/>
              </a:spcBef>
              <a:spcAft>
                <a:spcPts val="600"/>
              </a:spcAft>
            </a:pPr>
            <a:r>
              <a:rPr lang="en-US" sz="2400" b="1" dirty="0" smtClean="0"/>
              <a:t>Matching local invariant features</a:t>
            </a:r>
            <a:r>
              <a:rPr lang="en-US" sz="2400" dirty="0" smtClean="0"/>
              <a:t>: useful to provide matches to find objects and scenes.</a:t>
            </a:r>
          </a:p>
          <a:p>
            <a:pPr eaLnBrk="1" hangingPunct="1">
              <a:lnSpc>
                <a:spcPct val="90000"/>
              </a:lnSpc>
              <a:spcBef>
                <a:spcPct val="45000"/>
              </a:spcBef>
              <a:spcAft>
                <a:spcPts val="600"/>
              </a:spcAft>
            </a:pPr>
            <a:r>
              <a:rPr lang="en-US" sz="2400" b="1" dirty="0" smtClean="0"/>
              <a:t>Bag of words </a:t>
            </a:r>
            <a:r>
              <a:rPr lang="en-US" sz="2400" dirty="0" smtClean="0"/>
              <a:t>representation: quantize feature space to make discrete set of visual words</a:t>
            </a:r>
          </a:p>
          <a:p>
            <a:pPr eaLnBrk="1" hangingPunct="1">
              <a:lnSpc>
                <a:spcPct val="90000"/>
              </a:lnSpc>
              <a:spcBef>
                <a:spcPct val="45000"/>
              </a:spcBef>
              <a:spcAft>
                <a:spcPts val="600"/>
              </a:spcAft>
            </a:pPr>
            <a:r>
              <a:rPr lang="en-US" sz="2400" b="1" dirty="0" smtClean="0"/>
              <a:t>Inverted index</a:t>
            </a:r>
            <a:r>
              <a:rPr lang="en-US" sz="2400" dirty="0" smtClean="0"/>
              <a:t>: pre-compute index to enable faster search at query time</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36757969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recognition</a:t>
            </a:r>
            <a:endParaRPr lang="en-US" dirty="0"/>
          </a:p>
        </p:txBody>
      </p:sp>
      <p:sp>
        <p:nvSpPr>
          <p:cNvPr id="3" name="Content Placeholder 2"/>
          <p:cNvSpPr>
            <a:spLocks noGrp="1"/>
          </p:cNvSpPr>
          <p:nvPr>
            <p:ph idx="1"/>
          </p:nvPr>
        </p:nvSpPr>
        <p:spPr/>
        <p:txBody>
          <a:bodyPr/>
          <a:lstStyle/>
          <a:p>
            <a:pPr marL="457200" indent="-457200">
              <a:buFont typeface="Arial" pitchFamily="34" charset="0"/>
              <a:buChar char="•"/>
            </a:pPr>
            <a:r>
              <a:rPr lang="en-US" dirty="0" smtClean="0"/>
              <a:t>Motivation – visual search</a:t>
            </a:r>
          </a:p>
          <a:p>
            <a:pPr marL="457200" indent="-457200">
              <a:buFont typeface="Arial" pitchFamily="34" charset="0"/>
              <a:buChar char="•"/>
            </a:pPr>
            <a:r>
              <a:rPr lang="en-US" dirty="0" smtClean="0">
                <a:solidFill>
                  <a:schemeClr val="accent6"/>
                </a:solidFill>
              </a:rPr>
              <a:t>Visual words</a:t>
            </a:r>
          </a:p>
          <a:p>
            <a:pPr marL="820085" lvl="1" indent="-457200">
              <a:buFont typeface="Arial" pitchFamily="34" charset="0"/>
              <a:buChar char="•"/>
            </a:pPr>
            <a:r>
              <a:rPr lang="en-US" dirty="0" smtClean="0"/>
              <a:t>quantization, index, bags of words</a:t>
            </a:r>
          </a:p>
          <a:p>
            <a:pPr marL="457200" indent="-457200">
              <a:buFont typeface="Arial" pitchFamily="34" charset="0"/>
              <a:buChar char="•"/>
            </a:pPr>
            <a:r>
              <a:rPr lang="en-US" dirty="0" smtClean="0">
                <a:solidFill>
                  <a:schemeClr val="accent6"/>
                </a:solidFill>
              </a:rPr>
              <a:t>Spatial verification</a:t>
            </a:r>
          </a:p>
          <a:p>
            <a:pPr marL="820085" lvl="1" indent="-457200">
              <a:buFont typeface="Arial" pitchFamily="34" charset="0"/>
              <a:buChar char="•"/>
            </a:pPr>
            <a:r>
              <a:rPr lang="en-US" dirty="0" smtClean="0"/>
              <a:t>affine; RANSAC, Hough</a:t>
            </a:r>
          </a:p>
          <a:p>
            <a:pPr marL="457200" indent="-457200">
              <a:buFont typeface="Arial" pitchFamily="34" charset="0"/>
              <a:buChar char="•"/>
            </a:pPr>
            <a:r>
              <a:rPr lang="en-US" dirty="0" smtClean="0">
                <a:solidFill>
                  <a:schemeClr val="accent6"/>
                </a:solidFill>
              </a:rPr>
              <a:t>Other text retrieval tools</a:t>
            </a:r>
          </a:p>
          <a:p>
            <a:pPr marL="820085" lvl="1" indent="-457200">
              <a:buFont typeface="Arial" pitchFamily="34" charset="0"/>
              <a:buChar char="•"/>
            </a:pPr>
            <a:r>
              <a:rPr lang="en-US" dirty="0" err="1" smtClean="0"/>
              <a:t>tf-idf</a:t>
            </a:r>
            <a:r>
              <a:rPr lang="en-US" dirty="0" smtClean="0"/>
              <a:t>, query expansion </a:t>
            </a:r>
          </a:p>
          <a:p>
            <a:pPr marL="457200" indent="-457200">
              <a:buFont typeface="Arial" pitchFamily="34" charset="0"/>
              <a:buChar char="•"/>
            </a:pPr>
            <a:r>
              <a:rPr lang="en-US" dirty="0" smtClean="0">
                <a:solidFill>
                  <a:schemeClr val="accent6"/>
                </a:solidFill>
              </a:rPr>
              <a:t>Example applications</a:t>
            </a:r>
            <a:endParaRPr lang="en-US" dirty="0">
              <a:solidFill>
                <a:schemeClr val="accent6"/>
              </a:solidFill>
            </a:endParaRPr>
          </a:p>
        </p:txBody>
      </p:sp>
      <p:sp>
        <p:nvSpPr>
          <p:cNvPr id="4" name="Slide Number Placeholder 3"/>
          <p:cNvSpPr>
            <a:spLocks noGrp="1"/>
          </p:cNvSpPr>
          <p:nvPr>
            <p:ph type="sldNum" idx="12"/>
          </p:nvPr>
        </p:nvSpPr>
        <p:spPr/>
        <p:txBody>
          <a:bodyPr/>
          <a:lstStyle/>
          <a:p>
            <a:fld id="{D58F9E31-BAEE-4B2A-AF01-5F5E8A6439DF}" type="slidenum">
              <a:rPr lang="en-US" smtClean="0"/>
              <a:pPr/>
              <a:t>39</a:t>
            </a:fld>
            <a:endParaRPr lang="en-US"/>
          </a:p>
        </p:txBody>
      </p:sp>
    </p:spTree>
    <p:extLst>
      <p:ext uri="{BB962C8B-B14F-4D97-AF65-F5344CB8AC3E}">
        <p14:creationId xmlns:p14="http://schemas.microsoft.com/office/powerpoint/2010/main" val="3133887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body" idx="1"/>
          </p:nvPr>
        </p:nvSpPr>
        <p:spPr>
          <a:xfrm>
            <a:off x="685800" y="1295400"/>
            <a:ext cx="7975656" cy="5257800"/>
          </a:xfrm>
        </p:spPr>
        <p:txBody>
          <a:bodyPr/>
          <a:lstStyle/>
          <a:p>
            <a:r>
              <a:rPr lang="en-US" dirty="0" smtClean="0"/>
              <a:t>We can approximate the </a:t>
            </a:r>
            <a:r>
              <a:rPr lang="en-US" dirty="0" err="1"/>
              <a:t>Laplacian</a:t>
            </a:r>
            <a:r>
              <a:rPr lang="en-US" dirty="0"/>
              <a:t> with a difference of </a:t>
            </a:r>
            <a:r>
              <a:rPr lang="en-US" dirty="0" smtClean="0"/>
              <a:t>Gaussians; more efficient to implement.</a:t>
            </a:r>
            <a:endParaRPr lang="en-US" dirty="0"/>
          </a:p>
        </p:txBody>
      </p:sp>
      <p:graphicFrame>
        <p:nvGraphicFramePr>
          <p:cNvPr id="936963" name="Object 3"/>
          <p:cNvGraphicFramePr>
            <a:graphicFrameLocks noChangeAspect="1"/>
          </p:cNvGraphicFramePr>
          <p:nvPr>
            <p:extLst>
              <p:ext uri="{D42A27DB-BD31-4B8C-83A1-F6EECF244321}">
                <p14:modId xmlns:p14="http://schemas.microsoft.com/office/powerpoint/2010/main" val="3305105736"/>
              </p:ext>
            </p:extLst>
          </p:nvPr>
        </p:nvGraphicFramePr>
        <p:xfrm>
          <a:off x="457200" y="2971800"/>
          <a:ext cx="4311650" cy="569913"/>
        </p:xfrm>
        <a:graphic>
          <a:graphicData uri="http://schemas.openxmlformats.org/presentationml/2006/ole">
            <mc:AlternateContent xmlns:mc="http://schemas.openxmlformats.org/markup-compatibility/2006">
              <mc:Choice xmlns:v="urn:schemas-microsoft-com:vml" Requires="v">
                <p:oleObj spid="_x0000_s397429" name="Equation" r:id="rId4" imgW="2120900" imgH="279400" progId="">
                  <p:embed/>
                </p:oleObj>
              </mc:Choice>
              <mc:Fallback>
                <p:oleObj name="Equation" r:id="rId4" imgW="2120900" imgH="2794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971800"/>
                        <a:ext cx="4311650" cy="569913"/>
                      </a:xfrm>
                      <a:prstGeom prst="rect">
                        <a:avLst/>
                      </a:prstGeom>
                      <a:solidFill>
                        <a:srgbClr val="67D967"/>
                      </a:solidFill>
                    </p:spPr>
                  </p:pic>
                </p:oleObj>
              </mc:Fallback>
            </mc:AlternateContent>
          </a:graphicData>
        </a:graphic>
      </p:graphicFrame>
      <p:graphicFrame>
        <p:nvGraphicFramePr>
          <p:cNvPr id="936964" name="Object 4"/>
          <p:cNvGraphicFramePr>
            <a:graphicFrameLocks noChangeAspect="1"/>
          </p:cNvGraphicFramePr>
          <p:nvPr>
            <p:extLst>
              <p:ext uri="{D42A27DB-BD31-4B8C-83A1-F6EECF244321}">
                <p14:modId xmlns:p14="http://schemas.microsoft.com/office/powerpoint/2010/main" val="1220544630"/>
              </p:ext>
            </p:extLst>
          </p:nvPr>
        </p:nvGraphicFramePr>
        <p:xfrm>
          <a:off x="457200" y="4175125"/>
          <a:ext cx="3886200" cy="411163"/>
        </p:xfrm>
        <a:graphic>
          <a:graphicData uri="http://schemas.openxmlformats.org/presentationml/2006/ole">
            <mc:AlternateContent xmlns:mc="http://schemas.openxmlformats.org/markup-compatibility/2006">
              <mc:Choice xmlns:v="urn:schemas-microsoft-com:vml" Requires="v">
                <p:oleObj spid="_x0000_s397430" name="Equation" r:id="rId6" imgW="1916868" imgH="203112" progId="">
                  <p:embed/>
                </p:oleObj>
              </mc:Choice>
              <mc:Fallback>
                <p:oleObj name="Equation" r:id="rId6" imgW="1916868" imgH="203112"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175125"/>
                        <a:ext cx="3886200" cy="411163"/>
                      </a:xfrm>
                      <a:prstGeom prst="rect">
                        <a:avLst/>
                      </a:prstGeom>
                      <a:solidFill>
                        <a:srgbClr val="67D967"/>
                      </a:solidFill>
                    </p:spPr>
                  </p:pic>
                </p:oleObj>
              </mc:Fallback>
            </mc:AlternateContent>
          </a:graphicData>
        </a:graphic>
      </p:graphicFrame>
      <p:sp>
        <p:nvSpPr>
          <p:cNvPr id="936966" name="Text Box 6"/>
          <p:cNvSpPr txBox="1">
            <a:spLocks noChangeArrowheads="1"/>
          </p:cNvSpPr>
          <p:nvPr/>
        </p:nvSpPr>
        <p:spPr bwMode="auto">
          <a:xfrm>
            <a:off x="609600" y="3505200"/>
            <a:ext cx="1352550" cy="396875"/>
          </a:xfrm>
          <a:prstGeom prst="rect">
            <a:avLst/>
          </a:prstGeom>
          <a:noFill/>
          <a:ln w="9525">
            <a:noFill/>
            <a:miter lim="800000"/>
            <a:headEnd/>
            <a:tailEnd/>
          </a:ln>
          <a:effectLst/>
        </p:spPr>
        <p:txBody>
          <a:bodyPr wrap="none">
            <a:spAutoFit/>
          </a:bodyPr>
          <a:lstStyle/>
          <a:p>
            <a:pPr algn="ctr" fontAlgn="base">
              <a:spcBef>
                <a:spcPct val="0"/>
              </a:spcBef>
              <a:spcAft>
                <a:spcPct val="0"/>
              </a:spcAft>
            </a:pPr>
            <a:r>
              <a:rPr lang="en-US" sz="2000">
                <a:solidFill>
                  <a:srgbClr val="0033CC"/>
                </a:solidFill>
                <a:latin typeface="Times New Roman" pitchFamily="18" charset="0"/>
                <a:cs typeface="Times New Roman" pitchFamily="18" charset="0"/>
              </a:rPr>
              <a:t>(Laplacian)</a:t>
            </a:r>
            <a:endParaRPr lang="ru-RU" sz="2000">
              <a:solidFill>
                <a:srgbClr val="0033CC"/>
              </a:solidFill>
              <a:latin typeface="Times New Roman" pitchFamily="18" charset="0"/>
              <a:cs typeface="Times New Roman" pitchFamily="18" charset="0"/>
            </a:endParaRPr>
          </a:p>
        </p:txBody>
      </p:sp>
      <p:sp>
        <p:nvSpPr>
          <p:cNvPr id="936967" name="Text Box 7"/>
          <p:cNvSpPr txBox="1">
            <a:spLocks noChangeArrowheads="1"/>
          </p:cNvSpPr>
          <p:nvPr/>
        </p:nvSpPr>
        <p:spPr bwMode="auto">
          <a:xfrm>
            <a:off x="549275" y="4556125"/>
            <a:ext cx="2803525" cy="396875"/>
          </a:xfrm>
          <a:prstGeom prst="rect">
            <a:avLst/>
          </a:prstGeom>
          <a:noFill/>
          <a:ln w="9525">
            <a:noFill/>
            <a:miter lim="800000"/>
            <a:headEnd/>
            <a:tailEnd/>
          </a:ln>
          <a:effectLst/>
        </p:spPr>
        <p:txBody>
          <a:bodyPr wrap="none">
            <a:spAutoFit/>
          </a:bodyPr>
          <a:lstStyle/>
          <a:p>
            <a:pPr algn="ctr" fontAlgn="base">
              <a:spcBef>
                <a:spcPct val="0"/>
              </a:spcBef>
              <a:spcAft>
                <a:spcPct val="0"/>
              </a:spcAft>
            </a:pPr>
            <a:r>
              <a:rPr lang="en-US" sz="2000">
                <a:solidFill>
                  <a:srgbClr val="0033CC"/>
                </a:solidFill>
                <a:latin typeface="Times New Roman" pitchFamily="18" charset="0"/>
                <a:cs typeface="Times New Roman" pitchFamily="18" charset="0"/>
              </a:rPr>
              <a:t>(Difference of Gaussians)</a:t>
            </a:r>
            <a:endParaRPr lang="ru-RU" sz="2000">
              <a:solidFill>
                <a:srgbClr val="0033CC"/>
              </a:solidFill>
              <a:latin typeface="Times New Roman" pitchFamily="18" charset="0"/>
              <a:cs typeface="Times New Roman" pitchFamily="18" charset="0"/>
            </a:endParaRPr>
          </a:p>
        </p:txBody>
      </p:sp>
      <p:sp>
        <p:nvSpPr>
          <p:cNvPr id="936968" name="Rectangle 8"/>
          <p:cNvSpPr>
            <a:spLocks noGrp="1" noChangeArrowheads="1"/>
          </p:cNvSpPr>
          <p:nvPr>
            <p:ph type="title"/>
          </p:nvPr>
        </p:nvSpPr>
        <p:spPr>
          <a:xfrm>
            <a:off x="457200" y="0"/>
            <a:ext cx="8229600" cy="1143000"/>
          </a:xfrm>
        </p:spPr>
        <p:txBody>
          <a:bodyPr/>
          <a:lstStyle/>
          <a:p>
            <a:r>
              <a:rPr lang="en-US" dirty="0" smtClean="0"/>
              <a:t>Approximating the Laplacian</a:t>
            </a:r>
            <a:endParaRPr lang="en-US" dirty="0"/>
          </a:p>
        </p:txBody>
      </p:sp>
      <p:sp>
        <p:nvSpPr>
          <p:cNvPr id="9" name="Rectangle 8"/>
          <p:cNvSpPr/>
          <p:nvPr/>
        </p:nvSpPr>
        <p:spPr bwMode="auto">
          <a:xfrm>
            <a:off x="5448312" y="2933688"/>
            <a:ext cx="985851" cy="4381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pic>
        <p:nvPicPr>
          <p:cNvPr id="13" name="Picture 10"/>
          <p:cNvPicPr>
            <a:picLocks noChangeAspect="1" noChangeArrowheads="1"/>
          </p:cNvPicPr>
          <p:nvPr/>
        </p:nvPicPr>
        <p:blipFill>
          <a:blip r:embed="rId8" cstate="print"/>
          <a:srcRect/>
          <a:stretch>
            <a:fillRect/>
          </a:stretch>
        </p:blipFill>
        <p:spPr bwMode="auto">
          <a:xfrm>
            <a:off x="4953000" y="2667000"/>
            <a:ext cx="3810000" cy="3014663"/>
          </a:xfrm>
          <a:prstGeom prst="rect">
            <a:avLst/>
          </a:prstGeom>
          <a:noFill/>
          <a:ln w="9525">
            <a:noFill/>
            <a:miter lim="800000"/>
            <a:headEnd/>
            <a:tailEnd/>
          </a:ln>
        </p:spPr>
      </p:pic>
      <p:sp>
        <p:nvSpPr>
          <p:cNvPr id="12" name="Slide Number Placeholder 11"/>
          <p:cNvSpPr>
            <a:spLocks noGrp="1"/>
          </p:cNvSpPr>
          <p:nvPr>
            <p:ph type="sldNum" sz="quarter" idx="12"/>
          </p:nvPr>
        </p:nvSpPr>
        <p:spPr/>
        <p:txBody>
          <a:bodyPr/>
          <a:lstStyle/>
          <a:p>
            <a:fld id="{9480FB31-2694-44B9-96FC-A0F712CE3B7B}" type="slidenum">
              <a:rPr lang="en-US" smtClean="0">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180088443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76200"/>
            <a:ext cx="8229600" cy="1143000"/>
          </a:xfrm>
        </p:spPr>
        <p:txBody>
          <a:bodyPr>
            <a:normAutofit/>
          </a:bodyPr>
          <a:lstStyle/>
          <a:p>
            <a:r>
              <a:rPr lang="en-US" sz="3800" dirty="0" smtClean="0">
                <a:latin typeface="Arial" pitchFamily="34" charset="0"/>
                <a:cs typeface="Arial" pitchFamily="34" charset="0"/>
              </a:rPr>
              <a:t>Spatial Verification</a:t>
            </a:r>
            <a:endParaRPr lang="en-US" sz="3800" dirty="0">
              <a:latin typeface="Arial" pitchFamily="34" charset="0"/>
              <a:cs typeface="Arial" pitchFamily="34" charset="0"/>
            </a:endParaRPr>
          </a:p>
        </p:txBody>
      </p:sp>
      <p:pic>
        <p:nvPicPr>
          <p:cNvPr id="3" name="Picture 4"/>
          <p:cNvPicPr>
            <a:picLocks noChangeAspect="1" noChangeArrowheads="1"/>
          </p:cNvPicPr>
          <p:nvPr/>
        </p:nvPicPr>
        <p:blipFill>
          <a:blip r:embed="rId2" cstate="print"/>
          <a:srcRect/>
          <a:stretch>
            <a:fillRect/>
          </a:stretch>
        </p:blipFill>
        <p:spPr bwMode="auto">
          <a:xfrm>
            <a:off x="157169" y="2192328"/>
            <a:ext cx="4033837" cy="2286000"/>
          </a:xfrm>
          <a:prstGeom prst="rect">
            <a:avLst/>
          </a:prstGeom>
          <a:noFill/>
          <a:ln w="9525">
            <a:noFill/>
            <a:round/>
            <a:headEnd/>
            <a:tailEnd/>
          </a:ln>
          <a:effectLst/>
        </p:spPr>
      </p:pic>
      <p:pic>
        <p:nvPicPr>
          <p:cNvPr id="4" name="Picture 5"/>
          <p:cNvPicPr>
            <a:picLocks noChangeAspect="1" noChangeArrowheads="1"/>
          </p:cNvPicPr>
          <p:nvPr/>
        </p:nvPicPr>
        <p:blipFill>
          <a:blip r:embed="rId3" cstate="print"/>
          <a:srcRect/>
          <a:stretch>
            <a:fillRect/>
          </a:stretch>
        </p:blipFill>
        <p:spPr bwMode="auto">
          <a:xfrm>
            <a:off x="4565651" y="2000240"/>
            <a:ext cx="4421188" cy="2781300"/>
          </a:xfrm>
          <a:prstGeom prst="rect">
            <a:avLst/>
          </a:prstGeom>
          <a:noFill/>
          <a:ln w="9525">
            <a:noFill/>
            <a:round/>
            <a:headEnd/>
            <a:tailEnd/>
          </a:ln>
          <a:effectLst/>
        </p:spPr>
      </p:pic>
      <p:sp>
        <p:nvSpPr>
          <p:cNvPr id="5" name="TextBox 4"/>
          <p:cNvSpPr txBox="1"/>
          <p:nvPr/>
        </p:nvSpPr>
        <p:spPr>
          <a:xfrm>
            <a:off x="381000" y="5649036"/>
            <a:ext cx="8781450" cy="523164"/>
          </a:xfrm>
          <a:prstGeom prst="rect">
            <a:avLst/>
          </a:prstGeom>
          <a:noFill/>
        </p:spPr>
        <p:txBody>
          <a:bodyPr wrap="none" lIns="91380" tIns="45692" rIns="91380" bIns="45692" rtlCol="0">
            <a:spAutoFit/>
          </a:bodyPr>
          <a:lstStyle/>
          <a:p>
            <a:r>
              <a:rPr lang="en-US" sz="2800" dirty="0">
                <a:solidFill>
                  <a:prstClr val="black"/>
                </a:solidFill>
                <a:latin typeface="Arial" pitchFamily="34" charset="0"/>
                <a:cs typeface="Arial" pitchFamily="34" charset="0"/>
              </a:rPr>
              <a:t>Both image pairs have many visual words in </a:t>
            </a:r>
            <a:r>
              <a:rPr lang="en-US" sz="2800" dirty="0" smtClean="0">
                <a:solidFill>
                  <a:prstClr val="black"/>
                </a:solidFill>
                <a:latin typeface="Arial" pitchFamily="34" charset="0"/>
                <a:cs typeface="Arial" pitchFamily="34" charset="0"/>
              </a:rPr>
              <a:t>common.</a:t>
            </a:r>
            <a:endParaRPr lang="en-US" sz="2800" dirty="0">
              <a:solidFill>
                <a:prstClr val="black"/>
              </a:solidFill>
              <a:latin typeface="Arial" pitchFamily="34" charset="0"/>
              <a:cs typeface="Arial" pitchFamily="34" charset="0"/>
            </a:endParaRPr>
          </a:p>
        </p:txBody>
      </p:sp>
      <p:sp>
        <p:nvSpPr>
          <p:cNvPr id="6" name="TextBox 5"/>
          <p:cNvSpPr txBox="1"/>
          <p:nvPr/>
        </p:nvSpPr>
        <p:spPr>
          <a:xfrm>
            <a:off x="6591798" y="6564868"/>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
        <p:nvSpPr>
          <p:cNvPr id="7" name="TextBox 6"/>
          <p:cNvSpPr txBox="1"/>
          <p:nvPr/>
        </p:nvSpPr>
        <p:spPr>
          <a:xfrm>
            <a:off x="381000" y="2221468"/>
            <a:ext cx="1371600" cy="369332"/>
          </a:xfrm>
          <a:prstGeom prst="rect">
            <a:avLst/>
          </a:prstGeom>
          <a:noFill/>
        </p:spPr>
        <p:txBody>
          <a:bodyPr wrap="square" rtlCol="0">
            <a:spAutoFit/>
          </a:bodyPr>
          <a:lstStyle/>
          <a:p>
            <a:pPr algn="ctr"/>
            <a:r>
              <a:rPr lang="en-US" dirty="0" smtClean="0"/>
              <a:t>Query</a:t>
            </a:r>
            <a:endParaRPr lang="en-US" dirty="0"/>
          </a:p>
        </p:txBody>
      </p:sp>
      <p:sp>
        <p:nvSpPr>
          <p:cNvPr id="8" name="TextBox 7"/>
          <p:cNvSpPr txBox="1"/>
          <p:nvPr/>
        </p:nvSpPr>
        <p:spPr>
          <a:xfrm>
            <a:off x="4953000" y="2209800"/>
            <a:ext cx="1371600" cy="369332"/>
          </a:xfrm>
          <a:prstGeom prst="rect">
            <a:avLst/>
          </a:prstGeom>
          <a:noFill/>
        </p:spPr>
        <p:txBody>
          <a:bodyPr wrap="square" rtlCol="0">
            <a:spAutoFit/>
          </a:bodyPr>
          <a:lstStyle/>
          <a:p>
            <a:pPr algn="ctr"/>
            <a:r>
              <a:rPr lang="en-US" dirty="0" smtClean="0"/>
              <a:t>Query</a:t>
            </a:r>
            <a:endParaRPr lang="en-US" dirty="0"/>
          </a:p>
        </p:txBody>
      </p:sp>
      <p:sp>
        <p:nvSpPr>
          <p:cNvPr id="9" name="TextBox 8"/>
          <p:cNvSpPr txBox="1"/>
          <p:nvPr/>
        </p:nvSpPr>
        <p:spPr>
          <a:xfrm>
            <a:off x="1981200" y="4477660"/>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
        <p:nvSpPr>
          <p:cNvPr id="10" name="TextBox 9"/>
          <p:cNvSpPr txBox="1"/>
          <p:nvPr/>
        </p:nvSpPr>
        <p:spPr>
          <a:xfrm>
            <a:off x="6629400" y="4763869"/>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
        <p:nvSpPr>
          <p:cNvPr id="11" name="Slide Number Placeholder 10"/>
          <p:cNvSpPr>
            <a:spLocks noGrp="1"/>
          </p:cNvSpPr>
          <p:nvPr>
            <p:ph type="sldNum" sz="quarter" idx="12"/>
          </p:nvPr>
        </p:nvSpPr>
        <p:spPr/>
        <p:txBody>
          <a:bodyPr/>
          <a:lstStyle/>
          <a:p>
            <a:fld id="{24DC6FD6-FF4C-4A07-A6C4-69E6F02FB222}"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1113571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4565651" y="2000240"/>
            <a:ext cx="4421188" cy="2781300"/>
          </a:xfrm>
          <a:prstGeom prst="rect">
            <a:avLst/>
          </a:prstGeom>
          <a:noFill/>
          <a:ln w="9525">
            <a:noFill/>
            <a:round/>
            <a:headEnd/>
            <a:tailEnd/>
          </a:ln>
          <a:effectLst/>
        </p:spPr>
      </p:pic>
      <p:pic>
        <p:nvPicPr>
          <p:cNvPr id="4" name="Picture 3"/>
          <p:cNvPicPr>
            <a:picLocks noChangeAspect="1" noChangeArrowheads="1"/>
          </p:cNvPicPr>
          <p:nvPr/>
        </p:nvPicPr>
        <p:blipFill>
          <a:blip r:embed="rId3" cstate="print"/>
          <a:srcRect/>
          <a:stretch>
            <a:fillRect/>
          </a:stretch>
        </p:blipFill>
        <p:spPr bwMode="auto">
          <a:xfrm>
            <a:off x="157169" y="2192328"/>
            <a:ext cx="4033837" cy="2286000"/>
          </a:xfrm>
          <a:prstGeom prst="rect">
            <a:avLst/>
          </a:prstGeom>
          <a:noFill/>
          <a:ln w="9525">
            <a:noFill/>
            <a:round/>
            <a:headEnd/>
            <a:tailEnd/>
          </a:ln>
          <a:effectLst/>
        </p:spPr>
      </p:pic>
      <p:sp>
        <p:nvSpPr>
          <p:cNvPr id="5" name="TextBox 4"/>
          <p:cNvSpPr txBox="1"/>
          <p:nvPr/>
        </p:nvSpPr>
        <p:spPr>
          <a:xfrm>
            <a:off x="533400" y="5725236"/>
            <a:ext cx="10288287" cy="523164"/>
          </a:xfrm>
          <a:prstGeom prst="rect">
            <a:avLst/>
          </a:prstGeom>
          <a:noFill/>
        </p:spPr>
        <p:txBody>
          <a:bodyPr wrap="square" lIns="91380" tIns="45692" rIns="91380" bIns="45692" rtlCol="0">
            <a:spAutoFit/>
          </a:bodyPr>
          <a:lstStyle/>
          <a:p>
            <a:r>
              <a:rPr lang="en-US" sz="2800" dirty="0">
                <a:solidFill>
                  <a:prstClr val="black"/>
                </a:solidFill>
                <a:latin typeface="Arial" pitchFamily="34" charset="0"/>
                <a:cs typeface="Arial" pitchFamily="34" charset="0"/>
              </a:rPr>
              <a:t>Only some of the </a:t>
            </a:r>
            <a:r>
              <a:rPr lang="en-US" sz="2800" dirty="0" smtClean="0">
                <a:solidFill>
                  <a:prstClr val="black"/>
                </a:solidFill>
                <a:latin typeface="Arial" pitchFamily="34" charset="0"/>
                <a:cs typeface="Arial" pitchFamily="34" charset="0"/>
              </a:rPr>
              <a:t>matches are </a:t>
            </a:r>
            <a:r>
              <a:rPr lang="en-US" sz="2800" dirty="0">
                <a:solidFill>
                  <a:prstClr val="black"/>
                </a:solidFill>
                <a:latin typeface="Arial" pitchFamily="34" charset="0"/>
                <a:cs typeface="Arial" pitchFamily="34" charset="0"/>
              </a:rPr>
              <a:t>mutually consistent</a:t>
            </a:r>
          </a:p>
        </p:txBody>
      </p:sp>
      <p:sp>
        <p:nvSpPr>
          <p:cNvPr id="6" name="TextBox 5"/>
          <p:cNvSpPr txBox="1"/>
          <p:nvPr/>
        </p:nvSpPr>
        <p:spPr>
          <a:xfrm>
            <a:off x="6591798" y="6553200"/>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
        <p:nvSpPr>
          <p:cNvPr id="8" name="Title 1"/>
          <p:cNvSpPr txBox="1">
            <a:spLocks/>
          </p:cNvSpPr>
          <p:nvPr/>
        </p:nvSpPr>
        <p:spPr>
          <a:xfrm>
            <a:off x="450851" y="76200"/>
            <a:ext cx="8229600" cy="1143000"/>
          </a:xfrm>
          <a:prstGeom prst="rect">
            <a:avLst/>
          </a:prstGeom>
        </p:spPr>
        <p:txBody>
          <a:bodyPr vert="horz" lIns="91380" tIns="45692" rIns="91380" bIns="45692" rtlCol="0" anchor="ctr">
            <a:normAutofit/>
          </a:bodyPr>
          <a:lstStyle>
            <a:lvl1pPr algn="ctr" defTabSz="913832" rtl="0" eaLnBrk="1" latinLnBrk="0" hangingPunct="1">
              <a:spcBef>
                <a:spcPct val="0"/>
              </a:spcBef>
              <a:buNone/>
              <a:defRPr sz="4400" kern="1200">
                <a:solidFill>
                  <a:schemeClr val="tx1"/>
                </a:solidFill>
                <a:latin typeface="+mj-lt"/>
                <a:ea typeface="+mj-ea"/>
                <a:cs typeface="+mj-cs"/>
              </a:defRPr>
            </a:lvl1pPr>
          </a:lstStyle>
          <a:p>
            <a:r>
              <a:rPr lang="en-US" sz="3800" smtClean="0">
                <a:latin typeface="Arial" pitchFamily="34" charset="0"/>
                <a:cs typeface="Arial" pitchFamily="34" charset="0"/>
              </a:rPr>
              <a:t>Spatial Verification</a:t>
            </a:r>
            <a:endParaRPr lang="en-US" sz="3800" dirty="0">
              <a:latin typeface="Arial" pitchFamily="34" charset="0"/>
              <a:cs typeface="Arial" pitchFamily="34" charset="0"/>
            </a:endParaRPr>
          </a:p>
        </p:txBody>
      </p:sp>
      <p:sp>
        <p:nvSpPr>
          <p:cNvPr id="9" name="TextBox 8"/>
          <p:cNvSpPr txBox="1"/>
          <p:nvPr/>
        </p:nvSpPr>
        <p:spPr>
          <a:xfrm>
            <a:off x="381000" y="2221468"/>
            <a:ext cx="1371600" cy="369332"/>
          </a:xfrm>
          <a:prstGeom prst="rect">
            <a:avLst/>
          </a:prstGeom>
          <a:noFill/>
        </p:spPr>
        <p:txBody>
          <a:bodyPr wrap="square" rtlCol="0">
            <a:spAutoFit/>
          </a:bodyPr>
          <a:lstStyle/>
          <a:p>
            <a:pPr algn="ctr"/>
            <a:r>
              <a:rPr lang="en-US" dirty="0" smtClean="0"/>
              <a:t>Query</a:t>
            </a:r>
            <a:endParaRPr lang="en-US" dirty="0"/>
          </a:p>
        </p:txBody>
      </p:sp>
      <p:sp>
        <p:nvSpPr>
          <p:cNvPr id="10" name="TextBox 9"/>
          <p:cNvSpPr txBox="1"/>
          <p:nvPr/>
        </p:nvSpPr>
        <p:spPr>
          <a:xfrm>
            <a:off x="4953000" y="2209800"/>
            <a:ext cx="1371600" cy="369332"/>
          </a:xfrm>
          <a:prstGeom prst="rect">
            <a:avLst/>
          </a:prstGeom>
          <a:noFill/>
        </p:spPr>
        <p:txBody>
          <a:bodyPr wrap="square" rtlCol="0">
            <a:spAutoFit/>
          </a:bodyPr>
          <a:lstStyle/>
          <a:p>
            <a:pPr algn="ctr"/>
            <a:r>
              <a:rPr lang="en-US" dirty="0" smtClean="0"/>
              <a:t>Query</a:t>
            </a:r>
            <a:endParaRPr lang="en-US" dirty="0"/>
          </a:p>
        </p:txBody>
      </p:sp>
      <p:sp>
        <p:nvSpPr>
          <p:cNvPr id="11" name="TextBox 10"/>
          <p:cNvSpPr txBox="1"/>
          <p:nvPr/>
        </p:nvSpPr>
        <p:spPr>
          <a:xfrm>
            <a:off x="1981200" y="4477660"/>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
        <p:nvSpPr>
          <p:cNvPr id="12" name="TextBox 11"/>
          <p:cNvSpPr txBox="1"/>
          <p:nvPr/>
        </p:nvSpPr>
        <p:spPr>
          <a:xfrm>
            <a:off x="6629400" y="4763869"/>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
        <p:nvSpPr>
          <p:cNvPr id="13" name="Slide Number Placeholder 12"/>
          <p:cNvSpPr>
            <a:spLocks noGrp="1"/>
          </p:cNvSpPr>
          <p:nvPr>
            <p:ph type="sldNum" sz="quarter" idx="12"/>
          </p:nvPr>
        </p:nvSpPr>
        <p:spPr/>
        <p:txBody>
          <a:bodyPr/>
          <a:lstStyle/>
          <a:p>
            <a:fld id="{24DC6FD6-FF4C-4A07-A6C4-69E6F02FB222}"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238658361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smtClean="0">
                <a:latin typeface="Arial" pitchFamily="34" charset="0"/>
                <a:cs typeface="Arial" pitchFamily="34" charset="0"/>
              </a:rPr>
              <a:t>Spatial Verification: two basic strategies</a:t>
            </a:r>
            <a:endParaRPr lang="en-US" sz="3800" dirty="0">
              <a:latin typeface="Arial" pitchFamily="34" charset="0"/>
              <a:cs typeface="Arial" pitchFamily="34" charset="0"/>
            </a:endParaRPr>
          </a:p>
        </p:txBody>
      </p:sp>
      <p:sp>
        <p:nvSpPr>
          <p:cNvPr id="3" name="Content Placeholder 2"/>
          <p:cNvSpPr>
            <a:spLocks noGrp="1"/>
          </p:cNvSpPr>
          <p:nvPr>
            <p:ph idx="1"/>
          </p:nvPr>
        </p:nvSpPr>
        <p:spPr>
          <a:xfrm>
            <a:off x="457200" y="1600203"/>
            <a:ext cx="8229600" cy="4952997"/>
          </a:xfrm>
        </p:spPr>
        <p:txBody>
          <a:bodyPr>
            <a:normAutofit/>
          </a:bodyPr>
          <a:lstStyle/>
          <a:p>
            <a:r>
              <a:rPr lang="en-US" sz="2800" dirty="0" smtClean="0">
                <a:latin typeface="Arial" pitchFamily="34" charset="0"/>
                <a:cs typeface="Arial" pitchFamily="34" charset="0"/>
              </a:rPr>
              <a:t>RANSAC</a:t>
            </a:r>
          </a:p>
          <a:p>
            <a:pPr lvl="1"/>
            <a:r>
              <a:rPr lang="en-US" sz="2400" dirty="0" smtClean="0">
                <a:latin typeface="Arial" pitchFamily="34" charset="0"/>
                <a:cs typeface="Arial" pitchFamily="34" charset="0"/>
              </a:rPr>
              <a:t>Typically sort by </a:t>
            </a:r>
            <a:r>
              <a:rPr lang="en-US" sz="2400" dirty="0" err="1" smtClean="0">
                <a:latin typeface="Arial" pitchFamily="34" charset="0"/>
                <a:cs typeface="Arial" pitchFamily="34" charset="0"/>
              </a:rPr>
              <a:t>BoW</a:t>
            </a:r>
            <a:r>
              <a:rPr lang="en-US" sz="2400" dirty="0" smtClean="0">
                <a:latin typeface="Arial" pitchFamily="34" charset="0"/>
                <a:cs typeface="Arial" pitchFamily="34" charset="0"/>
              </a:rPr>
              <a:t> similarity as initial filter</a:t>
            </a:r>
          </a:p>
          <a:p>
            <a:pPr lvl="1"/>
            <a:r>
              <a:rPr lang="en-US" sz="2400" dirty="0">
                <a:latin typeface="Arial" pitchFamily="34" charset="0"/>
                <a:cs typeface="Arial" pitchFamily="34" charset="0"/>
              </a:rPr>
              <a:t>V</a:t>
            </a:r>
            <a:r>
              <a:rPr lang="en-US" sz="2400" dirty="0" smtClean="0">
                <a:latin typeface="Arial" pitchFamily="34" charset="0"/>
                <a:cs typeface="Arial" pitchFamily="34" charset="0"/>
              </a:rPr>
              <a:t>erify by checking support (inliers) for possible transformations </a:t>
            </a:r>
          </a:p>
          <a:p>
            <a:pPr lvl="2"/>
            <a:r>
              <a:rPr lang="en-US" sz="2000" dirty="0" smtClean="0">
                <a:latin typeface="Arial" pitchFamily="34" charset="0"/>
                <a:cs typeface="Arial" pitchFamily="34" charset="0"/>
              </a:rPr>
              <a:t>e.g., “success” if find a transformation with &gt; N inlier correspondences</a:t>
            </a:r>
          </a:p>
          <a:p>
            <a:pPr lvl="1"/>
            <a:endParaRPr lang="en-US" sz="2400" dirty="0" smtClean="0">
              <a:latin typeface="Arial" pitchFamily="34" charset="0"/>
              <a:cs typeface="Arial" pitchFamily="34" charset="0"/>
            </a:endParaRPr>
          </a:p>
          <a:p>
            <a:r>
              <a:rPr lang="en-US" sz="2800" dirty="0" smtClean="0">
                <a:latin typeface="Arial" pitchFamily="34" charset="0"/>
                <a:cs typeface="Arial" pitchFamily="34" charset="0"/>
              </a:rPr>
              <a:t>Generalized Hough Transform</a:t>
            </a:r>
          </a:p>
          <a:p>
            <a:pPr lvl="1"/>
            <a:r>
              <a:rPr lang="en-US" sz="2400" dirty="0" smtClean="0">
                <a:latin typeface="Arial" pitchFamily="34" charset="0"/>
                <a:cs typeface="Arial" pitchFamily="34" charset="0"/>
              </a:rPr>
              <a:t>Let each matched feature cast a vote on location, scale, orientation of the model object </a:t>
            </a:r>
          </a:p>
          <a:p>
            <a:pPr lvl="1"/>
            <a:r>
              <a:rPr lang="en-US" sz="2400" dirty="0" smtClean="0">
                <a:latin typeface="Arial" pitchFamily="34" charset="0"/>
                <a:cs typeface="Arial" pitchFamily="34" charset="0"/>
              </a:rPr>
              <a:t>Verify parameters with enough votes</a:t>
            </a:r>
            <a:endParaRPr lang="en-US" sz="2400" dirty="0">
              <a:latin typeface="Arial" pitchFamily="34" charset="0"/>
              <a:cs typeface="Arial" pitchFamily="34" charset="0"/>
            </a:endParaRP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1814971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09575" y="0"/>
            <a:ext cx="8229600" cy="1143000"/>
          </a:xfrm>
        </p:spPr>
        <p:txBody>
          <a:bodyPr/>
          <a:lstStyle/>
          <a:p>
            <a:pPr eaLnBrk="1" hangingPunct="1"/>
            <a:r>
              <a:rPr lang="en-US" sz="4000" dirty="0" smtClean="0"/>
              <a:t>RANSAC: a</a:t>
            </a:r>
            <a:r>
              <a:rPr lang="en-US" sz="4000" dirty="0" smtClean="0"/>
              <a:t>lignment </a:t>
            </a:r>
            <a:r>
              <a:rPr lang="en-US" sz="4000" dirty="0" smtClean="0"/>
              <a:t>problem</a:t>
            </a:r>
          </a:p>
        </p:txBody>
      </p:sp>
      <p:sp>
        <p:nvSpPr>
          <p:cNvPr id="3" name="Content Placeholder 2"/>
          <p:cNvSpPr>
            <a:spLocks noGrp="1"/>
          </p:cNvSpPr>
          <p:nvPr>
            <p:ph idx="1"/>
          </p:nvPr>
        </p:nvSpPr>
        <p:spPr>
          <a:xfrm>
            <a:off x="457200" y="1238250"/>
            <a:ext cx="8229600" cy="2924175"/>
          </a:xfrm>
        </p:spPr>
        <p:txBody>
          <a:bodyPr/>
          <a:lstStyle/>
          <a:p>
            <a:pPr eaLnBrk="1" hangingPunct="1"/>
            <a:r>
              <a:rPr lang="en-US" sz="2400" dirty="0" smtClean="0"/>
              <a:t>We have previously considered how to </a:t>
            </a:r>
            <a:r>
              <a:rPr lang="en-US" sz="2400" b="1" dirty="0" smtClean="0"/>
              <a:t>fit a model to image evidence</a:t>
            </a:r>
          </a:p>
          <a:p>
            <a:pPr lvl="1" eaLnBrk="1" hangingPunct="1"/>
            <a:r>
              <a:rPr lang="en-US" sz="2000" dirty="0" smtClean="0"/>
              <a:t>e.g., a </a:t>
            </a:r>
            <a:r>
              <a:rPr lang="en-US" sz="2000" dirty="0" smtClean="0"/>
              <a:t>line/circle </a:t>
            </a:r>
            <a:r>
              <a:rPr lang="en-US" sz="2000" dirty="0" smtClean="0"/>
              <a:t>to edge </a:t>
            </a:r>
            <a:r>
              <a:rPr lang="en-US" sz="2000" dirty="0" smtClean="0"/>
              <a:t>points</a:t>
            </a:r>
            <a:endParaRPr lang="en-US" sz="2000" dirty="0" smtClean="0"/>
          </a:p>
          <a:p>
            <a:pPr lvl="1" eaLnBrk="1" hangingPunct="1"/>
            <a:endParaRPr lang="en-US" sz="2000" dirty="0" smtClean="0"/>
          </a:p>
          <a:p>
            <a:pPr eaLnBrk="1" hangingPunct="1"/>
            <a:r>
              <a:rPr lang="en-US" sz="2400" dirty="0" smtClean="0"/>
              <a:t>In alignment, we will fit the parameters of some </a:t>
            </a:r>
            <a:r>
              <a:rPr lang="en-US" sz="2400" b="1" dirty="0" smtClean="0"/>
              <a:t>transformation</a:t>
            </a:r>
            <a:r>
              <a:rPr lang="en-US" sz="2400" dirty="0" smtClean="0"/>
              <a:t> according to a set of matching feature pairs (“correspondences”).</a:t>
            </a:r>
          </a:p>
        </p:txBody>
      </p:sp>
      <p:grpSp>
        <p:nvGrpSpPr>
          <p:cNvPr id="2" name="Group 22"/>
          <p:cNvGrpSpPr>
            <a:grpSpLocks/>
          </p:cNvGrpSpPr>
          <p:nvPr/>
        </p:nvGrpSpPr>
        <p:grpSpPr bwMode="auto">
          <a:xfrm>
            <a:off x="2319338" y="4184650"/>
            <a:ext cx="4370387" cy="2320925"/>
            <a:chOff x="1276" y="2666"/>
            <a:chExt cx="3284" cy="1462"/>
          </a:xfrm>
        </p:grpSpPr>
        <p:sp>
          <p:nvSpPr>
            <p:cNvPr id="74761" name="Line 23"/>
            <p:cNvSpPr>
              <a:spLocks noChangeShapeType="1"/>
            </p:cNvSpPr>
            <p:nvPr/>
          </p:nvSpPr>
          <p:spPr bwMode="auto">
            <a:xfrm flipV="1">
              <a:off x="2860" y="3434"/>
              <a:ext cx="576" cy="0"/>
            </a:xfrm>
            <a:prstGeom prst="line">
              <a:avLst/>
            </a:prstGeom>
            <a:noFill/>
            <a:ln w="38100">
              <a:solidFill>
                <a:srgbClr val="000000"/>
              </a:solidFill>
              <a:round/>
              <a:headEnd/>
              <a:tailEnd type="triangle" w="med" len="med"/>
            </a:ln>
          </p:spPr>
          <p:txBody>
            <a:bodyPr/>
            <a:lstStyle/>
            <a:p>
              <a:pPr fontAlgn="base">
                <a:spcBef>
                  <a:spcPct val="0"/>
                </a:spcBef>
                <a:spcAft>
                  <a:spcPct val="0"/>
                </a:spcAft>
              </a:pPr>
              <a:endParaRPr lang="en-US">
                <a:solidFill>
                  <a:srgbClr val="000000"/>
                </a:solidFill>
              </a:endParaRPr>
            </a:p>
          </p:txBody>
        </p:sp>
        <p:sp>
          <p:nvSpPr>
            <p:cNvPr id="74762" name="AutoShape 24">
              <a:hlinkClick r:id="" action="ppaction://hlinkshowjump?jump=firstslide" highlightClick="1"/>
            </p:cNvPr>
            <p:cNvSpPr>
              <a:spLocks noChangeArrowheads="1"/>
            </p:cNvSpPr>
            <p:nvPr/>
          </p:nvSpPr>
          <p:spPr bwMode="auto">
            <a:xfrm>
              <a:off x="1276" y="2666"/>
              <a:ext cx="1412" cy="1462"/>
            </a:xfrm>
            <a:prstGeom prst="actionButtonHome">
              <a:avLst/>
            </a:prstGeom>
            <a:solidFill>
              <a:srgbClr val="808080">
                <a:alpha val="25098"/>
              </a:srgbClr>
            </a:solidFill>
            <a:ln w="9525">
              <a:noFill/>
              <a:miter lim="800000"/>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4763" name="Oval 25"/>
            <p:cNvSpPr>
              <a:spLocks noChangeAspect="1" noChangeArrowheads="1"/>
            </p:cNvSpPr>
            <p:nvPr/>
          </p:nvSpPr>
          <p:spPr bwMode="auto">
            <a:xfrm>
              <a:off x="1941" y="2831"/>
              <a:ext cx="75" cy="75"/>
            </a:xfrm>
            <a:prstGeom prst="ellipse">
              <a:avLst/>
            </a:prstGeom>
            <a:solidFill>
              <a:srgbClr val="FF0000"/>
            </a:solidFill>
            <a:ln w="9525">
              <a:solidFill>
                <a:srgbClr val="000000"/>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4764" name="Oval 26"/>
            <p:cNvSpPr>
              <a:spLocks noChangeAspect="1" noChangeArrowheads="1"/>
            </p:cNvSpPr>
            <p:nvPr/>
          </p:nvSpPr>
          <p:spPr bwMode="auto">
            <a:xfrm>
              <a:off x="2325" y="3866"/>
              <a:ext cx="75" cy="75"/>
            </a:xfrm>
            <a:prstGeom prst="ellipse">
              <a:avLst/>
            </a:prstGeom>
            <a:solidFill>
              <a:srgbClr val="0000FF"/>
            </a:solidFill>
            <a:ln w="9525">
              <a:solidFill>
                <a:srgbClr val="000000"/>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4765" name="Oval 27"/>
            <p:cNvSpPr>
              <a:spLocks noChangeAspect="1" noChangeArrowheads="1"/>
            </p:cNvSpPr>
            <p:nvPr/>
          </p:nvSpPr>
          <p:spPr bwMode="auto">
            <a:xfrm>
              <a:off x="1872" y="3621"/>
              <a:ext cx="75" cy="75"/>
            </a:xfrm>
            <a:prstGeom prst="ellipse">
              <a:avLst/>
            </a:prstGeom>
            <a:solidFill>
              <a:srgbClr val="00FF00"/>
            </a:solidFill>
            <a:ln w="9525">
              <a:solidFill>
                <a:srgbClr val="000000"/>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4766" name="Oval 28"/>
            <p:cNvSpPr>
              <a:spLocks noChangeAspect="1" noChangeArrowheads="1"/>
            </p:cNvSpPr>
            <p:nvPr/>
          </p:nvSpPr>
          <p:spPr bwMode="auto">
            <a:xfrm>
              <a:off x="1413" y="3360"/>
              <a:ext cx="75" cy="75"/>
            </a:xfrm>
            <a:prstGeom prst="ellipse">
              <a:avLst/>
            </a:prstGeom>
            <a:solidFill>
              <a:srgbClr val="FF00FF"/>
            </a:solidFill>
            <a:ln w="9525">
              <a:solidFill>
                <a:srgbClr val="000000"/>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4767" name="Oval 29"/>
            <p:cNvSpPr>
              <a:spLocks noChangeAspect="1" noChangeArrowheads="1"/>
            </p:cNvSpPr>
            <p:nvPr/>
          </p:nvSpPr>
          <p:spPr bwMode="auto">
            <a:xfrm>
              <a:off x="2256" y="3168"/>
              <a:ext cx="75" cy="75"/>
            </a:xfrm>
            <a:prstGeom prst="ellipse">
              <a:avLst/>
            </a:prstGeom>
            <a:solidFill>
              <a:srgbClr val="FFFF00"/>
            </a:solidFill>
            <a:ln w="9525">
              <a:solidFill>
                <a:srgbClr val="000000"/>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4768" name="AutoShape 30">
              <a:hlinkClick r:id="" action="ppaction://hlinkshowjump?jump=firstslide" highlightClick="1"/>
            </p:cNvPr>
            <p:cNvSpPr>
              <a:spLocks noChangeArrowheads="1"/>
            </p:cNvSpPr>
            <p:nvPr/>
          </p:nvSpPr>
          <p:spPr bwMode="auto">
            <a:xfrm rot="1247942">
              <a:off x="3628" y="2954"/>
              <a:ext cx="932" cy="1126"/>
            </a:xfrm>
            <a:prstGeom prst="actionButtonHome">
              <a:avLst/>
            </a:prstGeom>
            <a:solidFill>
              <a:srgbClr val="808080">
                <a:alpha val="25098"/>
              </a:srgbClr>
            </a:solidFill>
            <a:ln w="9525">
              <a:noFill/>
              <a:miter lim="800000"/>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4769" name="Oval 31"/>
            <p:cNvSpPr>
              <a:spLocks noChangeAspect="1" noChangeArrowheads="1"/>
            </p:cNvSpPr>
            <p:nvPr/>
          </p:nvSpPr>
          <p:spPr bwMode="auto">
            <a:xfrm>
              <a:off x="4176" y="3168"/>
              <a:ext cx="75" cy="75"/>
            </a:xfrm>
            <a:prstGeom prst="ellipse">
              <a:avLst/>
            </a:prstGeom>
            <a:solidFill>
              <a:srgbClr val="FF0000"/>
            </a:solidFill>
            <a:ln w="9525">
              <a:solidFill>
                <a:srgbClr val="000000"/>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4770" name="Oval 32"/>
            <p:cNvSpPr>
              <a:spLocks noChangeAspect="1" noChangeArrowheads="1"/>
            </p:cNvSpPr>
            <p:nvPr/>
          </p:nvSpPr>
          <p:spPr bwMode="auto">
            <a:xfrm>
              <a:off x="4176" y="3887"/>
              <a:ext cx="75" cy="75"/>
            </a:xfrm>
            <a:prstGeom prst="ellipse">
              <a:avLst/>
            </a:prstGeom>
            <a:solidFill>
              <a:srgbClr val="0000FF"/>
            </a:solidFill>
            <a:ln w="9525">
              <a:solidFill>
                <a:srgbClr val="000000"/>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4771" name="Oval 33"/>
            <p:cNvSpPr>
              <a:spLocks noChangeAspect="1" noChangeArrowheads="1"/>
            </p:cNvSpPr>
            <p:nvPr/>
          </p:nvSpPr>
          <p:spPr bwMode="auto">
            <a:xfrm>
              <a:off x="3936" y="3621"/>
              <a:ext cx="75" cy="75"/>
            </a:xfrm>
            <a:prstGeom prst="ellipse">
              <a:avLst/>
            </a:prstGeom>
            <a:solidFill>
              <a:srgbClr val="00FF00"/>
            </a:solidFill>
            <a:ln w="9525">
              <a:solidFill>
                <a:srgbClr val="000000"/>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4772" name="Oval 34"/>
            <p:cNvSpPr>
              <a:spLocks noChangeAspect="1" noChangeArrowheads="1"/>
            </p:cNvSpPr>
            <p:nvPr/>
          </p:nvSpPr>
          <p:spPr bwMode="auto">
            <a:xfrm>
              <a:off x="3744" y="3360"/>
              <a:ext cx="75" cy="75"/>
            </a:xfrm>
            <a:prstGeom prst="ellipse">
              <a:avLst/>
            </a:prstGeom>
            <a:solidFill>
              <a:srgbClr val="FF00FF"/>
            </a:solidFill>
            <a:ln w="9525">
              <a:solidFill>
                <a:srgbClr val="000000"/>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4773" name="Oval 35"/>
            <p:cNvSpPr>
              <a:spLocks noChangeAspect="1" noChangeArrowheads="1"/>
            </p:cNvSpPr>
            <p:nvPr/>
          </p:nvSpPr>
          <p:spPr bwMode="auto">
            <a:xfrm>
              <a:off x="4293" y="3408"/>
              <a:ext cx="75" cy="75"/>
            </a:xfrm>
            <a:prstGeom prst="ellipse">
              <a:avLst/>
            </a:prstGeom>
            <a:solidFill>
              <a:srgbClr val="FFFF00"/>
            </a:solidFill>
            <a:ln w="9525">
              <a:solidFill>
                <a:srgbClr val="000000"/>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grpSp>
      <p:sp>
        <p:nvSpPr>
          <p:cNvPr id="63" name="Text Box 36"/>
          <p:cNvSpPr txBox="1">
            <a:spLocks noChangeArrowheads="1"/>
          </p:cNvSpPr>
          <p:nvPr/>
        </p:nvSpPr>
        <p:spPr bwMode="auto">
          <a:xfrm>
            <a:off x="4632325" y="4926013"/>
            <a:ext cx="354013"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i="1">
                <a:solidFill>
                  <a:srgbClr val="000000"/>
                </a:solidFill>
                <a:latin typeface="Times New Roman" pitchFamily="18" charset="0"/>
              </a:rPr>
              <a:t>T</a:t>
            </a:r>
          </a:p>
        </p:txBody>
      </p:sp>
      <p:sp>
        <p:nvSpPr>
          <p:cNvPr id="64" name="Text Box 37"/>
          <p:cNvSpPr txBox="1">
            <a:spLocks noChangeArrowheads="1"/>
          </p:cNvSpPr>
          <p:nvPr/>
        </p:nvSpPr>
        <p:spPr bwMode="auto">
          <a:xfrm>
            <a:off x="3086100" y="3721100"/>
            <a:ext cx="376238"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i="1">
                <a:solidFill>
                  <a:srgbClr val="000000"/>
                </a:solidFill>
                <a:latin typeface="Times New Roman" pitchFamily="18" charset="0"/>
              </a:rPr>
              <a:t>x</a:t>
            </a:r>
            <a:r>
              <a:rPr lang="en-US" sz="2400" i="1" baseline="-25000">
                <a:solidFill>
                  <a:srgbClr val="000000"/>
                </a:solidFill>
                <a:latin typeface="Times New Roman" pitchFamily="18" charset="0"/>
              </a:rPr>
              <a:t>i</a:t>
            </a:r>
          </a:p>
        </p:txBody>
      </p:sp>
      <p:sp>
        <p:nvSpPr>
          <p:cNvPr id="65" name="Text Box 38"/>
          <p:cNvSpPr txBox="1">
            <a:spLocks noChangeArrowheads="1"/>
          </p:cNvSpPr>
          <p:nvPr/>
        </p:nvSpPr>
        <p:spPr bwMode="auto">
          <a:xfrm>
            <a:off x="6178550" y="4159250"/>
            <a:ext cx="376238"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i="1">
                <a:solidFill>
                  <a:srgbClr val="000000"/>
                </a:solidFill>
                <a:latin typeface="Times New Roman" pitchFamily="18" charset="0"/>
              </a:rPr>
              <a:t>x</a:t>
            </a:r>
            <a:r>
              <a:rPr lang="en-US" sz="2400" i="1" baseline="-25000">
                <a:solidFill>
                  <a:srgbClr val="000000"/>
                </a:solidFill>
                <a:latin typeface="Times New Roman" pitchFamily="18" charset="0"/>
              </a:rPr>
              <a:t>i</a:t>
            </a:r>
          </a:p>
        </p:txBody>
      </p:sp>
      <p:sp>
        <p:nvSpPr>
          <p:cNvPr id="66" name="Text Box 39"/>
          <p:cNvSpPr txBox="1">
            <a:spLocks noChangeArrowheads="1"/>
          </p:cNvSpPr>
          <p:nvPr/>
        </p:nvSpPr>
        <p:spPr bwMode="auto">
          <a:xfrm>
            <a:off x="6034088" y="3767138"/>
            <a:ext cx="247650" cy="366712"/>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b="1" i="1">
                <a:solidFill>
                  <a:srgbClr val="000000"/>
                </a:solidFill>
                <a:latin typeface="Times New Roman" pitchFamily="18" charset="0"/>
                <a:cs typeface="Times New Roman" pitchFamily="18" charset="0"/>
              </a:rPr>
              <a:t>'</a:t>
            </a:r>
          </a:p>
        </p:txBody>
      </p:sp>
      <p:sp>
        <p:nvSpPr>
          <p:cNvPr id="22" name="TextBox 21"/>
          <p:cNvSpPr txBox="1"/>
          <p:nvPr/>
        </p:nvSpPr>
        <p:spPr>
          <a:xfrm>
            <a:off x="7567318" y="6550223"/>
            <a:ext cx="2110082"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rPr>
              <a:t>Kristen </a:t>
            </a:r>
            <a:r>
              <a:rPr kumimoji="0" lang="en-US" sz="1400" b="0" i="0" u="none" strike="noStrike" kern="0" cap="none" spc="0" normalizeH="0" baseline="0" noProof="0" dirty="0" err="1" smtClean="0">
                <a:ln>
                  <a:noFill/>
                </a:ln>
                <a:solidFill>
                  <a:sysClr val="windowText" lastClr="000000"/>
                </a:solidFill>
                <a:effectLst/>
                <a:uLnTx/>
                <a:uFillTx/>
              </a:rPr>
              <a:t>Grauman</a:t>
            </a:r>
            <a:endParaRPr kumimoji="0" lang="en-US" sz="14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2193746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lstStyle/>
          <a:p>
            <a:r>
              <a:rPr lang="en-US" smtClean="0"/>
              <a:t>Fitting an affine transformation</a:t>
            </a:r>
          </a:p>
        </p:txBody>
      </p:sp>
      <p:sp>
        <p:nvSpPr>
          <p:cNvPr id="13318" name="Rectangle 3"/>
          <p:cNvSpPr>
            <a:spLocks noGrp="1" noChangeArrowheads="1"/>
          </p:cNvSpPr>
          <p:nvPr>
            <p:ph type="body" idx="1"/>
          </p:nvPr>
        </p:nvSpPr>
        <p:spPr/>
        <p:txBody>
          <a:bodyPr/>
          <a:lstStyle/>
          <a:p>
            <a:pPr>
              <a:buFontTx/>
              <a:buChar char="•"/>
            </a:pPr>
            <a:r>
              <a:rPr lang="en-US" smtClean="0"/>
              <a:t>Assuming we know the correspondences, how do we get the transformation?</a:t>
            </a:r>
          </a:p>
        </p:txBody>
      </p:sp>
      <p:graphicFrame>
        <p:nvGraphicFramePr>
          <p:cNvPr id="13314" name="Object 2"/>
          <p:cNvGraphicFramePr>
            <a:graphicFrameLocks noGrp="1" noChangeAspect="1"/>
          </p:cNvGraphicFramePr>
          <p:nvPr>
            <p:ph sz="quarter" idx="4294967295"/>
          </p:nvPr>
        </p:nvGraphicFramePr>
        <p:xfrm>
          <a:off x="5638800" y="2209800"/>
          <a:ext cx="730250" cy="365125"/>
        </p:xfrm>
        <a:graphic>
          <a:graphicData uri="http://schemas.openxmlformats.org/presentationml/2006/ole">
            <mc:AlternateContent xmlns:mc="http://schemas.openxmlformats.org/markup-compatibility/2006">
              <mc:Choice xmlns:v="urn:schemas-microsoft-com:vml" Requires="v">
                <p:oleObj spid="_x0000_s398349" name="Equation" r:id="rId4" imgW="457200" imgH="228600" progId="Equation.3">
                  <p:embed/>
                </p:oleObj>
              </mc:Choice>
              <mc:Fallback>
                <p:oleObj name="Equation" r:id="rId4" imgW="4572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209800"/>
                        <a:ext cx="73025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9" name="Line 17"/>
          <p:cNvSpPr>
            <a:spLocks noChangeShapeType="1"/>
          </p:cNvSpPr>
          <p:nvPr/>
        </p:nvSpPr>
        <p:spPr bwMode="auto">
          <a:xfrm flipV="1">
            <a:off x="4191000" y="3165475"/>
            <a:ext cx="914400" cy="0"/>
          </a:xfrm>
          <a:prstGeom prst="line">
            <a:avLst/>
          </a:prstGeom>
          <a:noFill/>
          <a:ln w="38100">
            <a:solidFill>
              <a:schemeClr val="tx1"/>
            </a:solidFill>
            <a:round/>
            <a:headEnd/>
            <a:tailEnd type="triangle" w="med" len="med"/>
          </a:ln>
        </p:spPr>
        <p:txBody>
          <a:bodyPr/>
          <a:lstStyle/>
          <a:p>
            <a:pPr defTabSz="914400" fontAlgn="base">
              <a:spcBef>
                <a:spcPct val="0"/>
              </a:spcBef>
              <a:spcAft>
                <a:spcPct val="0"/>
              </a:spcAft>
            </a:pPr>
            <a:endParaRPr lang="en-US">
              <a:solidFill>
                <a:srgbClr val="000000"/>
              </a:solidFill>
              <a:latin typeface="Arial"/>
            </a:endParaRPr>
          </a:p>
        </p:txBody>
      </p:sp>
      <p:grpSp>
        <p:nvGrpSpPr>
          <p:cNvPr id="2" name="Group 18"/>
          <p:cNvGrpSpPr>
            <a:grpSpLocks/>
          </p:cNvGrpSpPr>
          <p:nvPr/>
        </p:nvGrpSpPr>
        <p:grpSpPr bwMode="auto">
          <a:xfrm>
            <a:off x="1676400" y="1946275"/>
            <a:ext cx="2241550" cy="2320925"/>
            <a:chOff x="3052" y="698"/>
            <a:chExt cx="1412" cy="1462"/>
          </a:xfrm>
        </p:grpSpPr>
        <p:sp>
          <p:nvSpPr>
            <p:cNvPr id="13327" name="AutoShape 19">
              <a:hlinkClick r:id="" action="ppaction://hlinkshowjump?jump=firstslide" highlightClick="1"/>
            </p:cNvPr>
            <p:cNvSpPr>
              <a:spLocks noChangeArrowheads="1"/>
            </p:cNvSpPr>
            <p:nvPr/>
          </p:nvSpPr>
          <p:spPr bwMode="auto">
            <a:xfrm>
              <a:off x="3052" y="698"/>
              <a:ext cx="1412" cy="1462"/>
            </a:xfrm>
            <a:prstGeom prst="actionButtonHome">
              <a:avLst/>
            </a:prstGeom>
            <a:solidFill>
              <a:schemeClr val="bg2">
                <a:alpha val="25098"/>
              </a:schemeClr>
            </a:solidFill>
            <a:ln w="9525">
              <a:no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8" name="Oval 20"/>
            <p:cNvSpPr>
              <a:spLocks noChangeAspect="1" noChangeArrowheads="1"/>
            </p:cNvSpPr>
            <p:nvPr/>
          </p:nvSpPr>
          <p:spPr bwMode="auto">
            <a:xfrm>
              <a:off x="3717" y="863"/>
              <a:ext cx="75" cy="75"/>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9" name="Oval 21"/>
            <p:cNvSpPr>
              <a:spLocks noChangeAspect="1" noChangeArrowheads="1"/>
            </p:cNvSpPr>
            <p:nvPr/>
          </p:nvSpPr>
          <p:spPr bwMode="auto">
            <a:xfrm>
              <a:off x="4101" y="1898"/>
              <a:ext cx="75" cy="75"/>
            </a:xfrm>
            <a:prstGeom prst="ellipse">
              <a:avLst/>
            </a:prstGeom>
            <a:solidFill>
              <a:schemeClr val="folHlink"/>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30" name="Oval 22"/>
            <p:cNvSpPr>
              <a:spLocks noChangeAspect="1" noChangeArrowheads="1"/>
            </p:cNvSpPr>
            <p:nvPr/>
          </p:nvSpPr>
          <p:spPr bwMode="auto">
            <a:xfrm>
              <a:off x="3648" y="1653"/>
              <a:ext cx="75" cy="75"/>
            </a:xfrm>
            <a:prstGeom prst="ellipse">
              <a:avLst/>
            </a:prstGeom>
            <a:solidFill>
              <a:srgbClr val="00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31" name="Oval 23"/>
            <p:cNvSpPr>
              <a:spLocks noChangeAspect="1" noChangeArrowheads="1"/>
            </p:cNvSpPr>
            <p:nvPr/>
          </p:nvSpPr>
          <p:spPr bwMode="auto">
            <a:xfrm>
              <a:off x="3189" y="1392"/>
              <a:ext cx="75" cy="75"/>
            </a:xfrm>
            <a:prstGeom prst="ellipse">
              <a:avLst/>
            </a:prstGeom>
            <a:solidFill>
              <a:srgbClr val="FF00FF"/>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32" name="Oval 24"/>
            <p:cNvSpPr>
              <a:spLocks noChangeAspect="1" noChangeArrowheads="1"/>
            </p:cNvSpPr>
            <p:nvPr/>
          </p:nvSpPr>
          <p:spPr bwMode="auto">
            <a:xfrm>
              <a:off x="4032" y="1200"/>
              <a:ext cx="75" cy="75"/>
            </a:xfrm>
            <a:prstGeom prst="ellipse">
              <a:avLst/>
            </a:prstGeom>
            <a:solidFill>
              <a:srgbClr val="FF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sp>
        <p:nvSpPr>
          <p:cNvPr id="13321" name="AutoShape 26">
            <a:hlinkClick r:id="" action="ppaction://hlinkshowjump?jump=firstslide" highlightClick="1"/>
          </p:cNvPr>
          <p:cNvSpPr>
            <a:spLocks noChangeArrowheads="1"/>
          </p:cNvSpPr>
          <p:nvPr/>
        </p:nvSpPr>
        <p:spPr bwMode="auto">
          <a:xfrm rot="1247942">
            <a:off x="5410200" y="2209800"/>
            <a:ext cx="1479550" cy="1787525"/>
          </a:xfrm>
          <a:prstGeom prst="actionButtonHome">
            <a:avLst/>
          </a:prstGeom>
          <a:solidFill>
            <a:schemeClr val="bg2">
              <a:alpha val="25098"/>
            </a:schemeClr>
          </a:solidFill>
          <a:ln w="9525">
            <a:no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2" name="Oval 27"/>
          <p:cNvSpPr>
            <a:spLocks noChangeAspect="1" noChangeArrowheads="1"/>
          </p:cNvSpPr>
          <p:nvPr/>
        </p:nvSpPr>
        <p:spPr bwMode="auto">
          <a:xfrm>
            <a:off x="6281738" y="2547938"/>
            <a:ext cx="119062" cy="119062"/>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3" name="Oval 28"/>
          <p:cNvSpPr>
            <a:spLocks noChangeAspect="1" noChangeArrowheads="1"/>
          </p:cNvSpPr>
          <p:nvPr/>
        </p:nvSpPr>
        <p:spPr bwMode="auto">
          <a:xfrm>
            <a:off x="6280150" y="3690938"/>
            <a:ext cx="119063" cy="119062"/>
          </a:xfrm>
          <a:prstGeom prst="ellipse">
            <a:avLst/>
          </a:prstGeom>
          <a:solidFill>
            <a:schemeClr val="folHlink"/>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4" name="Oval 29"/>
          <p:cNvSpPr>
            <a:spLocks noChangeAspect="1" noChangeArrowheads="1"/>
          </p:cNvSpPr>
          <p:nvPr/>
        </p:nvSpPr>
        <p:spPr bwMode="auto">
          <a:xfrm>
            <a:off x="5899150" y="3268663"/>
            <a:ext cx="119063" cy="119062"/>
          </a:xfrm>
          <a:prstGeom prst="ellipse">
            <a:avLst/>
          </a:prstGeom>
          <a:solidFill>
            <a:srgbClr val="00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5" name="Oval 30"/>
          <p:cNvSpPr>
            <a:spLocks noChangeAspect="1" noChangeArrowheads="1"/>
          </p:cNvSpPr>
          <p:nvPr/>
        </p:nvSpPr>
        <p:spPr bwMode="auto">
          <a:xfrm>
            <a:off x="5594350" y="2854325"/>
            <a:ext cx="119063" cy="119063"/>
          </a:xfrm>
          <a:prstGeom prst="ellipse">
            <a:avLst/>
          </a:prstGeom>
          <a:solidFill>
            <a:srgbClr val="FF00FF"/>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6" name="Oval 31"/>
          <p:cNvSpPr>
            <a:spLocks noChangeAspect="1" noChangeArrowheads="1"/>
          </p:cNvSpPr>
          <p:nvPr/>
        </p:nvSpPr>
        <p:spPr bwMode="auto">
          <a:xfrm>
            <a:off x="6465888" y="2930525"/>
            <a:ext cx="119062" cy="119063"/>
          </a:xfrm>
          <a:prstGeom prst="ellipse">
            <a:avLst/>
          </a:prstGeom>
          <a:solidFill>
            <a:srgbClr val="FF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aphicFrame>
        <p:nvGraphicFramePr>
          <p:cNvPr id="13315" name="Object 3"/>
          <p:cNvGraphicFramePr>
            <a:graphicFrameLocks noGrp="1" noChangeAspect="1"/>
          </p:cNvGraphicFramePr>
          <p:nvPr>
            <p:ph sz="quarter" idx="4294967295"/>
          </p:nvPr>
        </p:nvGraphicFramePr>
        <p:xfrm>
          <a:off x="1981200" y="1981200"/>
          <a:ext cx="730250" cy="365125"/>
        </p:xfrm>
        <a:graphic>
          <a:graphicData uri="http://schemas.openxmlformats.org/presentationml/2006/ole">
            <mc:AlternateContent xmlns:mc="http://schemas.openxmlformats.org/markup-compatibility/2006">
              <mc:Choice xmlns:v="urn:schemas-microsoft-com:vml" Requires="v">
                <p:oleObj spid="_x0000_s398350" name="Equation" r:id="rId6" imgW="457200" imgH="228600" progId="Equation.3">
                  <p:embed/>
                </p:oleObj>
              </mc:Choice>
              <mc:Fallback>
                <p:oleObj name="Equation" r:id="rId6" imgW="4572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1981200"/>
                        <a:ext cx="73025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4357" name="Object 4"/>
          <p:cNvGraphicFramePr>
            <a:graphicFrameLocks noGrp="1" noChangeAspect="1"/>
          </p:cNvGraphicFramePr>
          <p:nvPr>
            <p:ph sz="half" idx="4294967295"/>
          </p:nvPr>
        </p:nvGraphicFramePr>
        <p:xfrm>
          <a:off x="563563" y="4953000"/>
          <a:ext cx="3551237" cy="1006475"/>
        </p:xfrm>
        <a:graphic>
          <a:graphicData uri="http://schemas.openxmlformats.org/presentationml/2006/ole">
            <mc:AlternateContent xmlns:mc="http://schemas.openxmlformats.org/markup-compatibility/2006">
              <mc:Choice xmlns:v="urn:schemas-microsoft-com:vml" Requires="v">
                <p:oleObj spid="_x0000_s398351" name="Equation" r:id="rId8" imgW="1701720" imgH="482400" progId="Equation.3">
                  <p:embed/>
                </p:oleObj>
              </mc:Choice>
              <mc:Fallback>
                <p:oleObj name="Equation" r:id="rId8" imgW="170172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563" y="4953000"/>
                        <a:ext cx="3551237"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18238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4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mtClean="0"/>
              <a:t>Parametric (global) warping</a:t>
            </a:r>
          </a:p>
        </p:txBody>
      </p:sp>
      <p:sp>
        <p:nvSpPr>
          <p:cNvPr id="64515" name="Rectangle 3"/>
          <p:cNvSpPr>
            <a:spLocks noGrp="1" noChangeArrowheads="1"/>
          </p:cNvSpPr>
          <p:nvPr>
            <p:ph type="body" idx="1"/>
          </p:nvPr>
        </p:nvSpPr>
        <p:spPr/>
        <p:txBody>
          <a:bodyPr/>
          <a:lstStyle/>
          <a:p>
            <a:r>
              <a:rPr lang="en-US" dirty="0" smtClean="0"/>
              <a:t>Examples of parametric warps:</a:t>
            </a:r>
          </a:p>
        </p:txBody>
      </p:sp>
      <p:pic>
        <p:nvPicPr>
          <p:cNvPr id="64516" name="Picture 4" descr="HHHIMG_1166"/>
          <p:cNvPicPr>
            <a:picLocks noChangeAspect="1" noChangeArrowheads="1"/>
          </p:cNvPicPr>
          <p:nvPr/>
        </p:nvPicPr>
        <p:blipFill>
          <a:blip r:embed="rId2"/>
          <a:srcRect/>
          <a:stretch>
            <a:fillRect/>
          </a:stretch>
        </p:blipFill>
        <p:spPr bwMode="auto">
          <a:xfrm>
            <a:off x="1890713" y="1963738"/>
            <a:ext cx="1462087" cy="1095375"/>
          </a:xfrm>
          <a:prstGeom prst="rect">
            <a:avLst/>
          </a:prstGeom>
          <a:noFill/>
          <a:ln w="9525">
            <a:noFill/>
            <a:miter lim="800000"/>
            <a:headEnd/>
            <a:tailEnd/>
          </a:ln>
        </p:spPr>
      </p:pic>
      <p:sp>
        <p:nvSpPr>
          <p:cNvPr id="64517" name="Text Box 5"/>
          <p:cNvSpPr txBox="1">
            <a:spLocks noChangeArrowheads="1"/>
          </p:cNvSpPr>
          <p:nvPr/>
        </p:nvSpPr>
        <p:spPr bwMode="auto">
          <a:xfrm>
            <a:off x="1524000" y="3059113"/>
            <a:ext cx="1219200" cy="366712"/>
          </a:xfrm>
          <a:prstGeom prst="rect">
            <a:avLst/>
          </a:prstGeom>
          <a:noFill/>
          <a:ln w="9525">
            <a:noFill/>
            <a:miter lim="800000"/>
            <a:headEnd/>
            <a:tailEnd/>
          </a:ln>
        </p:spPr>
        <p:txBody>
          <a:bodyPr>
            <a:spAutoFit/>
          </a:bodyPr>
          <a:lstStyle/>
          <a:p>
            <a:pPr algn="ctr" defTabSz="914400" fontAlgn="base">
              <a:spcBef>
                <a:spcPct val="50000"/>
              </a:spcBef>
              <a:spcAft>
                <a:spcPct val="0"/>
              </a:spcAft>
            </a:pPr>
            <a:r>
              <a:rPr lang="en-US">
                <a:solidFill>
                  <a:srgbClr val="000000"/>
                </a:solidFill>
                <a:latin typeface="Times New Roman" pitchFamily="18" charset="0"/>
              </a:rPr>
              <a:t>translation</a:t>
            </a:r>
          </a:p>
        </p:txBody>
      </p:sp>
      <p:pic>
        <p:nvPicPr>
          <p:cNvPr id="64518" name="Picture 6" descr="HHHIMG_1166"/>
          <p:cNvPicPr>
            <a:picLocks noChangeAspect="1" noChangeArrowheads="1"/>
          </p:cNvPicPr>
          <p:nvPr/>
        </p:nvPicPr>
        <p:blipFill>
          <a:blip r:embed="rId2"/>
          <a:srcRect/>
          <a:stretch>
            <a:fillRect/>
          </a:stretch>
        </p:blipFill>
        <p:spPr bwMode="auto">
          <a:xfrm>
            <a:off x="6477000" y="1978025"/>
            <a:ext cx="1462088" cy="762000"/>
          </a:xfrm>
          <a:prstGeom prst="rect">
            <a:avLst/>
          </a:prstGeom>
          <a:noFill/>
          <a:ln w="9525">
            <a:noFill/>
            <a:miter lim="800000"/>
            <a:headEnd/>
            <a:tailEnd/>
          </a:ln>
        </p:spPr>
      </p:pic>
      <p:pic>
        <p:nvPicPr>
          <p:cNvPr id="64519" name="Picture 7" descr="rotated"/>
          <p:cNvPicPr>
            <a:picLocks noChangeAspect="1" noChangeArrowheads="1"/>
          </p:cNvPicPr>
          <p:nvPr/>
        </p:nvPicPr>
        <p:blipFill>
          <a:blip r:embed="rId3"/>
          <a:srcRect/>
          <a:stretch>
            <a:fillRect/>
          </a:stretch>
        </p:blipFill>
        <p:spPr bwMode="auto">
          <a:xfrm>
            <a:off x="3886200" y="1749425"/>
            <a:ext cx="1755775" cy="1411288"/>
          </a:xfrm>
          <a:prstGeom prst="rect">
            <a:avLst/>
          </a:prstGeom>
          <a:noFill/>
          <a:ln w="9525">
            <a:noFill/>
            <a:miter lim="800000"/>
            <a:headEnd/>
            <a:tailEnd/>
          </a:ln>
        </p:spPr>
      </p:pic>
      <p:sp>
        <p:nvSpPr>
          <p:cNvPr id="64520" name="Text Box 8"/>
          <p:cNvSpPr txBox="1">
            <a:spLocks noChangeArrowheads="1"/>
          </p:cNvSpPr>
          <p:nvPr/>
        </p:nvSpPr>
        <p:spPr bwMode="auto">
          <a:xfrm>
            <a:off x="4117975" y="3044825"/>
            <a:ext cx="1219200" cy="366713"/>
          </a:xfrm>
          <a:prstGeom prst="rect">
            <a:avLst/>
          </a:prstGeom>
          <a:noFill/>
          <a:ln w="9525">
            <a:noFill/>
            <a:miter lim="800000"/>
            <a:headEnd/>
            <a:tailEnd/>
          </a:ln>
        </p:spPr>
        <p:txBody>
          <a:bodyPr>
            <a:spAutoFit/>
          </a:bodyPr>
          <a:lstStyle/>
          <a:p>
            <a:pPr algn="ctr" defTabSz="914400" fontAlgn="base">
              <a:spcBef>
                <a:spcPct val="50000"/>
              </a:spcBef>
              <a:spcAft>
                <a:spcPct val="0"/>
              </a:spcAft>
            </a:pPr>
            <a:r>
              <a:rPr lang="en-US">
                <a:solidFill>
                  <a:srgbClr val="000000"/>
                </a:solidFill>
                <a:latin typeface="Times New Roman" pitchFamily="18" charset="0"/>
              </a:rPr>
              <a:t>rotation</a:t>
            </a:r>
          </a:p>
        </p:txBody>
      </p:sp>
      <p:sp>
        <p:nvSpPr>
          <p:cNvPr id="64521" name="Text Box 9"/>
          <p:cNvSpPr txBox="1">
            <a:spLocks noChangeArrowheads="1"/>
          </p:cNvSpPr>
          <p:nvPr/>
        </p:nvSpPr>
        <p:spPr bwMode="auto">
          <a:xfrm>
            <a:off x="6553200" y="2968625"/>
            <a:ext cx="1219200" cy="366713"/>
          </a:xfrm>
          <a:prstGeom prst="rect">
            <a:avLst/>
          </a:prstGeom>
          <a:noFill/>
          <a:ln w="9525">
            <a:noFill/>
            <a:miter lim="800000"/>
            <a:headEnd/>
            <a:tailEnd/>
          </a:ln>
        </p:spPr>
        <p:txBody>
          <a:bodyPr>
            <a:spAutoFit/>
          </a:bodyPr>
          <a:lstStyle/>
          <a:p>
            <a:pPr algn="ctr" defTabSz="914400" fontAlgn="base">
              <a:spcBef>
                <a:spcPct val="50000"/>
              </a:spcBef>
              <a:spcAft>
                <a:spcPct val="0"/>
              </a:spcAft>
            </a:pPr>
            <a:r>
              <a:rPr lang="en-US">
                <a:solidFill>
                  <a:srgbClr val="000000"/>
                </a:solidFill>
                <a:latin typeface="Times New Roman" pitchFamily="18" charset="0"/>
              </a:rPr>
              <a:t>aspect</a:t>
            </a:r>
          </a:p>
        </p:txBody>
      </p:sp>
      <p:pic>
        <p:nvPicPr>
          <p:cNvPr id="64522" name="Picture 10" descr="affine"/>
          <p:cNvPicPr>
            <a:picLocks noChangeAspect="1" noChangeArrowheads="1"/>
          </p:cNvPicPr>
          <p:nvPr/>
        </p:nvPicPr>
        <p:blipFill>
          <a:blip r:embed="rId4"/>
          <a:srcRect/>
          <a:stretch>
            <a:fillRect/>
          </a:stretch>
        </p:blipFill>
        <p:spPr bwMode="auto">
          <a:xfrm>
            <a:off x="2860675" y="4006850"/>
            <a:ext cx="1746250" cy="1306513"/>
          </a:xfrm>
          <a:prstGeom prst="rect">
            <a:avLst/>
          </a:prstGeom>
          <a:noFill/>
          <a:ln w="9525">
            <a:noFill/>
            <a:miter lim="800000"/>
            <a:headEnd/>
            <a:tailEnd/>
          </a:ln>
        </p:spPr>
      </p:pic>
      <p:sp>
        <p:nvSpPr>
          <p:cNvPr id="64523" name="Text Box 11"/>
          <p:cNvSpPr txBox="1">
            <a:spLocks noChangeArrowheads="1"/>
          </p:cNvSpPr>
          <p:nvPr/>
        </p:nvSpPr>
        <p:spPr bwMode="auto">
          <a:xfrm>
            <a:off x="3013075" y="5454650"/>
            <a:ext cx="1219200" cy="366713"/>
          </a:xfrm>
          <a:prstGeom prst="rect">
            <a:avLst/>
          </a:prstGeom>
          <a:noFill/>
          <a:ln w="9525">
            <a:noFill/>
            <a:miter lim="800000"/>
            <a:headEnd/>
            <a:tailEnd/>
          </a:ln>
        </p:spPr>
        <p:txBody>
          <a:bodyPr>
            <a:spAutoFit/>
          </a:bodyPr>
          <a:lstStyle/>
          <a:p>
            <a:pPr algn="ctr" defTabSz="914400" fontAlgn="base">
              <a:spcBef>
                <a:spcPct val="50000"/>
              </a:spcBef>
              <a:spcAft>
                <a:spcPct val="0"/>
              </a:spcAft>
            </a:pPr>
            <a:r>
              <a:rPr lang="en-US">
                <a:solidFill>
                  <a:srgbClr val="000000"/>
                </a:solidFill>
                <a:latin typeface="Times New Roman" pitchFamily="18" charset="0"/>
              </a:rPr>
              <a:t>affine</a:t>
            </a:r>
          </a:p>
        </p:txBody>
      </p:sp>
      <p:pic>
        <p:nvPicPr>
          <p:cNvPr id="64524" name="Picture 12" descr="perspective"/>
          <p:cNvPicPr>
            <a:picLocks noChangeAspect="1" noChangeArrowheads="1"/>
          </p:cNvPicPr>
          <p:nvPr/>
        </p:nvPicPr>
        <p:blipFill>
          <a:blip r:embed="rId5"/>
          <a:srcRect/>
          <a:stretch>
            <a:fillRect/>
          </a:stretch>
        </p:blipFill>
        <p:spPr bwMode="auto">
          <a:xfrm>
            <a:off x="5375275" y="4159250"/>
            <a:ext cx="1563688" cy="1001713"/>
          </a:xfrm>
          <a:prstGeom prst="rect">
            <a:avLst/>
          </a:prstGeom>
          <a:noFill/>
          <a:ln w="9525">
            <a:noFill/>
            <a:miter lim="800000"/>
            <a:headEnd/>
            <a:tailEnd/>
          </a:ln>
        </p:spPr>
      </p:pic>
      <p:sp>
        <p:nvSpPr>
          <p:cNvPr id="64525" name="Text Box 13"/>
          <p:cNvSpPr txBox="1">
            <a:spLocks noChangeArrowheads="1"/>
          </p:cNvSpPr>
          <p:nvPr/>
        </p:nvSpPr>
        <p:spPr bwMode="auto">
          <a:xfrm>
            <a:off x="5491163" y="5251450"/>
            <a:ext cx="1371600" cy="366713"/>
          </a:xfrm>
          <a:prstGeom prst="rect">
            <a:avLst/>
          </a:prstGeom>
          <a:noFill/>
          <a:ln w="9525">
            <a:noFill/>
            <a:miter lim="800000"/>
            <a:headEnd/>
            <a:tailEnd/>
          </a:ln>
        </p:spPr>
        <p:txBody>
          <a:bodyPr>
            <a:spAutoFit/>
          </a:bodyPr>
          <a:lstStyle/>
          <a:p>
            <a:pPr algn="ctr" defTabSz="914400" fontAlgn="base">
              <a:spcBef>
                <a:spcPct val="50000"/>
              </a:spcBef>
              <a:spcAft>
                <a:spcPct val="0"/>
              </a:spcAft>
            </a:pPr>
            <a:r>
              <a:rPr lang="en-US">
                <a:solidFill>
                  <a:srgbClr val="000000"/>
                </a:solidFill>
                <a:latin typeface="Times New Roman" pitchFamily="18" charset="0"/>
              </a:rPr>
              <a:t>perspective</a:t>
            </a:r>
          </a:p>
        </p:txBody>
      </p:sp>
      <p:sp>
        <p:nvSpPr>
          <p:cNvPr id="64526" name="TextBox 15"/>
          <p:cNvSpPr txBox="1">
            <a:spLocks noChangeArrowheads="1"/>
          </p:cNvSpPr>
          <p:nvPr/>
        </p:nvSpPr>
        <p:spPr bwMode="auto">
          <a:xfrm>
            <a:off x="7164388" y="6532563"/>
            <a:ext cx="2555875" cy="292100"/>
          </a:xfrm>
          <a:prstGeom prst="rect">
            <a:avLst/>
          </a:prstGeom>
          <a:noFill/>
          <a:ln w="9525">
            <a:noFill/>
            <a:miter lim="800000"/>
            <a:headEnd/>
            <a:tailEnd/>
          </a:ln>
        </p:spPr>
        <p:txBody>
          <a:bodyPr>
            <a:spAutoFit/>
          </a:bodyPr>
          <a:lstStyle/>
          <a:p>
            <a:pPr defTabSz="914400" fontAlgn="base">
              <a:spcBef>
                <a:spcPct val="0"/>
              </a:spcBef>
              <a:spcAft>
                <a:spcPct val="0"/>
              </a:spcAft>
            </a:pPr>
            <a:r>
              <a:rPr lang="en-US" sz="1300">
                <a:solidFill>
                  <a:srgbClr val="000000"/>
                </a:solidFill>
                <a:latin typeface="Arial"/>
              </a:rPr>
              <a:t>Source: Alyosha Efros</a:t>
            </a:r>
          </a:p>
        </p:txBody>
      </p:sp>
    </p:spTree>
    <p:extLst>
      <p:ext uri="{BB962C8B-B14F-4D97-AF65-F5344CB8AC3E}">
        <p14:creationId xmlns:p14="http://schemas.microsoft.com/office/powerpoint/2010/main" val="193742893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4"/>
          <p:cNvSpPr>
            <a:spLocks noGrp="1" noChangeArrowheads="1"/>
          </p:cNvSpPr>
          <p:nvPr>
            <p:ph type="title"/>
          </p:nvPr>
        </p:nvSpPr>
        <p:spPr/>
        <p:txBody>
          <a:bodyPr/>
          <a:lstStyle/>
          <a:p>
            <a:r>
              <a:rPr lang="en-US" smtClean="0"/>
              <a:t>Parametric (global) warping</a:t>
            </a:r>
          </a:p>
        </p:txBody>
      </p:sp>
      <p:sp>
        <p:nvSpPr>
          <p:cNvPr id="742414" name="Rectangle 14"/>
          <p:cNvSpPr>
            <a:spLocks noGrp="1" noChangeArrowheads="1"/>
          </p:cNvSpPr>
          <p:nvPr>
            <p:ph type="body" idx="1"/>
          </p:nvPr>
        </p:nvSpPr>
        <p:spPr>
          <a:xfrm>
            <a:off x="685800" y="2590800"/>
            <a:ext cx="7772400" cy="3124200"/>
          </a:xfrm>
        </p:spPr>
        <p:txBody>
          <a:bodyPr/>
          <a:lstStyle/>
          <a:p>
            <a:r>
              <a:rPr lang="en-US" smtClean="0"/>
              <a:t>Transformation T is a coordinate-changing machine:</a:t>
            </a:r>
          </a:p>
          <a:p>
            <a:r>
              <a:rPr lang="en-US" smtClean="0"/>
              <a:t>				p’ = </a:t>
            </a:r>
            <a:r>
              <a:rPr lang="en-US" i="1" smtClean="0"/>
              <a:t>T</a:t>
            </a:r>
            <a:r>
              <a:rPr lang="en-US" smtClean="0"/>
              <a:t>(p)</a:t>
            </a:r>
          </a:p>
          <a:p>
            <a:r>
              <a:rPr lang="en-US" smtClean="0"/>
              <a:t>What does it mean that </a:t>
            </a:r>
            <a:r>
              <a:rPr lang="en-US" i="1" smtClean="0"/>
              <a:t>T</a:t>
            </a:r>
            <a:r>
              <a:rPr lang="en-US" smtClean="0"/>
              <a:t> is </a:t>
            </a:r>
            <a:r>
              <a:rPr lang="en-US" b="1" smtClean="0"/>
              <a:t>global</a:t>
            </a:r>
            <a:r>
              <a:rPr lang="en-US" smtClean="0"/>
              <a:t>?</a:t>
            </a:r>
          </a:p>
          <a:p>
            <a:pPr lvl="1"/>
            <a:r>
              <a:rPr lang="en-US" smtClean="0"/>
              <a:t>Is the same for any point p</a:t>
            </a:r>
          </a:p>
          <a:p>
            <a:pPr lvl="1"/>
            <a:r>
              <a:rPr lang="en-US" smtClean="0"/>
              <a:t>can be described by just a few numbers (parameters)</a:t>
            </a:r>
          </a:p>
          <a:p>
            <a:r>
              <a:rPr lang="en-US" smtClean="0"/>
              <a:t>Let’s represent </a:t>
            </a:r>
            <a:r>
              <a:rPr lang="en-US" i="1" smtClean="0"/>
              <a:t>T</a:t>
            </a:r>
            <a:r>
              <a:rPr lang="en-US" smtClean="0"/>
              <a:t> as a matrix:</a:t>
            </a:r>
          </a:p>
          <a:p>
            <a:r>
              <a:rPr lang="en-US" smtClean="0"/>
              <a:t>				  p’ = </a:t>
            </a:r>
            <a:r>
              <a:rPr lang="en-US" b="1" smtClean="0"/>
              <a:t>M</a:t>
            </a:r>
            <a:r>
              <a:rPr lang="en-US" smtClean="0"/>
              <a:t>p</a:t>
            </a:r>
          </a:p>
          <a:p>
            <a:endParaRPr lang="en-US" smtClean="0"/>
          </a:p>
        </p:txBody>
      </p:sp>
      <p:grpSp>
        <p:nvGrpSpPr>
          <p:cNvPr id="2" name="Group 6"/>
          <p:cNvGrpSpPr>
            <a:grpSpLocks/>
          </p:cNvGrpSpPr>
          <p:nvPr/>
        </p:nvGrpSpPr>
        <p:grpSpPr bwMode="auto">
          <a:xfrm>
            <a:off x="3352800" y="1352550"/>
            <a:ext cx="1600200" cy="476250"/>
            <a:chOff x="2256" y="2064"/>
            <a:chExt cx="1008" cy="300"/>
          </a:xfrm>
        </p:grpSpPr>
        <p:sp>
          <p:nvSpPr>
            <p:cNvPr id="2061" name="Text Box 7"/>
            <p:cNvSpPr txBox="1">
              <a:spLocks noChangeArrowheads="1"/>
            </p:cNvSpPr>
            <p:nvPr/>
          </p:nvSpPr>
          <p:spPr bwMode="auto">
            <a:xfrm>
              <a:off x="2592" y="2064"/>
              <a:ext cx="336" cy="300"/>
            </a:xfrm>
            <a:prstGeom prst="rect">
              <a:avLst/>
            </a:prstGeom>
            <a:noFill/>
            <a:ln w="19050">
              <a:solidFill>
                <a:schemeClr val="tx1"/>
              </a:solidFill>
              <a:miter lim="800000"/>
              <a:headEnd/>
              <a:tailEnd/>
            </a:ln>
          </p:spPr>
          <p:txBody>
            <a:bodyPr>
              <a:spAutoFit/>
            </a:bodyPr>
            <a:lstStyle/>
            <a:p>
              <a:pPr algn="ctr" defTabSz="914400" fontAlgn="base">
                <a:spcBef>
                  <a:spcPct val="50000"/>
                </a:spcBef>
                <a:spcAft>
                  <a:spcPct val="0"/>
                </a:spcAft>
              </a:pPr>
              <a:r>
                <a:rPr lang="en-US" sz="2400" i="1">
                  <a:solidFill>
                    <a:srgbClr val="000000"/>
                  </a:solidFill>
                  <a:latin typeface="Times New Roman" pitchFamily="18" charset="0"/>
                </a:rPr>
                <a:t>T</a:t>
              </a:r>
            </a:p>
          </p:txBody>
        </p:sp>
        <p:sp>
          <p:nvSpPr>
            <p:cNvPr id="2062" name="Line 8"/>
            <p:cNvSpPr>
              <a:spLocks noChangeShapeType="1"/>
            </p:cNvSpPr>
            <p:nvPr/>
          </p:nvSpPr>
          <p:spPr bwMode="auto">
            <a:xfrm>
              <a:off x="2256" y="2208"/>
              <a:ext cx="336" cy="0"/>
            </a:xfrm>
            <a:prstGeom prst="line">
              <a:avLst/>
            </a:prstGeom>
            <a:noFill/>
            <a:ln w="9525">
              <a:solidFill>
                <a:schemeClr val="tx1"/>
              </a:solidFill>
              <a:round/>
              <a:headEnd/>
              <a:tailEnd type="triangle" w="med" len="med"/>
            </a:ln>
          </p:spPr>
          <p:txBody>
            <a:bodyPr/>
            <a:lstStyle/>
            <a:p>
              <a:pPr defTabSz="914400" fontAlgn="base">
                <a:spcBef>
                  <a:spcPct val="0"/>
                </a:spcBef>
                <a:spcAft>
                  <a:spcPct val="0"/>
                </a:spcAft>
              </a:pPr>
              <a:endParaRPr lang="en-US">
                <a:solidFill>
                  <a:srgbClr val="000000"/>
                </a:solidFill>
                <a:latin typeface="Arial"/>
              </a:endParaRPr>
            </a:p>
          </p:txBody>
        </p:sp>
        <p:sp>
          <p:nvSpPr>
            <p:cNvPr id="2063" name="Line 9"/>
            <p:cNvSpPr>
              <a:spLocks noChangeShapeType="1"/>
            </p:cNvSpPr>
            <p:nvPr/>
          </p:nvSpPr>
          <p:spPr bwMode="auto">
            <a:xfrm>
              <a:off x="2928" y="2208"/>
              <a:ext cx="336" cy="0"/>
            </a:xfrm>
            <a:prstGeom prst="line">
              <a:avLst/>
            </a:prstGeom>
            <a:noFill/>
            <a:ln w="9525">
              <a:solidFill>
                <a:schemeClr val="tx1"/>
              </a:solidFill>
              <a:round/>
              <a:headEnd/>
              <a:tailEnd type="triangle" w="med" len="med"/>
            </a:ln>
          </p:spPr>
          <p:txBody>
            <a:bodyPr/>
            <a:lstStyle/>
            <a:p>
              <a:pPr defTabSz="914400" fontAlgn="base">
                <a:spcBef>
                  <a:spcPct val="0"/>
                </a:spcBef>
                <a:spcAft>
                  <a:spcPct val="0"/>
                </a:spcAft>
              </a:pPr>
              <a:endParaRPr lang="en-US">
                <a:solidFill>
                  <a:srgbClr val="000000"/>
                </a:solidFill>
                <a:latin typeface="Arial"/>
              </a:endParaRPr>
            </a:p>
          </p:txBody>
        </p:sp>
      </p:grpSp>
      <p:pic>
        <p:nvPicPr>
          <p:cNvPr id="2054" name="Picture 10" descr="HHHIMG_1166"/>
          <p:cNvPicPr>
            <a:picLocks noChangeAspect="1" noChangeArrowheads="1"/>
          </p:cNvPicPr>
          <p:nvPr/>
        </p:nvPicPr>
        <p:blipFill>
          <a:blip r:embed="rId4"/>
          <a:srcRect/>
          <a:stretch>
            <a:fillRect/>
          </a:stretch>
        </p:blipFill>
        <p:spPr bwMode="auto">
          <a:xfrm>
            <a:off x="1524000" y="1038225"/>
            <a:ext cx="1462088" cy="1095375"/>
          </a:xfrm>
          <a:prstGeom prst="rect">
            <a:avLst/>
          </a:prstGeom>
          <a:noFill/>
          <a:ln w="9525">
            <a:noFill/>
            <a:miter lim="800000"/>
            <a:headEnd/>
            <a:tailEnd/>
          </a:ln>
        </p:spPr>
      </p:pic>
      <p:pic>
        <p:nvPicPr>
          <p:cNvPr id="2055" name="Picture 11" descr="HHHIMG_1166"/>
          <p:cNvPicPr>
            <a:picLocks noChangeAspect="1" noChangeArrowheads="1"/>
          </p:cNvPicPr>
          <p:nvPr/>
        </p:nvPicPr>
        <p:blipFill>
          <a:blip r:embed="rId4"/>
          <a:srcRect/>
          <a:stretch>
            <a:fillRect/>
          </a:stretch>
        </p:blipFill>
        <p:spPr bwMode="auto">
          <a:xfrm>
            <a:off x="5486400" y="1371600"/>
            <a:ext cx="1843088" cy="762000"/>
          </a:xfrm>
          <a:prstGeom prst="rect">
            <a:avLst/>
          </a:prstGeom>
          <a:noFill/>
          <a:ln w="9525">
            <a:noFill/>
            <a:miter lim="800000"/>
            <a:headEnd/>
            <a:tailEnd/>
          </a:ln>
        </p:spPr>
      </p:pic>
      <p:sp>
        <p:nvSpPr>
          <p:cNvPr id="2056" name="Text Box 15"/>
          <p:cNvSpPr txBox="1">
            <a:spLocks noChangeArrowheads="1"/>
          </p:cNvSpPr>
          <p:nvPr/>
        </p:nvSpPr>
        <p:spPr bwMode="auto">
          <a:xfrm>
            <a:off x="1524000" y="2133600"/>
            <a:ext cx="1262063" cy="457200"/>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400" b="1">
                <a:solidFill>
                  <a:srgbClr val="000000"/>
                </a:solidFill>
                <a:latin typeface="Times New Roman" pitchFamily="18" charset="0"/>
              </a:rPr>
              <a:t>p</a:t>
            </a:r>
            <a:r>
              <a:rPr lang="en-US" sz="2400">
                <a:solidFill>
                  <a:srgbClr val="000000"/>
                </a:solidFill>
                <a:latin typeface="Times New Roman" pitchFamily="18" charset="0"/>
              </a:rPr>
              <a:t> = (x,y)</a:t>
            </a:r>
          </a:p>
        </p:txBody>
      </p:sp>
      <p:sp>
        <p:nvSpPr>
          <p:cNvPr id="2057" name="Text Box 16"/>
          <p:cNvSpPr txBox="1">
            <a:spLocks noChangeArrowheads="1"/>
          </p:cNvSpPr>
          <p:nvPr/>
        </p:nvSpPr>
        <p:spPr bwMode="auto">
          <a:xfrm>
            <a:off x="5748338" y="2133600"/>
            <a:ext cx="1566862" cy="457200"/>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400" b="1">
                <a:solidFill>
                  <a:srgbClr val="000000"/>
                </a:solidFill>
                <a:latin typeface="Times New Roman" pitchFamily="18" charset="0"/>
              </a:rPr>
              <a:t>p’</a:t>
            </a:r>
            <a:r>
              <a:rPr lang="en-US" sz="2400">
                <a:solidFill>
                  <a:srgbClr val="000000"/>
                </a:solidFill>
                <a:latin typeface="Times New Roman" pitchFamily="18" charset="0"/>
              </a:rPr>
              <a:t> = (x’,y’)</a:t>
            </a:r>
          </a:p>
        </p:txBody>
      </p:sp>
      <p:sp>
        <p:nvSpPr>
          <p:cNvPr id="2058" name="Oval 17"/>
          <p:cNvSpPr>
            <a:spLocks noChangeAspect="1" noChangeArrowheads="1"/>
          </p:cNvSpPr>
          <p:nvPr/>
        </p:nvSpPr>
        <p:spPr bwMode="auto">
          <a:xfrm>
            <a:off x="6129338" y="1481138"/>
            <a:ext cx="119062" cy="119062"/>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2059" name="Oval 18"/>
          <p:cNvSpPr>
            <a:spLocks noChangeAspect="1" noChangeArrowheads="1"/>
          </p:cNvSpPr>
          <p:nvPr/>
        </p:nvSpPr>
        <p:spPr bwMode="auto">
          <a:xfrm>
            <a:off x="2014538" y="1219200"/>
            <a:ext cx="119062" cy="119063"/>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graphicFrame>
        <p:nvGraphicFramePr>
          <p:cNvPr id="742423" name="Object 2"/>
          <p:cNvGraphicFramePr>
            <a:graphicFrameLocks noChangeAspect="1"/>
          </p:cNvGraphicFramePr>
          <p:nvPr/>
        </p:nvGraphicFramePr>
        <p:xfrm>
          <a:off x="3084513" y="5486400"/>
          <a:ext cx="2435225" cy="1409700"/>
        </p:xfrm>
        <a:graphic>
          <a:graphicData uri="http://schemas.openxmlformats.org/presentationml/2006/ole">
            <mc:AlternateContent xmlns:mc="http://schemas.openxmlformats.org/markup-compatibility/2006">
              <mc:Choice xmlns:v="urn:schemas-microsoft-com:vml" Requires="v">
                <p:oleObj spid="_x0000_s407556" name="Equation" r:id="rId5" imgW="812520" imgH="469800" progId="Equation.3">
                  <p:embed/>
                </p:oleObj>
              </mc:Choice>
              <mc:Fallback>
                <p:oleObj name="Equation" r:id="rId5" imgW="81252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4513" y="5486400"/>
                        <a:ext cx="2435225" cy="14097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2060" name="TextBox 14"/>
          <p:cNvSpPr txBox="1">
            <a:spLocks noChangeArrowheads="1"/>
          </p:cNvSpPr>
          <p:nvPr/>
        </p:nvSpPr>
        <p:spPr bwMode="auto">
          <a:xfrm>
            <a:off x="7346950" y="6532563"/>
            <a:ext cx="2555875" cy="292100"/>
          </a:xfrm>
          <a:prstGeom prst="rect">
            <a:avLst/>
          </a:prstGeom>
          <a:noFill/>
          <a:ln w="9525">
            <a:noFill/>
            <a:miter lim="800000"/>
            <a:headEnd/>
            <a:tailEnd/>
          </a:ln>
        </p:spPr>
        <p:txBody>
          <a:bodyPr>
            <a:spAutoFit/>
          </a:bodyPr>
          <a:lstStyle/>
          <a:p>
            <a:pPr defTabSz="914400" fontAlgn="base">
              <a:spcBef>
                <a:spcPct val="0"/>
              </a:spcBef>
              <a:spcAft>
                <a:spcPct val="0"/>
              </a:spcAft>
            </a:pPr>
            <a:r>
              <a:rPr lang="en-US" sz="1300">
                <a:solidFill>
                  <a:srgbClr val="000000"/>
                </a:solidFill>
                <a:latin typeface="Arial"/>
              </a:rPr>
              <a:t>Source: Alyosha Efros</a:t>
            </a:r>
          </a:p>
        </p:txBody>
      </p:sp>
    </p:spTree>
    <p:extLst>
      <p:ext uri="{BB962C8B-B14F-4D97-AF65-F5344CB8AC3E}">
        <p14:creationId xmlns:p14="http://schemas.microsoft.com/office/powerpoint/2010/main" val="11262012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24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24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24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241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24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24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241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2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1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87388" y="76200"/>
            <a:ext cx="7770812" cy="838200"/>
          </a:xfrm>
        </p:spPr>
        <p:txBody>
          <a:bodyPr/>
          <a:lstStyle/>
          <a:p>
            <a:r>
              <a:rPr lang="en-US" smtClean="0"/>
              <a:t>Scaling</a:t>
            </a:r>
          </a:p>
        </p:txBody>
      </p:sp>
      <p:sp>
        <p:nvSpPr>
          <p:cNvPr id="65539" name="Rectangle 3"/>
          <p:cNvSpPr>
            <a:spLocks noGrp="1" noChangeArrowheads="1"/>
          </p:cNvSpPr>
          <p:nvPr>
            <p:ph type="body" idx="1"/>
          </p:nvPr>
        </p:nvSpPr>
        <p:spPr>
          <a:xfrm>
            <a:off x="685800" y="914400"/>
            <a:ext cx="7772400" cy="2398713"/>
          </a:xfrm>
        </p:spPr>
        <p:txBody>
          <a:bodyPr/>
          <a:lstStyle/>
          <a:p>
            <a:pPr>
              <a:lnSpc>
                <a:spcPct val="90000"/>
              </a:lnSpc>
            </a:pPr>
            <a:r>
              <a:rPr lang="en-US" sz="2000" i="1" smtClean="0">
                <a:solidFill>
                  <a:srgbClr val="CC3300"/>
                </a:solidFill>
              </a:rPr>
              <a:t>Scaling</a:t>
            </a:r>
            <a:r>
              <a:rPr lang="en-US" sz="2000" smtClean="0"/>
              <a:t> a coordinate means multiplying each of its components by a scalar</a:t>
            </a:r>
          </a:p>
          <a:p>
            <a:pPr>
              <a:lnSpc>
                <a:spcPct val="90000"/>
              </a:lnSpc>
            </a:pPr>
            <a:r>
              <a:rPr lang="en-US" sz="2000" i="1" smtClean="0">
                <a:solidFill>
                  <a:srgbClr val="CC3300"/>
                </a:solidFill>
              </a:rPr>
              <a:t>Uniform scaling</a:t>
            </a:r>
            <a:r>
              <a:rPr lang="en-US" sz="2000" smtClean="0"/>
              <a:t> means this scalar is the same for all components:</a:t>
            </a:r>
          </a:p>
        </p:txBody>
      </p:sp>
      <p:grpSp>
        <p:nvGrpSpPr>
          <p:cNvPr id="2" name="Group 4"/>
          <p:cNvGrpSpPr>
            <a:grpSpLocks/>
          </p:cNvGrpSpPr>
          <p:nvPr/>
        </p:nvGrpSpPr>
        <p:grpSpPr bwMode="auto">
          <a:xfrm>
            <a:off x="609600" y="2894013"/>
            <a:ext cx="3048000" cy="2743200"/>
            <a:chOff x="816" y="2208"/>
            <a:chExt cx="1920" cy="1728"/>
          </a:xfrm>
        </p:grpSpPr>
        <p:sp>
          <p:nvSpPr>
            <p:cNvPr id="65571" name="Line 5"/>
            <p:cNvSpPr>
              <a:spLocks noChangeShapeType="1"/>
            </p:cNvSpPr>
            <p:nvPr/>
          </p:nvSpPr>
          <p:spPr bwMode="auto">
            <a:xfrm>
              <a:off x="1056" y="2208"/>
              <a:ext cx="0" cy="1728"/>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72" name="Line 6"/>
            <p:cNvSpPr>
              <a:spLocks noChangeShapeType="1"/>
            </p:cNvSpPr>
            <p:nvPr/>
          </p:nvSpPr>
          <p:spPr bwMode="auto">
            <a:xfrm>
              <a:off x="816" y="3744"/>
              <a:ext cx="1920"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73" name="Line 7"/>
            <p:cNvSpPr>
              <a:spLocks noChangeShapeType="1"/>
            </p:cNvSpPr>
            <p:nvPr/>
          </p:nvSpPr>
          <p:spPr bwMode="auto">
            <a:xfrm>
              <a:off x="124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74" name="Line 8"/>
            <p:cNvSpPr>
              <a:spLocks noChangeShapeType="1"/>
            </p:cNvSpPr>
            <p:nvPr/>
          </p:nvSpPr>
          <p:spPr bwMode="auto">
            <a:xfrm>
              <a:off x="144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75" name="Line 9"/>
            <p:cNvSpPr>
              <a:spLocks noChangeShapeType="1"/>
            </p:cNvSpPr>
            <p:nvPr/>
          </p:nvSpPr>
          <p:spPr bwMode="auto">
            <a:xfrm>
              <a:off x="163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76" name="Line 10"/>
            <p:cNvSpPr>
              <a:spLocks noChangeShapeType="1"/>
            </p:cNvSpPr>
            <p:nvPr/>
          </p:nvSpPr>
          <p:spPr bwMode="auto">
            <a:xfrm>
              <a:off x="1824"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77" name="Line 11"/>
            <p:cNvSpPr>
              <a:spLocks noChangeShapeType="1"/>
            </p:cNvSpPr>
            <p:nvPr/>
          </p:nvSpPr>
          <p:spPr bwMode="auto">
            <a:xfrm>
              <a:off x="2016"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78" name="Line 12"/>
            <p:cNvSpPr>
              <a:spLocks noChangeShapeType="1"/>
            </p:cNvSpPr>
            <p:nvPr/>
          </p:nvSpPr>
          <p:spPr bwMode="auto">
            <a:xfrm>
              <a:off x="220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79" name="Line 13"/>
            <p:cNvSpPr>
              <a:spLocks noChangeShapeType="1"/>
            </p:cNvSpPr>
            <p:nvPr/>
          </p:nvSpPr>
          <p:spPr bwMode="auto">
            <a:xfrm>
              <a:off x="240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80" name="Line 14"/>
            <p:cNvSpPr>
              <a:spLocks noChangeShapeType="1"/>
            </p:cNvSpPr>
            <p:nvPr/>
          </p:nvSpPr>
          <p:spPr bwMode="auto">
            <a:xfrm>
              <a:off x="259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81" name="Line 15"/>
            <p:cNvSpPr>
              <a:spLocks noChangeShapeType="1"/>
            </p:cNvSpPr>
            <p:nvPr/>
          </p:nvSpPr>
          <p:spPr bwMode="auto">
            <a:xfrm>
              <a:off x="1008" y="355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82" name="Line 16"/>
            <p:cNvSpPr>
              <a:spLocks noChangeShapeType="1"/>
            </p:cNvSpPr>
            <p:nvPr/>
          </p:nvSpPr>
          <p:spPr bwMode="auto">
            <a:xfrm>
              <a:off x="1008" y="336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83" name="Line 17"/>
            <p:cNvSpPr>
              <a:spLocks noChangeShapeType="1"/>
            </p:cNvSpPr>
            <p:nvPr/>
          </p:nvSpPr>
          <p:spPr bwMode="auto">
            <a:xfrm>
              <a:off x="1008" y="316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84" name="Line 18"/>
            <p:cNvSpPr>
              <a:spLocks noChangeShapeType="1"/>
            </p:cNvSpPr>
            <p:nvPr/>
          </p:nvSpPr>
          <p:spPr bwMode="auto">
            <a:xfrm>
              <a:off x="1008" y="2976"/>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85" name="Line 19"/>
            <p:cNvSpPr>
              <a:spLocks noChangeShapeType="1"/>
            </p:cNvSpPr>
            <p:nvPr/>
          </p:nvSpPr>
          <p:spPr bwMode="auto">
            <a:xfrm>
              <a:off x="1008" y="2784"/>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86" name="Line 20"/>
            <p:cNvSpPr>
              <a:spLocks noChangeShapeType="1"/>
            </p:cNvSpPr>
            <p:nvPr/>
          </p:nvSpPr>
          <p:spPr bwMode="auto">
            <a:xfrm>
              <a:off x="1008" y="259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87" name="Line 21"/>
            <p:cNvSpPr>
              <a:spLocks noChangeShapeType="1"/>
            </p:cNvSpPr>
            <p:nvPr/>
          </p:nvSpPr>
          <p:spPr bwMode="auto">
            <a:xfrm>
              <a:off x="1008" y="240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88" name="Line 22"/>
            <p:cNvSpPr>
              <a:spLocks noChangeShapeType="1"/>
            </p:cNvSpPr>
            <p:nvPr/>
          </p:nvSpPr>
          <p:spPr bwMode="auto">
            <a:xfrm>
              <a:off x="1008" y="220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grpSp>
      <p:grpSp>
        <p:nvGrpSpPr>
          <p:cNvPr id="3" name="Group 23"/>
          <p:cNvGrpSpPr>
            <a:grpSpLocks/>
          </p:cNvGrpSpPr>
          <p:nvPr/>
        </p:nvGrpSpPr>
        <p:grpSpPr bwMode="auto">
          <a:xfrm>
            <a:off x="1600200" y="3960813"/>
            <a:ext cx="914400" cy="1066800"/>
            <a:chOff x="1440" y="2928"/>
            <a:chExt cx="576" cy="672"/>
          </a:xfrm>
        </p:grpSpPr>
        <p:sp>
          <p:nvSpPr>
            <p:cNvPr id="65568" name="Freeform 24" descr="Horizontal brick"/>
            <p:cNvSpPr>
              <a:spLocks/>
            </p:cNvSpPr>
            <p:nvPr/>
          </p:nvSpPr>
          <p:spPr bwMode="auto">
            <a:xfrm>
              <a:off x="1536" y="2928"/>
              <a:ext cx="96" cy="144"/>
            </a:xfrm>
            <a:custGeom>
              <a:avLst/>
              <a:gdLst>
                <a:gd name="T0" fmla="*/ 0 w 96"/>
                <a:gd name="T1" fmla="*/ 144 h 144"/>
                <a:gd name="T2" fmla="*/ 0 w 96"/>
                <a:gd name="T3" fmla="*/ 0 h 144"/>
                <a:gd name="T4" fmla="*/ 96 w 96"/>
                <a:gd name="T5" fmla="*/ 0 h 144"/>
                <a:gd name="T6" fmla="*/ 96 w 96"/>
                <a:gd name="T7" fmla="*/ 96 h 144"/>
                <a:gd name="T8" fmla="*/ 0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0" y="0"/>
                  </a:lnTo>
                  <a:lnTo>
                    <a:pt x="96" y="0"/>
                  </a:lnTo>
                  <a:lnTo>
                    <a:pt x="96" y="96"/>
                  </a:lnTo>
                  <a:lnTo>
                    <a:pt x="0" y="144"/>
                  </a:lnTo>
                  <a:close/>
                </a:path>
              </a:pathLst>
            </a:custGeom>
            <a:pattFill prst="horzBrick">
              <a:fgClr>
                <a:srgbClr val="032389"/>
              </a:fgClr>
              <a:bgClr>
                <a:srgbClr val="FFFFFF"/>
              </a:bgClr>
            </a:pattFill>
            <a:ln w="38100">
              <a:solidFill>
                <a:schemeClr val="tx2"/>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65569" name="Rectangle 25"/>
            <p:cNvSpPr>
              <a:spLocks noChangeArrowheads="1"/>
            </p:cNvSpPr>
            <p:nvPr/>
          </p:nvSpPr>
          <p:spPr bwMode="auto">
            <a:xfrm>
              <a:off x="1440" y="3168"/>
              <a:ext cx="576" cy="432"/>
            </a:xfrm>
            <a:prstGeom prst="rect">
              <a:avLst/>
            </a:prstGeom>
            <a:solidFill>
              <a:srgbClr val="FFFFFF"/>
            </a:solidFill>
            <a:ln w="38100">
              <a:solidFill>
                <a:schemeClr val="hlink"/>
              </a:solidFill>
              <a:miter lim="800000"/>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65570" name="Freeform 26"/>
            <p:cNvSpPr>
              <a:spLocks/>
            </p:cNvSpPr>
            <p:nvPr/>
          </p:nvSpPr>
          <p:spPr bwMode="auto">
            <a:xfrm>
              <a:off x="1440" y="2976"/>
              <a:ext cx="576" cy="192"/>
            </a:xfrm>
            <a:custGeom>
              <a:avLst/>
              <a:gdLst>
                <a:gd name="T0" fmla="*/ 0 w 576"/>
                <a:gd name="T1" fmla="*/ 192 h 192"/>
                <a:gd name="T2" fmla="*/ 240 w 576"/>
                <a:gd name="T3" fmla="*/ 0 h 192"/>
                <a:gd name="T4" fmla="*/ 336 w 576"/>
                <a:gd name="T5" fmla="*/ 0 h 192"/>
                <a:gd name="T6" fmla="*/ 576 w 576"/>
                <a:gd name="T7" fmla="*/ 192 h 192"/>
                <a:gd name="T8" fmla="*/ 0 w 576"/>
                <a:gd name="T9" fmla="*/ 192 h 192"/>
                <a:gd name="T10" fmla="*/ 0 60000 65536"/>
                <a:gd name="T11" fmla="*/ 0 60000 65536"/>
                <a:gd name="T12" fmla="*/ 0 60000 65536"/>
                <a:gd name="T13" fmla="*/ 0 60000 65536"/>
                <a:gd name="T14" fmla="*/ 0 60000 65536"/>
                <a:gd name="T15" fmla="*/ 0 w 576"/>
                <a:gd name="T16" fmla="*/ 0 h 192"/>
                <a:gd name="T17" fmla="*/ 576 w 576"/>
                <a:gd name="T18" fmla="*/ 192 h 192"/>
              </a:gdLst>
              <a:ahLst/>
              <a:cxnLst>
                <a:cxn ang="T10">
                  <a:pos x="T0" y="T1"/>
                </a:cxn>
                <a:cxn ang="T11">
                  <a:pos x="T2" y="T3"/>
                </a:cxn>
                <a:cxn ang="T12">
                  <a:pos x="T4" y="T5"/>
                </a:cxn>
                <a:cxn ang="T13">
                  <a:pos x="T6" y="T7"/>
                </a:cxn>
                <a:cxn ang="T14">
                  <a:pos x="T8" y="T9"/>
                </a:cxn>
              </a:cxnLst>
              <a:rect l="T15" t="T16" r="T17" b="T18"/>
              <a:pathLst>
                <a:path w="576" h="192">
                  <a:moveTo>
                    <a:pt x="0" y="192"/>
                  </a:moveTo>
                  <a:lnTo>
                    <a:pt x="240" y="0"/>
                  </a:lnTo>
                  <a:lnTo>
                    <a:pt x="336" y="0"/>
                  </a:lnTo>
                  <a:lnTo>
                    <a:pt x="576" y="192"/>
                  </a:lnTo>
                  <a:lnTo>
                    <a:pt x="0" y="192"/>
                  </a:lnTo>
                  <a:close/>
                </a:path>
              </a:pathLst>
            </a:custGeom>
            <a:solidFill>
              <a:srgbClr val="FFFFFF"/>
            </a:solidFill>
            <a:ln w="38100">
              <a:solidFill>
                <a:schemeClr val="hlink"/>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grpSp>
      <p:grpSp>
        <p:nvGrpSpPr>
          <p:cNvPr id="4" name="Group 27"/>
          <p:cNvGrpSpPr>
            <a:grpSpLocks/>
          </p:cNvGrpSpPr>
          <p:nvPr/>
        </p:nvGrpSpPr>
        <p:grpSpPr bwMode="auto">
          <a:xfrm>
            <a:off x="5181600" y="2894013"/>
            <a:ext cx="3048000" cy="2743200"/>
            <a:chOff x="816" y="2208"/>
            <a:chExt cx="1920" cy="1728"/>
          </a:xfrm>
        </p:grpSpPr>
        <p:sp>
          <p:nvSpPr>
            <p:cNvPr id="65550" name="Line 28"/>
            <p:cNvSpPr>
              <a:spLocks noChangeShapeType="1"/>
            </p:cNvSpPr>
            <p:nvPr/>
          </p:nvSpPr>
          <p:spPr bwMode="auto">
            <a:xfrm>
              <a:off x="1056" y="2208"/>
              <a:ext cx="0" cy="1728"/>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51" name="Line 29"/>
            <p:cNvSpPr>
              <a:spLocks noChangeShapeType="1"/>
            </p:cNvSpPr>
            <p:nvPr/>
          </p:nvSpPr>
          <p:spPr bwMode="auto">
            <a:xfrm>
              <a:off x="816" y="3744"/>
              <a:ext cx="1920"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52" name="Line 30"/>
            <p:cNvSpPr>
              <a:spLocks noChangeShapeType="1"/>
            </p:cNvSpPr>
            <p:nvPr/>
          </p:nvSpPr>
          <p:spPr bwMode="auto">
            <a:xfrm>
              <a:off x="124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53" name="Line 31"/>
            <p:cNvSpPr>
              <a:spLocks noChangeShapeType="1"/>
            </p:cNvSpPr>
            <p:nvPr/>
          </p:nvSpPr>
          <p:spPr bwMode="auto">
            <a:xfrm>
              <a:off x="144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54" name="Line 32"/>
            <p:cNvSpPr>
              <a:spLocks noChangeShapeType="1"/>
            </p:cNvSpPr>
            <p:nvPr/>
          </p:nvSpPr>
          <p:spPr bwMode="auto">
            <a:xfrm>
              <a:off x="163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55" name="Line 33"/>
            <p:cNvSpPr>
              <a:spLocks noChangeShapeType="1"/>
            </p:cNvSpPr>
            <p:nvPr/>
          </p:nvSpPr>
          <p:spPr bwMode="auto">
            <a:xfrm>
              <a:off x="1824"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56" name="Line 34"/>
            <p:cNvSpPr>
              <a:spLocks noChangeShapeType="1"/>
            </p:cNvSpPr>
            <p:nvPr/>
          </p:nvSpPr>
          <p:spPr bwMode="auto">
            <a:xfrm>
              <a:off x="2016"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57" name="Line 35"/>
            <p:cNvSpPr>
              <a:spLocks noChangeShapeType="1"/>
            </p:cNvSpPr>
            <p:nvPr/>
          </p:nvSpPr>
          <p:spPr bwMode="auto">
            <a:xfrm>
              <a:off x="220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58" name="Line 36"/>
            <p:cNvSpPr>
              <a:spLocks noChangeShapeType="1"/>
            </p:cNvSpPr>
            <p:nvPr/>
          </p:nvSpPr>
          <p:spPr bwMode="auto">
            <a:xfrm>
              <a:off x="240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59" name="Line 37"/>
            <p:cNvSpPr>
              <a:spLocks noChangeShapeType="1"/>
            </p:cNvSpPr>
            <p:nvPr/>
          </p:nvSpPr>
          <p:spPr bwMode="auto">
            <a:xfrm>
              <a:off x="259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60" name="Line 38"/>
            <p:cNvSpPr>
              <a:spLocks noChangeShapeType="1"/>
            </p:cNvSpPr>
            <p:nvPr/>
          </p:nvSpPr>
          <p:spPr bwMode="auto">
            <a:xfrm>
              <a:off x="1008" y="355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61" name="Line 39"/>
            <p:cNvSpPr>
              <a:spLocks noChangeShapeType="1"/>
            </p:cNvSpPr>
            <p:nvPr/>
          </p:nvSpPr>
          <p:spPr bwMode="auto">
            <a:xfrm>
              <a:off x="1008" y="336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62" name="Line 40"/>
            <p:cNvSpPr>
              <a:spLocks noChangeShapeType="1"/>
            </p:cNvSpPr>
            <p:nvPr/>
          </p:nvSpPr>
          <p:spPr bwMode="auto">
            <a:xfrm>
              <a:off x="1008" y="316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63" name="Line 41"/>
            <p:cNvSpPr>
              <a:spLocks noChangeShapeType="1"/>
            </p:cNvSpPr>
            <p:nvPr/>
          </p:nvSpPr>
          <p:spPr bwMode="auto">
            <a:xfrm>
              <a:off x="1008" y="2976"/>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64" name="Line 42"/>
            <p:cNvSpPr>
              <a:spLocks noChangeShapeType="1"/>
            </p:cNvSpPr>
            <p:nvPr/>
          </p:nvSpPr>
          <p:spPr bwMode="auto">
            <a:xfrm>
              <a:off x="1008" y="2784"/>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65" name="Line 43"/>
            <p:cNvSpPr>
              <a:spLocks noChangeShapeType="1"/>
            </p:cNvSpPr>
            <p:nvPr/>
          </p:nvSpPr>
          <p:spPr bwMode="auto">
            <a:xfrm>
              <a:off x="1008" y="259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66" name="Line 44"/>
            <p:cNvSpPr>
              <a:spLocks noChangeShapeType="1"/>
            </p:cNvSpPr>
            <p:nvPr/>
          </p:nvSpPr>
          <p:spPr bwMode="auto">
            <a:xfrm>
              <a:off x="1008" y="240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5567" name="Line 45"/>
            <p:cNvSpPr>
              <a:spLocks noChangeShapeType="1"/>
            </p:cNvSpPr>
            <p:nvPr/>
          </p:nvSpPr>
          <p:spPr bwMode="auto">
            <a:xfrm>
              <a:off x="1008" y="220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grpSp>
      <p:grpSp>
        <p:nvGrpSpPr>
          <p:cNvPr id="5" name="Group 46"/>
          <p:cNvGrpSpPr>
            <a:grpSpLocks noChangeAspect="1"/>
          </p:cNvGrpSpPr>
          <p:nvPr/>
        </p:nvGrpSpPr>
        <p:grpSpPr bwMode="auto">
          <a:xfrm>
            <a:off x="6781800" y="2589213"/>
            <a:ext cx="1828800" cy="2133600"/>
            <a:chOff x="1440" y="2928"/>
            <a:chExt cx="576" cy="672"/>
          </a:xfrm>
        </p:grpSpPr>
        <p:sp>
          <p:nvSpPr>
            <p:cNvPr id="65547" name="Freeform 47" descr="Horizontal brick"/>
            <p:cNvSpPr>
              <a:spLocks noChangeAspect="1"/>
            </p:cNvSpPr>
            <p:nvPr/>
          </p:nvSpPr>
          <p:spPr bwMode="auto">
            <a:xfrm>
              <a:off x="1536" y="2928"/>
              <a:ext cx="96" cy="144"/>
            </a:xfrm>
            <a:custGeom>
              <a:avLst/>
              <a:gdLst>
                <a:gd name="T0" fmla="*/ 0 w 96"/>
                <a:gd name="T1" fmla="*/ 144 h 144"/>
                <a:gd name="T2" fmla="*/ 0 w 96"/>
                <a:gd name="T3" fmla="*/ 0 h 144"/>
                <a:gd name="T4" fmla="*/ 96 w 96"/>
                <a:gd name="T5" fmla="*/ 0 h 144"/>
                <a:gd name="T6" fmla="*/ 96 w 96"/>
                <a:gd name="T7" fmla="*/ 96 h 144"/>
                <a:gd name="T8" fmla="*/ 0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0" y="0"/>
                  </a:lnTo>
                  <a:lnTo>
                    <a:pt x="96" y="0"/>
                  </a:lnTo>
                  <a:lnTo>
                    <a:pt x="96" y="96"/>
                  </a:lnTo>
                  <a:lnTo>
                    <a:pt x="0" y="144"/>
                  </a:lnTo>
                  <a:close/>
                </a:path>
              </a:pathLst>
            </a:custGeom>
            <a:pattFill prst="horzBrick">
              <a:fgClr>
                <a:srgbClr val="011965"/>
              </a:fgClr>
              <a:bgClr>
                <a:srgbClr val="FFFFFF"/>
              </a:bgClr>
            </a:pattFill>
            <a:ln w="38100">
              <a:solidFill>
                <a:srgbClr val="011965"/>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65548" name="Rectangle 48"/>
            <p:cNvSpPr>
              <a:spLocks noChangeAspect="1" noChangeArrowheads="1"/>
            </p:cNvSpPr>
            <p:nvPr/>
          </p:nvSpPr>
          <p:spPr bwMode="auto">
            <a:xfrm>
              <a:off x="1440" y="3168"/>
              <a:ext cx="576" cy="432"/>
            </a:xfrm>
            <a:prstGeom prst="rect">
              <a:avLst/>
            </a:prstGeom>
            <a:solidFill>
              <a:srgbClr val="FFFFFF"/>
            </a:solidFill>
            <a:ln w="38100">
              <a:solidFill>
                <a:schemeClr val="hlink"/>
              </a:solidFill>
              <a:miter lim="800000"/>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65549" name="Freeform 49"/>
            <p:cNvSpPr>
              <a:spLocks noChangeAspect="1"/>
            </p:cNvSpPr>
            <p:nvPr/>
          </p:nvSpPr>
          <p:spPr bwMode="auto">
            <a:xfrm>
              <a:off x="1440" y="2976"/>
              <a:ext cx="576" cy="192"/>
            </a:xfrm>
            <a:custGeom>
              <a:avLst/>
              <a:gdLst>
                <a:gd name="T0" fmla="*/ 0 w 576"/>
                <a:gd name="T1" fmla="*/ 192 h 192"/>
                <a:gd name="T2" fmla="*/ 240 w 576"/>
                <a:gd name="T3" fmla="*/ 0 h 192"/>
                <a:gd name="T4" fmla="*/ 336 w 576"/>
                <a:gd name="T5" fmla="*/ 0 h 192"/>
                <a:gd name="T6" fmla="*/ 576 w 576"/>
                <a:gd name="T7" fmla="*/ 192 h 192"/>
                <a:gd name="T8" fmla="*/ 0 w 576"/>
                <a:gd name="T9" fmla="*/ 192 h 192"/>
                <a:gd name="T10" fmla="*/ 0 60000 65536"/>
                <a:gd name="T11" fmla="*/ 0 60000 65536"/>
                <a:gd name="T12" fmla="*/ 0 60000 65536"/>
                <a:gd name="T13" fmla="*/ 0 60000 65536"/>
                <a:gd name="T14" fmla="*/ 0 60000 65536"/>
                <a:gd name="T15" fmla="*/ 0 w 576"/>
                <a:gd name="T16" fmla="*/ 0 h 192"/>
                <a:gd name="T17" fmla="*/ 576 w 576"/>
                <a:gd name="T18" fmla="*/ 192 h 192"/>
              </a:gdLst>
              <a:ahLst/>
              <a:cxnLst>
                <a:cxn ang="T10">
                  <a:pos x="T0" y="T1"/>
                </a:cxn>
                <a:cxn ang="T11">
                  <a:pos x="T2" y="T3"/>
                </a:cxn>
                <a:cxn ang="T12">
                  <a:pos x="T4" y="T5"/>
                </a:cxn>
                <a:cxn ang="T13">
                  <a:pos x="T6" y="T7"/>
                </a:cxn>
                <a:cxn ang="T14">
                  <a:pos x="T8" y="T9"/>
                </a:cxn>
              </a:cxnLst>
              <a:rect l="T15" t="T16" r="T17" b="T18"/>
              <a:pathLst>
                <a:path w="576" h="192">
                  <a:moveTo>
                    <a:pt x="0" y="192"/>
                  </a:moveTo>
                  <a:lnTo>
                    <a:pt x="240" y="0"/>
                  </a:lnTo>
                  <a:lnTo>
                    <a:pt x="336" y="0"/>
                  </a:lnTo>
                  <a:lnTo>
                    <a:pt x="576" y="192"/>
                  </a:lnTo>
                  <a:lnTo>
                    <a:pt x="0" y="192"/>
                  </a:lnTo>
                  <a:close/>
                </a:path>
              </a:pathLst>
            </a:custGeom>
            <a:solidFill>
              <a:srgbClr val="FFFFFF"/>
            </a:solidFill>
            <a:ln w="38100">
              <a:solidFill>
                <a:schemeClr val="hlink"/>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grpSp>
      <p:sp>
        <p:nvSpPr>
          <p:cNvPr id="65544" name="AutoShape 50"/>
          <p:cNvSpPr>
            <a:spLocks noChangeArrowheads="1"/>
          </p:cNvSpPr>
          <p:nvPr/>
        </p:nvSpPr>
        <p:spPr bwMode="auto">
          <a:xfrm>
            <a:off x="3962400" y="4113213"/>
            <a:ext cx="762000" cy="381000"/>
          </a:xfrm>
          <a:prstGeom prst="rightArrow">
            <a:avLst>
              <a:gd name="adj1" fmla="val 50000"/>
              <a:gd name="adj2" fmla="val 50000"/>
            </a:avLst>
          </a:prstGeom>
          <a:solidFill>
            <a:srgbClr val="FFFF00"/>
          </a:solidFill>
          <a:ln w="28575">
            <a:solidFill>
              <a:schemeClr val="accent1"/>
            </a:solidFill>
            <a:miter lim="800000"/>
            <a:headEnd/>
            <a:tailEnd type="none" w="sm" len="sm"/>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65545" name="Text Box 51"/>
          <p:cNvSpPr txBox="1">
            <a:spLocks noChangeArrowheads="1"/>
          </p:cNvSpPr>
          <p:nvPr/>
        </p:nvSpPr>
        <p:spPr bwMode="auto">
          <a:xfrm>
            <a:off x="4065588" y="4494213"/>
            <a:ext cx="579437" cy="457200"/>
          </a:xfrm>
          <a:prstGeom prst="rect">
            <a:avLst/>
          </a:prstGeom>
          <a:noFill/>
          <a:ln w="38100">
            <a:noFill/>
            <a:miter lim="800000"/>
            <a:headEnd/>
            <a:tailEnd/>
          </a:ln>
        </p:spPr>
        <p:txBody>
          <a:bodyPr wrap="none" anchor="ctr">
            <a:spAutoFit/>
          </a:bodyPr>
          <a:lstStyle/>
          <a:p>
            <a:pPr algn="ctr" defTabSz="914400" eaLnBrk="0" fontAlgn="base" hangingPunct="0">
              <a:spcBef>
                <a:spcPct val="0"/>
              </a:spcBef>
              <a:spcAft>
                <a:spcPct val="0"/>
              </a:spcAft>
            </a:pPr>
            <a:r>
              <a:rPr lang="en-US" sz="2400" b="1">
                <a:solidFill>
                  <a:srgbClr val="000000"/>
                </a:solidFill>
                <a:latin typeface="Times New Roman" pitchFamily="18" charset="0"/>
                <a:sym typeface="Symbol" pitchFamily="18" charset="2"/>
              </a:rPr>
              <a:t></a:t>
            </a:r>
            <a:r>
              <a:rPr lang="en-US" sz="2400">
                <a:solidFill>
                  <a:srgbClr val="000000"/>
                </a:solidFill>
                <a:latin typeface="Times New Roman" pitchFamily="18" charset="0"/>
                <a:sym typeface="Symbol" pitchFamily="18" charset="2"/>
              </a:rPr>
              <a:t> </a:t>
            </a:r>
            <a:r>
              <a:rPr lang="en-US" sz="2400">
                <a:solidFill>
                  <a:srgbClr val="000000"/>
                </a:solidFill>
                <a:latin typeface="Times New Roman" pitchFamily="18" charset="0"/>
              </a:rPr>
              <a:t>2</a:t>
            </a:r>
          </a:p>
        </p:txBody>
      </p:sp>
      <p:sp>
        <p:nvSpPr>
          <p:cNvPr id="65546" name="TextBox 51"/>
          <p:cNvSpPr txBox="1">
            <a:spLocks noChangeArrowheads="1"/>
          </p:cNvSpPr>
          <p:nvPr/>
        </p:nvSpPr>
        <p:spPr bwMode="auto">
          <a:xfrm>
            <a:off x="7493000" y="6621463"/>
            <a:ext cx="2555875" cy="276225"/>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latin typeface="Arial"/>
              </a:rPr>
              <a:t>Source: Alyosha Efros</a:t>
            </a:r>
          </a:p>
        </p:txBody>
      </p:sp>
    </p:spTree>
    <p:extLst>
      <p:ext uri="{BB962C8B-B14F-4D97-AF65-F5344CB8AC3E}">
        <p14:creationId xmlns:p14="http://schemas.microsoft.com/office/powerpoint/2010/main" val="212596201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p:txBody>
          <a:bodyPr/>
          <a:lstStyle/>
          <a:p>
            <a:pPr>
              <a:lnSpc>
                <a:spcPct val="90000"/>
              </a:lnSpc>
            </a:pPr>
            <a:r>
              <a:rPr lang="en-US" sz="2000" i="1" smtClean="0">
                <a:solidFill>
                  <a:srgbClr val="CC3300"/>
                </a:solidFill>
              </a:rPr>
              <a:t>Non-uniform scaling</a:t>
            </a:r>
            <a:r>
              <a:rPr lang="en-US" sz="2000" smtClean="0"/>
              <a:t>: different scalars per component:</a:t>
            </a:r>
          </a:p>
          <a:p>
            <a:pPr>
              <a:lnSpc>
                <a:spcPct val="90000"/>
              </a:lnSpc>
            </a:pPr>
            <a:endParaRPr lang="en-US" sz="2000" smtClean="0"/>
          </a:p>
        </p:txBody>
      </p:sp>
      <p:sp>
        <p:nvSpPr>
          <p:cNvPr id="66563" name="Rectangle 3"/>
          <p:cNvSpPr>
            <a:spLocks noGrp="1" noChangeArrowheads="1"/>
          </p:cNvSpPr>
          <p:nvPr>
            <p:ph type="title"/>
          </p:nvPr>
        </p:nvSpPr>
        <p:spPr>
          <a:xfrm>
            <a:off x="687388" y="76200"/>
            <a:ext cx="7770812" cy="838200"/>
          </a:xfrm>
        </p:spPr>
        <p:txBody>
          <a:bodyPr/>
          <a:lstStyle/>
          <a:p>
            <a:r>
              <a:rPr lang="en-US" smtClean="0"/>
              <a:t>Scaling</a:t>
            </a:r>
          </a:p>
        </p:txBody>
      </p:sp>
      <p:grpSp>
        <p:nvGrpSpPr>
          <p:cNvPr id="2" name="Group 4"/>
          <p:cNvGrpSpPr>
            <a:grpSpLocks/>
          </p:cNvGrpSpPr>
          <p:nvPr/>
        </p:nvGrpSpPr>
        <p:grpSpPr bwMode="auto">
          <a:xfrm>
            <a:off x="609600" y="2514600"/>
            <a:ext cx="8001000" cy="2743200"/>
            <a:chOff x="384" y="1584"/>
            <a:chExt cx="5040" cy="1728"/>
          </a:xfrm>
        </p:grpSpPr>
        <p:grpSp>
          <p:nvGrpSpPr>
            <p:cNvPr id="3" name="Group 5"/>
            <p:cNvGrpSpPr>
              <a:grpSpLocks/>
            </p:cNvGrpSpPr>
            <p:nvPr/>
          </p:nvGrpSpPr>
          <p:grpSpPr bwMode="auto">
            <a:xfrm>
              <a:off x="384" y="1584"/>
              <a:ext cx="1920" cy="1728"/>
              <a:chOff x="816" y="2208"/>
              <a:chExt cx="1920" cy="1728"/>
            </a:xfrm>
          </p:grpSpPr>
          <p:sp>
            <p:nvSpPr>
              <p:cNvPr id="66596" name="Line 6"/>
              <p:cNvSpPr>
                <a:spLocks noChangeShapeType="1"/>
              </p:cNvSpPr>
              <p:nvPr/>
            </p:nvSpPr>
            <p:spPr bwMode="auto">
              <a:xfrm>
                <a:off x="1056" y="2208"/>
                <a:ext cx="0" cy="1728"/>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97" name="Line 7"/>
              <p:cNvSpPr>
                <a:spLocks noChangeShapeType="1"/>
              </p:cNvSpPr>
              <p:nvPr/>
            </p:nvSpPr>
            <p:spPr bwMode="auto">
              <a:xfrm>
                <a:off x="816" y="3744"/>
                <a:ext cx="1920"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98" name="Line 8"/>
              <p:cNvSpPr>
                <a:spLocks noChangeShapeType="1"/>
              </p:cNvSpPr>
              <p:nvPr/>
            </p:nvSpPr>
            <p:spPr bwMode="auto">
              <a:xfrm>
                <a:off x="124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99" name="Line 9"/>
              <p:cNvSpPr>
                <a:spLocks noChangeShapeType="1"/>
              </p:cNvSpPr>
              <p:nvPr/>
            </p:nvSpPr>
            <p:spPr bwMode="auto">
              <a:xfrm>
                <a:off x="144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00" name="Line 10"/>
              <p:cNvSpPr>
                <a:spLocks noChangeShapeType="1"/>
              </p:cNvSpPr>
              <p:nvPr/>
            </p:nvSpPr>
            <p:spPr bwMode="auto">
              <a:xfrm>
                <a:off x="163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01" name="Line 11"/>
              <p:cNvSpPr>
                <a:spLocks noChangeShapeType="1"/>
              </p:cNvSpPr>
              <p:nvPr/>
            </p:nvSpPr>
            <p:spPr bwMode="auto">
              <a:xfrm>
                <a:off x="1824"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02" name="Line 12"/>
              <p:cNvSpPr>
                <a:spLocks noChangeShapeType="1"/>
              </p:cNvSpPr>
              <p:nvPr/>
            </p:nvSpPr>
            <p:spPr bwMode="auto">
              <a:xfrm>
                <a:off x="2016"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03" name="Line 13"/>
              <p:cNvSpPr>
                <a:spLocks noChangeShapeType="1"/>
              </p:cNvSpPr>
              <p:nvPr/>
            </p:nvSpPr>
            <p:spPr bwMode="auto">
              <a:xfrm>
                <a:off x="220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04" name="Line 14"/>
              <p:cNvSpPr>
                <a:spLocks noChangeShapeType="1"/>
              </p:cNvSpPr>
              <p:nvPr/>
            </p:nvSpPr>
            <p:spPr bwMode="auto">
              <a:xfrm>
                <a:off x="240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05" name="Line 15"/>
              <p:cNvSpPr>
                <a:spLocks noChangeShapeType="1"/>
              </p:cNvSpPr>
              <p:nvPr/>
            </p:nvSpPr>
            <p:spPr bwMode="auto">
              <a:xfrm>
                <a:off x="259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06" name="Line 16"/>
              <p:cNvSpPr>
                <a:spLocks noChangeShapeType="1"/>
              </p:cNvSpPr>
              <p:nvPr/>
            </p:nvSpPr>
            <p:spPr bwMode="auto">
              <a:xfrm>
                <a:off x="1008" y="355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07" name="Line 17"/>
              <p:cNvSpPr>
                <a:spLocks noChangeShapeType="1"/>
              </p:cNvSpPr>
              <p:nvPr/>
            </p:nvSpPr>
            <p:spPr bwMode="auto">
              <a:xfrm>
                <a:off x="1008" y="336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08" name="Line 18"/>
              <p:cNvSpPr>
                <a:spLocks noChangeShapeType="1"/>
              </p:cNvSpPr>
              <p:nvPr/>
            </p:nvSpPr>
            <p:spPr bwMode="auto">
              <a:xfrm>
                <a:off x="1008" y="316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09" name="Line 19"/>
              <p:cNvSpPr>
                <a:spLocks noChangeShapeType="1"/>
              </p:cNvSpPr>
              <p:nvPr/>
            </p:nvSpPr>
            <p:spPr bwMode="auto">
              <a:xfrm>
                <a:off x="1008" y="2976"/>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10" name="Line 20"/>
              <p:cNvSpPr>
                <a:spLocks noChangeShapeType="1"/>
              </p:cNvSpPr>
              <p:nvPr/>
            </p:nvSpPr>
            <p:spPr bwMode="auto">
              <a:xfrm>
                <a:off x="1008" y="2784"/>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11" name="Line 21"/>
              <p:cNvSpPr>
                <a:spLocks noChangeShapeType="1"/>
              </p:cNvSpPr>
              <p:nvPr/>
            </p:nvSpPr>
            <p:spPr bwMode="auto">
              <a:xfrm>
                <a:off x="1008" y="259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12" name="Line 22"/>
              <p:cNvSpPr>
                <a:spLocks noChangeShapeType="1"/>
              </p:cNvSpPr>
              <p:nvPr/>
            </p:nvSpPr>
            <p:spPr bwMode="auto">
              <a:xfrm>
                <a:off x="1008" y="240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613" name="Line 23"/>
              <p:cNvSpPr>
                <a:spLocks noChangeShapeType="1"/>
              </p:cNvSpPr>
              <p:nvPr/>
            </p:nvSpPr>
            <p:spPr bwMode="auto">
              <a:xfrm>
                <a:off x="1008" y="220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grpSp>
        <p:grpSp>
          <p:nvGrpSpPr>
            <p:cNvPr id="4" name="Group 24"/>
            <p:cNvGrpSpPr>
              <a:grpSpLocks/>
            </p:cNvGrpSpPr>
            <p:nvPr/>
          </p:nvGrpSpPr>
          <p:grpSpPr bwMode="auto">
            <a:xfrm>
              <a:off x="1008" y="2256"/>
              <a:ext cx="576" cy="672"/>
              <a:chOff x="1440" y="2928"/>
              <a:chExt cx="576" cy="672"/>
            </a:xfrm>
          </p:grpSpPr>
          <p:sp>
            <p:nvSpPr>
              <p:cNvPr id="66593" name="Freeform 25" descr="Horizontal brick"/>
              <p:cNvSpPr>
                <a:spLocks/>
              </p:cNvSpPr>
              <p:nvPr/>
            </p:nvSpPr>
            <p:spPr bwMode="auto">
              <a:xfrm>
                <a:off x="1536" y="2928"/>
                <a:ext cx="96" cy="144"/>
              </a:xfrm>
              <a:custGeom>
                <a:avLst/>
                <a:gdLst>
                  <a:gd name="T0" fmla="*/ 0 w 96"/>
                  <a:gd name="T1" fmla="*/ 144 h 144"/>
                  <a:gd name="T2" fmla="*/ 0 w 96"/>
                  <a:gd name="T3" fmla="*/ 0 h 144"/>
                  <a:gd name="T4" fmla="*/ 96 w 96"/>
                  <a:gd name="T5" fmla="*/ 0 h 144"/>
                  <a:gd name="T6" fmla="*/ 96 w 96"/>
                  <a:gd name="T7" fmla="*/ 96 h 144"/>
                  <a:gd name="T8" fmla="*/ 0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0" y="0"/>
                    </a:lnTo>
                    <a:lnTo>
                      <a:pt x="96" y="0"/>
                    </a:lnTo>
                    <a:lnTo>
                      <a:pt x="96" y="96"/>
                    </a:lnTo>
                    <a:lnTo>
                      <a:pt x="0" y="144"/>
                    </a:lnTo>
                    <a:close/>
                  </a:path>
                </a:pathLst>
              </a:custGeom>
              <a:pattFill prst="horzBrick">
                <a:fgClr>
                  <a:srgbClr val="032389"/>
                </a:fgClr>
                <a:bgClr>
                  <a:srgbClr val="FFFFFF"/>
                </a:bgClr>
              </a:pattFill>
              <a:ln w="38100">
                <a:solidFill>
                  <a:schemeClr val="tx2"/>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66594" name="Rectangle 26"/>
              <p:cNvSpPr>
                <a:spLocks noChangeArrowheads="1"/>
              </p:cNvSpPr>
              <p:nvPr/>
            </p:nvSpPr>
            <p:spPr bwMode="auto">
              <a:xfrm>
                <a:off x="1440" y="3168"/>
                <a:ext cx="576" cy="432"/>
              </a:xfrm>
              <a:prstGeom prst="rect">
                <a:avLst/>
              </a:prstGeom>
              <a:solidFill>
                <a:srgbClr val="FFFFFF"/>
              </a:solidFill>
              <a:ln w="38100">
                <a:solidFill>
                  <a:schemeClr val="hlink"/>
                </a:solidFill>
                <a:miter lim="800000"/>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66595" name="Freeform 27"/>
              <p:cNvSpPr>
                <a:spLocks/>
              </p:cNvSpPr>
              <p:nvPr/>
            </p:nvSpPr>
            <p:spPr bwMode="auto">
              <a:xfrm>
                <a:off x="1440" y="2976"/>
                <a:ext cx="576" cy="192"/>
              </a:xfrm>
              <a:custGeom>
                <a:avLst/>
                <a:gdLst>
                  <a:gd name="T0" fmla="*/ 0 w 576"/>
                  <a:gd name="T1" fmla="*/ 192 h 192"/>
                  <a:gd name="T2" fmla="*/ 240 w 576"/>
                  <a:gd name="T3" fmla="*/ 0 h 192"/>
                  <a:gd name="T4" fmla="*/ 336 w 576"/>
                  <a:gd name="T5" fmla="*/ 0 h 192"/>
                  <a:gd name="T6" fmla="*/ 576 w 576"/>
                  <a:gd name="T7" fmla="*/ 192 h 192"/>
                  <a:gd name="T8" fmla="*/ 0 w 576"/>
                  <a:gd name="T9" fmla="*/ 192 h 192"/>
                  <a:gd name="T10" fmla="*/ 0 60000 65536"/>
                  <a:gd name="T11" fmla="*/ 0 60000 65536"/>
                  <a:gd name="T12" fmla="*/ 0 60000 65536"/>
                  <a:gd name="T13" fmla="*/ 0 60000 65536"/>
                  <a:gd name="T14" fmla="*/ 0 60000 65536"/>
                  <a:gd name="T15" fmla="*/ 0 w 576"/>
                  <a:gd name="T16" fmla="*/ 0 h 192"/>
                  <a:gd name="T17" fmla="*/ 576 w 576"/>
                  <a:gd name="T18" fmla="*/ 192 h 192"/>
                </a:gdLst>
                <a:ahLst/>
                <a:cxnLst>
                  <a:cxn ang="T10">
                    <a:pos x="T0" y="T1"/>
                  </a:cxn>
                  <a:cxn ang="T11">
                    <a:pos x="T2" y="T3"/>
                  </a:cxn>
                  <a:cxn ang="T12">
                    <a:pos x="T4" y="T5"/>
                  </a:cxn>
                  <a:cxn ang="T13">
                    <a:pos x="T6" y="T7"/>
                  </a:cxn>
                  <a:cxn ang="T14">
                    <a:pos x="T8" y="T9"/>
                  </a:cxn>
                </a:cxnLst>
                <a:rect l="T15" t="T16" r="T17" b="T18"/>
                <a:pathLst>
                  <a:path w="576" h="192">
                    <a:moveTo>
                      <a:pt x="0" y="192"/>
                    </a:moveTo>
                    <a:lnTo>
                      <a:pt x="240" y="0"/>
                    </a:lnTo>
                    <a:lnTo>
                      <a:pt x="336" y="0"/>
                    </a:lnTo>
                    <a:lnTo>
                      <a:pt x="576" y="192"/>
                    </a:lnTo>
                    <a:lnTo>
                      <a:pt x="0" y="192"/>
                    </a:lnTo>
                    <a:close/>
                  </a:path>
                </a:pathLst>
              </a:custGeom>
              <a:solidFill>
                <a:srgbClr val="FFFFFF"/>
              </a:solidFill>
              <a:ln w="38100">
                <a:solidFill>
                  <a:schemeClr val="hlink"/>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grpSp>
        <p:grpSp>
          <p:nvGrpSpPr>
            <p:cNvPr id="5" name="Group 28"/>
            <p:cNvGrpSpPr>
              <a:grpSpLocks/>
            </p:cNvGrpSpPr>
            <p:nvPr/>
          </p:nvGrpSpPr>
          <p:grpSpPr bwMode="auto">
            <a:xfrm>
              <a:off x="3264" y="1584"/>
              <a:ext cx="1920" cy="1728"/>
              <a:chOff x="816" y="2208"/>
              <a:chExt cx="1920" cy="1728"/>
            </a:xfrm>
          </p:grpSpPr>
          <p:sp>
            <p:nvSpPr>
              <p:cNvPr id="66575" name="Line 29"/>
              <p:cNvSpPr>
                <a:spLocks noChangeShapeType="1"/>
              </p:cNvSpPr>
              <p:nvPr/>
            </p:nvSpPr>
            <p:spPr bwMode="auto">
              <a:xfrm>
                <a:off x="1056" y="2208"/>
                <a:ext cx="0" cy="1728"/>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76" name="Line 30"/>
              <p:cNvSpPr>
                <a:spLocks noChangeShapeType="1"/>
              </p:cNvSpPr>
              <p:nvPr/>
            </p:nvSpPr>
            <p:spPr bwMode="auto">
              <a:xfrm>
                <a:off x="816" y="3744"/>
                <a:ext cx="1920"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77" name="Line 31"/>
              <p:cNvSpPr>
                <a:spLocks noChangeShapeType="1"/>
              </p:cNvSpPr>
              <p:nvPr/>
            </p:nvSpPr>
            <p:spPr bwMode="auto">
              <a:xfrm>
                <a:off x="124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78" name="Line 32"/>
              <p:cNvSpPr>
                <a:spLocks noChangeShapeType="1"/>
              </p:cNvSpPr>
              <p:nvPr/>
            </p:nvSpPr>
            <p:spPr bwMode="auto">
              <a:xfrm>
                <a:off x="144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79" name="Line 33"/>
              <p:cNvSpPr>
                <a:spLocks noChangeShapeType="1"/>
              </p:cNvSpPr>
              <p:nvPr/>
            </p:nvSpPr>
            <p:spPr bwMode="auto">
              <a:xfrm>
                <a:off x="163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80" name="Line 34"/>
              <p:cNvSpPr>
                <a:spLocks noChangeShapeType="1"/>
              </p:cNvSpPr>
              <p:nvPr/>
            </p:nvSpPr>
            <p:spPr bwMode="auto">
              <a:xfrm>
                <a:off x="1824"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81" name="Line 35"/>
              <p:cNvSpPr>
                <a:spLocks noChangeShapeType="1"/>
              </p:cNvSpPr>
              <p:nvPr/>
            </p:nvSpPr>
            <p:spPr bwMode="auto">
              <a:xfrm>
                <a:off x="2016"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82" name="Line 36"/>
              <p:cNvSpPr>
                <a:spLocks noChangeShapeType="1"/>
              </p:cNvSpPr>
              <p:nvPr/>
            </p:nvSpPr>
            <p:spPr bwMode="auto">
              <a:xfrm>
                <a:off x="220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83" name="Line 37"/>
              <p:cNvSpPr>
                <a:spLocks noChangeShapeType="1"/>
              </p:cNvSpPr>
              <p:nvPr/>
            </p:nvSpPr>
            <p:spPr bwMode="auto">
              <a:xfrm>
                <a:off x="240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84" name="Line 38"/>
              <p:cNvSpPr>
                <a:spLocks noChangeShapeType="1"/>
              </p:cNvSpPr>
              <p:nvPr/>
            </p:nvSpPr>
            <p:spPr bwMode="auto">
              <a:xfrm>
                <a:off x="259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85" name="Line 39"/>
              <p:cNvSpPr>
                <a:spLocks noChangeShapeType="1"/>
              </p:cNvSpPr>
              <p:nvPr/>
            </p:nvSpPr>
            <p:spPr bwMode="auto">
              <a:xfrm>
                <a:off x="1008" y="355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86" name="Line 40"/>
              <p:cNvSpPr>
                <a:spLocks noChangeShapeType="1"/>
              </p:cNvSpPr>
              <p:nvPr/>
            </p:nvSpPr>
            <p:spPr bwMode="auto">
              <a:xfrm>
                <a:off x="1008" y="336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87" name="Line 41"/>
              <p:cNvSpPr>
                <a:spLocks noChangeShapeType="1"/>
              </p:cNvSpPr>
              <p:nvPr/>
            </p:nvSpPr>
            <p:spPr bwMode="auto">
              <a:xfrm>
                <a:off x="1008" y="316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88" name="Line 42"/>
              <p:cNvSpPr>
                <a:spLocks noChangeShapeType="1"/>
              </p:cNvSpPr>
              <p:nvPr/>
            </p:nvSpPr>
            <p:spPr bwMode="auto">
              <a:xfrm>
                <a:off x="1008" y="2976"/>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89" name="Line 43"/>
              <p:cNvSpPr>
                <a:spLocks noChangeShapeType="1"/>
              </p:cNvSpPr>
              <p:nvPr/>
            </p:nvSpPr>
            <p:spPr bwMode="auto">
              <a:xfrm>
                <a:off x="1008" y="2784"/>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90" name="Line 44"/>
              <p:cNvSpPr>
                <a:spLocks noChangeShapeType="1"/>
              </p:cNvSpPr>
              <p:nvPr/>
            </p:nvSpPr>
            <p:spPr bwMode="auto">
              <a:xfrm>
                <a:off x="1008" y="259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91" name="Line 45"/>
              <p:cNvSpPr>
                <a:spLocks noChangeShapeType="1"/>
              </p:cNvSpPr>
              <p:nvPr/>
            </p:nvSpPr>
            <p:spPr bwMode="auto">
              <a:xfrm>
                <a:off x="1008" y="240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66592" name="Line 46"/>
              <p:cNvSpPr>
                <a:spLocks noChangeShapeType="1"/>
              </p:cNvSpPr>
              <p:nvPr/>
            </p:nvSpPr>
            <p:spPr bwMode="auto">
              <a:xfrm>
                <a:off x="1008" y="220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grpSp>
        <p:grpSp>
          <p:nvGrpSpPr>
            <p:cNvPr id="6" name="Group 47"/>
            <p:cNvGrpSpPr>
              <a:grpSpLocks/>
            </p:cNvGrpSpPr>
            <p:nvPr/>
          </p:nvGrpSpPr>
          <p:grpSpPr bwMode="auto">
            <a:xfrm>
              <a:off x="4272" y="2690"/>
              <a:ext cx="1152" cy="334"/>
              <a:chOff x="1440" y="2928"/>
              <a:chExt cx="576" cy="672"/>
            </a:xfrm>
          </p:grpSpPr>
          <p:sp>
            <p:nvSpPr>
              <p:cNvPr id="66572" name="Freeform 48" descr="Horizontal brick"/>
              <p:cNvSpPr>
                <a:spLocks/>
              </p:cNvSpPr>
              <p:nvPr/>
            </p:nvSpPr>
            <p:spPr bwMode="auto">
              <a:xfrm>
                <a:off x="1536" y="2928"/>
                <a:ext cx="96" cy="144"/>
              </a:xfrm>
              <a:custGeom>
                <a:avLst/>
                <a:gdLst>
                  <a:gd name="T0" fmla="*/ 0 w 96"/>
                  <a:gd name="T1" fmla="*/ 144 h 144"/>
                  <a:gd name="T2" fmla="*/ 0 w 96"/>
                  <a:gd name="T3" fmla="*/ 0 h 144"/>
                  <a:gd name="T4" fmla="*/ 96 w 96"/>
                  <a:gd name="T5" fmla="*/ 0 h 144"/>
                  <a:gd name="T6" fmla="*/ 96 w 96"/>
                  <a:gd name="T7" fmla="*/ 96 h 144"/>
                  <a:gd name="T8" fmla="*/ 0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0" y="0"/>
                    </a:lnTo>
                    <a:lnTo>
                      <a:pt x="96" y="0"/>
                    </a:lnTo>
                    <a:lnTo>
                      <a:pt x="96" y="96"/>
                    </a:lnTo>
                    <a:lnTo>
                      <a:pt x="0" y="144"/>
                    </a:lnTo>
                    <a:close/>
                  </a:path>
                </a:pathLst>
              </a:custGeom>
              <a:pattFill prst="horzBrick">
                <a:fgClr>
                  <a:srgbClr val="032389"/>
                </a:fgClr>
                <a:bgClr>
                  <a:srgbClr val="FFFFFF"/>
                </a:bgClr>
              </a:pattFill>
              <a:ln w="38100">
                <a:solidFill>
                  <a:schemeClr val="tx2"/>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66573" name="Rectangle 49"/>
              <p:cNvSpPr>
                <a:spLocks noChangeArrowheads="1"/>
              </p:cNvSpPr>
              <p:nvPr/>
            </p:nvSpPr>
            <p:spPr bwMode="auto">
              <a:xfrm>
                <a:off x="1440" y="3168"/>
                <a:ext cx="576" cy="432"/>
              </a:xfrm>
              <a:prstGeom prst="rect">
                <a:avLst/>
              </a:prstGeom>
              <a:solidFill>
                <a:srgbClr val="FFFFFF"/>
              </a:solidFill>
              <a:ln w="38100">
                <a:solidFill>
                  <a:schemeClr val="hlink"/>
                </a:solidFill>
                <a:miter lim="800000"/>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66574" name="Freeform 50"/>
              <p:cNvSpPr>
                <a:spLocks/>
              </p:cNvSpPr>
              <p:nvPr/>
            </p:nvSpPr>
            <p:spPr bwMode="auto">
              <a:xfrm>
                <a:off x="1440" y="2976"/>
                <a:ext cx="576" cy="192"/>
              </a:xfrm>
              <a:custGeom>
                <a:avLst/>
                <a:gdLst>
                  <a:gd name="T0" fmla="*/ 0 w 576"/>
                  <a:gd name="T1" fmla="*/ 192 h 192"/>
                  <a:gd name="T2" fmla="*/ 240 w 576"/>
                  <a:gd name="T3" fmla="*/ 0 h 192"/>
                  <a:gd name="T4" fmla="*/ 336 w 576"/>
                  <a:gd name="T5" fmla="*/ 0 h 192"/>
                  <a:gd name="T6" fmla="*/ 576 w 576"/>
                  <a:gd name="T7" fmla="*/ 192 h 192"/>
                  <a:gd name="T8" fmla="*/ 0 w 576"/>
                  <a:gd name="T9" fmla="*/ 192 h 192"/>
                  <a:gd name="T10" fmla="*/ 0 60000 65536"/>
                  <a:gd name="T11" fmla="*/ 0 60000 65536"/>
                  <a:gd name="T12" fmla="*/ 0 60000 65536"/>
                  <a:gd name="T13" fmla="*/ 0 60000 65536"/>
                  <a:gd name="T14" fmla="*/ 0 60000 65536"/>
                  <a:gd name="T15" fmla="*/ 0 w 576"/>
                  <a:gd name="T16" fmla="*/ 0 h 192"/>
                  <a:gd name="T17" fmla="*/ 576 w 576"/>
                  <a:gd name="T18" fmla="*/ 192 h 192"/>
                </a:gdLst>
                <a:ahLst/>
                <a:cxnLst>
                  <a:cxn ang="T10">
                    <a:pos x="T0" y="T1"/>
                  </a:cxn>
                  <a:cxn ang="T11">
                    <a:pos x="T2" y="T3"/>
                  </a:cxn>
                  <a:cxn ang="T12">
                    <a:pos x="T4" y="T5"/>
                  </a:cxn>
                  <a:cxn ang="T13">
                    <a:pos x="T6" y="T7"/>
                  </a:cxn>
                  <a:cxn ang="T14">
                    <a:pos x="T8" y="T9"/>
                  </a:cxn>
                </a:cxnLst>
                <a:rect l="T15" t="T16" r="T17" b="T18"/>
                <a:pathLst>
                  <a:path w="576" h="192">
                    <a:moveTo>
                      <a:pt x="0" y="192"/>
                    </a:moveTo>
                    <a:lnTo>
                      <a:pt x="240" y="0"/>
                    </a:lnTo>
                    <a:lnTo>
                      <a:pt x="336" y="0"/>
                    </a:lnTo>
                    <a:lnTo>
                      <a:pt x="576" y="192"/>
                    </a:lnTo>
                    <a:lnTo>
                      <a:pt x="0" y="192"/>
                    </a:lnTo>
                    <a:close/>
                  </a:path>
                </a:pathLst>
              </a:custGeom>
              <a:solidFill>
                <a:srgbClr val="FFFFFF"/>
              </a:solidFill>
              <a:ln w="38100">
                <a:solidFill>
                  <a:schemeClr val="hlink"/>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grpSp>
        <p:sp>
          <p:nvSpPr>
            <p:cNvPr id="66570" name="AutoShape 51"/>
            <p:cNvSpPr>
              <a:spLocks noChangeArrowheads="1"/>
            </p:cNvSpPr>
            <p:nvPr/>
          </p:nvSpPr>
          <p:spPr bwMode="auto">
            <a:xfrm>
              <a:off x="2496" y="2352"/>
              <a:ext cx="480" cy="240"/>
            </a:xfrm>
            <a:prstGeom prst="rightArrow">
              <a:avLst>
                <a:gd name="adj1" fmla="val 50000"/>
                <a:gd name="adj2" fmla="val 50000"/>
              </a:avLst>
            </a:prstGeom>
            <a:solidFill>
              <a:srgbClr val="FFFF00"/>
            </a:solidFill>
            <a:ln w="28575">
              <a:solidFill>
                <a:schemeClr val="accent1"/>
              </a:solidFill>
              <a:miter lim="800000"/>
              <a:headEnd/>
              <a:tailEnd type="none" w="sm" len="sm"/>
            </a:ln>
          </p:spPr>
          <p:txBody>
            <a:bodyPr wrap="none" anchor="ctr"/>
            <a:lstStyle/>
            <a:p>
              <a:pPr algn="ctr" defTabSz="914400" eaLnBrk="0" fontAlgn="base" hangingPunct="0">
                <a:spcBef>
                  <a:spcPct val="0"/>
                </a:spcBef>
                <a:spcAft>
                  <a:spcPct val="0"/>
                </a:spcAft>
              </a:pPr>
              <a:endParaRPr lang="ru-RU" sz="2400" i="1">
                <a:solidFill>
                  <a:srgbClr val="FFFF00"/>
                </a:solidFill>
                <a:latin typeface="Arial"/>
              </a:endParaRPr>
            </a:p>
          </p:txBody>
        </p:sp>
        <p:sp>
          <p:nvSpPr>
            <p:cNvPr id="66571" name="Text Box 52"/>
            <p:cNvSpPr txBox="1">
              <a:spLocks noChangeArrowheads="1"/>
            </p:cNvSpPr>
            <p:nvPr/>
          </p:nvSpPr>
          <p:spPr bwMode="auto">
            <a:xfrm>
              <a:off x="2436" y="2592"/>
              <a:ext cx="618" cy="518"/>
            </a:xfrm>
            <a:prstGeom prst="rect">
              <a:avLst/>
            </a:prstGeom>
            <a:noFill/>
            <a:ln w="38100">
              <a:noFill/>
              <a:miter lim="800000"/>
              <a:headEnd/>
              <a:tailEnd/>
            </a:ln>
          </p:spPr>
          <p:txBody>
            <a:bodyPr wrap="none" anchor="ctr">
              <a:spAutoFit/>
            </a:bodyPr>
            <a:lstStyle/>
            <a:p>
              <a:pPr algn="ctr" defTabSz="914400" eaLnBrk="0" fontAlgn="base" hangingPunct="0">
                <a:spcBef>
                  <a:spcPct val="0"/>
                </a:spcBef>
                <a:spcAft>
                  <a:spcPct val="0"/>
                </a:spcAft>
              </a:pPr>
              <a:r>
                <a:rPr lang="en-US" sz="2400">
                  <a:solidFill>
                    <a:srgbClr val="000000"/>
                  </a:solidFill>
                  <a:latin typeface="Times New Roman" pitchFamily="18" charset="0"/>
                  <a:sym typeface="Symbol" pitchFamily="18" charset="2"/>
                </a:rPr>
                <a:t>X  </a:t>
              </a:r>
              <a:r>
                <a:rPr lang="en-US" sz="2400">
                  <a:solidFill>
                    <a:srgbClr val="000000"/>
                  </a:solidFill>
                  <a:latin typeface="Times New Roman" pitchFamily="18" charset="0"/>
                </a:rPr>
                <a:t>2,</a:t>
              </a:r>
              <a:br>
                <a:rPr lang="en-US" sz="2400">
                  <a:solidFill>
                    <a:srgbClr val="000000"/>
                  </a:solidFill>
                  <a:latin typeface="Times New Roman" pitchFamily="18" charset="0"/>
                </a:rPr>
              </a:br>
              <a:r>
                <a:rPr lang="en-US" sz="2400">
                  <a:solidFill>
                    <a:srgbClr val="000000"/>
                  </a:solidFill>
                  <a:latin typeface="Times New Roman" pitchFamily="18" charset="0"/>
                </a:rPr>
                <a:t>Y </a:t>
              </a:r>
              <a:r>
                <a:rPr lang="en-US" sz="2400">
                  <a:solidFill>
                    <a:srgbClr val="000000"/>
                  </a:solidFill>
                  <a:latin typeface="Times New Roman" pitchFamily="18" charset="0"/>
                  <a:sym typeface="Symbol" pitchFamily="18" charset="2"/>
                </a:rPr>
                <a:t></a:t>
              </a:r>
              <a:r>
                <a:rPr lang="en-US" sz="2400">
                  <a:solidFill>
                    <a:srgbClr val="000000"/>
                  </a:solidFill>
                  <a:latin typeface="Times New Roman" pitchFamily="18" charset="0"/>
                </a:rPr>
                <a:t> 0.5</a:t>
              </a:r>
            </a:p>
          </p:txBody>
        </p:sp>
      </p:grpSp>
      <p:sp>
        <p:nvSpPr>
          <p:cNvPr id="66565" name="TextBox 51"/>
          <p:cNvSpPr txBox="1">
            <a:spLocks noChangeArrowheads="1"/>
          </p:cNvSpPr>
          <p:nvPr/>
        </p:nvSpPr>
        <p:spPr bwMode="auto">
          <a:xfrm>
            <a:off x="7493000" y="6621463"/>
            <a:ext cx="2555875" cy="276225"/>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latin typeface="Arial"/>
              </a:rPr>
              <a:t>Source: Alyosha Efros</a:t>
            </a:r>
          </a:p>
        </p:txBody>
      </p:sp>
    </p:spTree>
    <p:extLst>
      <p:ext uri="{BB962C8B-B14F-4D97-AF65-F5344CB8AC3E}">
        <p14:creationId xmlns:p14="http://schemas.microsoft.com/office/powerpoint/2010/main" val="38645011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687388" y="76200"/>
            <a:ext cx="7770812" cy="838200"/>
          </a:xfrm>
        </p:spPr>
        <p:txBody>
          <a:bodyPr/>
          <a:lstStyle/>
          <a:p>
            <a:r>
              <a:rPr lang="en-US" smtClean="0"/>
              <a:t>Scaling</a:t>
            </a:r>
          </a:p>
        </p:txBody>
      </p:sp>
      <p:sp>
        <p:nvSpPr>
          <p:cNvPr id="3077" name="Rectangle 3"/>
          <p:cNvSpPr>
            <a:spLocks noGrp="1" noChangeArrowheads="1"/>
          </p:cNvSpPr>
          <p:nvPr>
            <p:ph type="body" idx="1"/>
          </p:nvPr>
        </p:nvSpPr>
        <p:spPr>
          <a:xfrm>
            <a:off x="533400" y="1403350"/>
            <a:ext cx="7772400" cy="4114800"/>
          </a:xfrm>
        </p:spPr>
        <p:txBody>
          <a:bodyPr/>
          <a:lstStyle/>
          <a:p>
            <a:r>
              <a:rPr lang="en-US" smtClean="0"/>
              <a:t>Scaling operation:</a:t>
            </a:r>
          </a:p>
          <a:p>
            <a:endParaRPr lang="en-US" smtClean="0"/>
          </a:p>
          <a:p>
            <a:endParaRPr lang="en-US" smtClean="0"/>
          </a:p>
          <a:p>
            <a:r>
              <a:rPr lang="en-US" smtClean="0"/>
              <a:t>Or, in matrix form:</a:t>
            </a:r>
          </a:p>
        </p:txBody>
      </p:sp>
      <p:graphicFrame>
        <p:nvGraphicFramePr>
          <p:cNvPr id="3074" name="Object 2"/>
          <p:cNvGraphicFramePr>
            <a:graphicFrameLocks noChangeAspect="1"/>
          </p:cNvGraphicFramePr>
          <p:nvPr/>
        </p:nvGraphicFramePr>
        <p:xfrm>
          <a:off x="4837113" y="1384300"/>
          <a:ext cx="1328737" cy="1292225"/>
        </p:xfrm>
        <a:graphic>
          <a:graphicData uri="http://schemas.openxmlformats.org/presentationml/2006/ole">
            <mc:AlternateContent xmlns:mc="http://schemas.openxmlformats.org/markup-compatibility/2006">
              <mc:Choice xmlns:v="urn:schemas-microsoft-com:vml" Requires="v">
                <p:oleObj spid="_x0000_s408583" name="Equation" r:id="rId3" imgW="444240" imgH="431640" progId="Equation.3">
                  <p:embed/>
                </p:oleObj>
              </mc:Choice>
              <mc:Fallback>
                <p:oleObj name="Equation" r:id="rId3" imgW="4442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7113" y="1384300"/>
                        <a:ext cx="1328737" cy="12922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717829" name="Object 3"/>
          <p:cNvGraphicFramePr>
            <a:graphicFrameLocks noChangeAspect="1"/>
          </p:cNvGraphicFramePr>
          <p:nvPr/>
        </p:nvGraphicFramePr>
        <p:xfrm>
          <a:off x="4030663" y="3441700"/>
          <a:ext cx="3271837" cy="1408113"/>
        </p:xfrm>
        <a:graphic>
          <a:graphicData uri="http://schemas.openxmlformats.org/presentationml/2006/ole">
            <mc:AlternateContent xmlns:mc="http://schemas.openxmlformats.org/markup-compatibility/2006">
              <mc:Choice xmlns:v="urn:schemas-microsoft-com:vml" Requires="v">
                <p:oleObj spid="_x0000_s408584" name="Equation" r:id="rId5" imgW="1091880" imgH="469800" progId="Equation.3">
                  <p:embed/>
                </p:oleObj>
              </mc:Choice>
              <mc:Fallback>
                <p:oleObj name="Equation" r:id="rId5" imgW="109188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0663" y="3441700"/>
                        <a:ext cx="3271837" cy="140811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717830" name="AutoShape 6"/>
          <p:cNvSpPr>
            <a:spLocks/>
          </p:cNvSpPr>
          <p:nvPr/>
        </p:nvSpPr>
        <p:spPr bwMode="auto">
          <a:xfrm rot="-5400000">
            <a:off x="5811838" y="4413250"/>
            <a:ext cx="228600" cy="1219200"/>
          </a:xfrm>
          <a:prstGeom prst="leftBrace">
            <a:avLst>
              <a:gd name="adj1" fmla="val 44444"/>
              <a:gd name="adj2" fmla="val 50000"/>
            </a:avLst>
          </a:prstGeom>
          <a:noFill/>
          <a:ln w="38100">
            <a:solidFill>
              <a:schemeClr val="tx2"/>
            </a:solidFill>
            <a:round/>
            <a:headEnd/>
            <a:tailEnd/>
          </a:ln>
        </p:spPr>
        <p:txBody>
          <a:bodyPr vert="eaVert" wrap="none" anchor="ctr"/>
          <a:lstStyle/>
          <a:p>
            <a:pPr algn="ctr" defTabSz="914400" fontAlgn="base">
              <a:spcBef>
                <a:spcPct val="0"/>
              </a:spcBef>
              <a:spcAft>
                <a:spcPct val="0"/>
              </a:spcAft>
            </a:pPr>
            <a:endParaRPr lang="ru-RU">
              <a:solidFill>
                <a:srgbClr val="FFFFFF"/>
              </a:solidFill>
              <a:latin typeface="Times New Roman" pitchFamily="18" charset="0"/>
            </a:endParaRPr>
          </a:p>
        </p:txBody>
      </p:sp>
      <p:sp>
        <p:nvSpPr>
          <p:cNvPr id="717831" name="Text Box 7"/>
          <p:cNvSpPr txBox="1">
            <a:spLocks noChangeArrowheads="1"/>
          </p:cNvSpPr>
          <p:nvPr/>
        </p:nvSpPr>
        <p:spPr bwMode="auto">
          <a:xfrm>
            <a:off x="4767263" y="5137150"/>
            <a:ext cx="2336800" cy="457200"/>
          </a:xfrm>
          <a:prstGeom prst="rect">
            <a:avLst/>
          </a:prstGeom>
          <a:noFill/>
          <a:ln w="38100">
            <a:noFill/>
            <a:miter lim="800000"/>
            <a:headEnd/>
            <a:tailEnd/>
          </a:ln>
        </p:spPr>
        <p:txBody>
          <a:bodyPr wrap="none" anchor="ctr">
            <a:spAutoFit/>
          </a:bodyPr>
          <a:lstStyle/>
          <a:p>
            <a:pPr algn="ctr" defTabSz="914400" eaLnBrk="0" fontAlgn="base" hangingPunct="0">
              <a:spcBef>
                <a:spcPct val="0"/>
              </a:spcBef>
              <a:spcAft>
                <a:spcPct val="0"/>
              </a:spcAft>
            </a:pPr>
            <a:r>
              <a:rPr lang="en-US" sz="2400" i="1">
                <a:solidFill>
                  <a:srgbClr val="000000"/>
                </a:solidFill>
                <a:latin typeface="Arial"/>
              </a:rPr>
              <a:t>scaling matrix S</a:t>
            </a:r>
            <a:endParaRPr lang="en-US" sz="2400">
              <a:solidFill>
                <a:srgbClr val="000000"/>
              </a:solidFill>
              <a:latin typeface="Arial"/>
            </a:endParaRPr>
          </a:p>
        </p:txBody>
      </p:sp>
      <p:sp>
        <p:nvSpPr>
          <p:cNvPr id="3080" name="TextBox 51"/>
          <p:cNvSpPr txBox="1">
            <a:spLocks noChangeArrowheads="1"/>
          </p:cNvSpPr>
          <p:nvPr/>
        </p:nvSpPr>
        <p:spPr bwMode="auto">
          <a:xfrm>
            <a:off x="7493000" y="6621463"/>
            <a:ext cx="2555875" cy="276225"/>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latin typeface="Arial"/>
              </a:rPr>
              <a:t>Source: Alyosha Efros</a:t>
            </a:r>
          </a:p>
        </p:txBody>
      </p:sp>
    </p:spTree>
    <p:extLst>
      <p:ext uri="{BB962C8B-B14F-4D97-AF65-F5344CB8AC3E}">
        <p14:creationId xmlns:p14="http://schemas.microsoft.com/office/powerpoint/2010/main" val="21437789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8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8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30" grpId="0" animBg="1"/>
      <p:bldP spid="7178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3175"/>
            <a:ext cx="8229600" cy="1143000"/>
          </a:xfrm>
        </p:spPr>
        <p:txBody>
          <a:bodyPr/>
          <a:lstStyle/>
          <a:p>
            <a:pPr eaLnBrk="1" hangingPunct="1"/>
            <a:r>
              <a:rPr lang="en-US" dirty="0" smtClean="0"/>
              <a:t>Recap: Features and filters</a:t>
            </a:r>
          </a:p>
        </p:txBody>
      </p:sp>
      <p:pic>
        <p:nvPicPr>
          <p:cNvPr id="45059" name="Picture 4" descr="edges"/>
          <p:cNvPicPr>
            <a:picLocks noChangeAspect="1" noChangeArrowheads="1"/>
          </p:cNvPicPr>
          <p:nvPr/>
        </p:nvPicPr>
        <p:blipFill>
          <a:blip r:embed="rId3"/>
          <a:srcRect/>
          <a:stretch>
            <a:fillRect/>
          </a:stretch>
        </p:blipFill>
        <p:spPr bwMode="auto">
          <a:xfrm>
            <a:off x="6516688" y="3141663"/>
            <a:ext cx="1946275" cy="1825625"/>
          </a:xfrm>
          <a:prstGeom prst="rect">
            <a:avLst/>
          </a:prstGeom>
          <a:noFill/>
          <a:ln w="9525">
            <a:noFill/>
            <a:miter lim="800000"/>
            <a:headEnd/>
            <a:tailEnd/>
          </a:ln>
        </p:spPr>
      </p:pic>
      <p:pic>
        <p:nvPicPr>
          <p:cNvPr id="45060" name="Picture 5" descr="lena"/>
          <p:cNvPicPr>
            <a:picLocks noChangeAspect="1" noChangeArrowheads="1"/>
          </p:cNvPicPr>
          <p:nvPr/>
        </p:nvPicPr>
        <p:blipFill>
          <a:blip r:embed="rId4"/>
          <a:srcRect/>
          <a:stretch>
            <a:fillRect/>
          </a:stretch>
        </p:blipFill>
        <p:spPr bwMode="auto">
          <a:xfrm>
            <a:off x="6516688" y="1233488"/>
            <a:ext cx="1946275" cy="1825625"/>
          </a:xfrm>
          <a:prstGeom prst="rect">
            <a:avLst/>
          </a:prstGeom>
          <a:noFill/>
          <a:ln w="9525">
            <a:noFill/>
            <a:miter lim="800000"/>
            <a:headEnd/>
            <a:tailEnd/>
          </a:ln>
        </p:spPr>
      </p:pic>
      <p:pic>
        <p:nvPicPr>
          <p:cNvPr id="45061" name="Picture 6"/>
          <p:cNvPicPr>
            <a:picLocks noChangeAspect="1" noChangeArrowheads="1"/>
          </p:cNvPicPr>
          <p:nvPr/>
        </p:nvPicPr>
        <p:blipFill>
          <a:blip r:embed="rId5"/>
          <a:srcRect/>
          <a:stretch>
            <a:fillRect/>
          </a:stretch>
        </p:blipFill>
        <p:spPr bwMode="auto">
          <a:xfrm>
            <a:off x="3240088" y="1196975"/>
            <a:ext cx="2736850" cy="2436813"/>
          </a:xfrm>
          <a:prstGeom prst="rect">
            <a:avLst/>
          </a:prstGeom>
          <a:noFill/>
          <a:ln w="9525">
            <a:noFill/>
            <a:miter lim="800000"/>
            <a:headEnd/>
            <a:tailEnd/>
          </a:ln>
        </p:spPr>
      </p:pic>
      <p:pic>
        <p:nvPicPr>
          <p:cNvPr id="45062" name="Picture 7" descr="fip187"/>
          <p:cNvPicPr>
            <a:picLocks noChangeAspect="1" noChangeArrowheads="1"/>
          </p:cNvPicPr>
          <p:nvPr/>
        </p:nvPicPr>
        <p:blipFill>
          <a:blip r:embed="rId6"/>
          <a:srcRect/>
          <a:stretch>
            <a:fillRect/>
          </a:stretch>
        </p:blipFill>
        <p:spPr bwMode="auto">
          <a:xfrm>
            <a:off x="1223963" y="2636838"/>
            <a:ext cx="1219200" cy="1219200"/>
          </a:xfrm>
          <a:prstGeom prst="rect">
            <a:avLst/>
          </a:prstGeom>
          <a:noFill/>
          <a:ln w="9525">
            <a:noFill/>
            <a:miter lim="800000"/>
            <a:headEnd/>
            <a:tailEnd/>
          </a:ln>
        </p:spPr>
      </p:pic>
      <p:pic>
        <p:nvPicPr>
          <p:cNvPr id="45063" name="Picture 8" descr="fip186"/>
          <p:cNvPicPr>
            <a:picLocks noChangeAspect="1" noChangeArrowheads="1"/>
          </p:cNvPicPr>
          <p:nvPr/>
        </p:nvPicPr>
        <p:blipFill>
          <a:blip r:embed="rId7"/>
          <a:srcRect/>
          <a:stretch>
            <a:fillRect/>
          </a:stretch>
        </p:blipFill>
        <p:spPr bwMode="auto">
          <a:xfrm>
            <a:off x="1223963" y="1341438"/>
            <a:ext cx="1219200" cy="1219200"/>
          </a:xfrm>
          <a:prstGeom prst="rect">
            <a:avLst/>
          </a:prstGeom>
          <a:noFill/>
          <a:ln w="9525">
            <a:noFill/>
            <a:miter lim="800000"/>
            <a:headEnd/>
            <a:tailEnd/>
          </a:ln>
        </p:spPr>
      </p:pic>
      <p:pic>
        <p:nvPicPr>
          <p:cNvPr id="45064" name="Picture 9" descr="fip188"/>
          <p:cNvPicPr>
            <a:picLocks noChangeAspect="1" noChangeArrowheads="1"/>
          </p:cNvPicPr>
          <p:nvPr/>
        </p:nvPicPr>
        <p:blipFill>
          <a:blip r:embed="rId8"/>
          <a:srcRect/>
          <a:stretch>
            <a:fillRect/>
          </a:stretch>
        </p:blipFill>
        <p:spPr bwMode="auto">
          <a:xfrm>
            <a:off x="1223963" y="3938588"/>
            <a:ext cx="1219200" cy="1219200"/>
          </a:xfrm>
          <a:prstGeom prst="rect">
            <a:avLst/>
          </a:prstGeom>
          <a:noFill/>
          <a:ln w="9525">
            <a:noFill/>
            <a:miter lim="800000"/>
            <a:headEnd/>
            <a:tailEnd/>
          </a:ln>
        </p:spPr>
      </p:pic>
      <p:pic>
        <p:nvPicPr>
          <p:cNvPr id="45065" name="Picture 10" descr="texture-08"/>
          <p:cNvPicPr>
            <a:picLocks noChangeAspect="1" noChangeArrowheads="1"/>
          </p:cNvPicPr>
          <p:nvPr/>
        </p:nvPicPr>
        <p:blipFill>
          <a:blip r:embed="rId9"/>
          <a:srcRect/>
          <a:stretch>
            <a:fillRect/>
          </a:stretch>
        </p:blipFill>
        <p:spPr bwMode="auto">
          <a:xfrm>
            <a:off x="3203575" y="3719513"/>
            <a:ext cx="2216150" cy="1450975"/>
          </a:xfrm>
          <a:prstGeom prst="rect">
            <a:avLst/>
          </a:prstGeom>
          <a:noFill/>
          <a:ln w="9525">
            <a:noFill/>
            <a:miter lim="800000"/>
            <a:headEnd/>
            <a:tailEnd/>
          </a:ln>
        </p:spPr>
      </p:pic>
      <p:pic>
        <p:nvPicPr>
          <p:cNvPr id="45066" name="Picture 12" descr="stone_texture_for_tutorial"/>
          <p:cNvPicPr>
            <a:picLocks noChangeAspect="1" noChangeArrowheads="1"/>
          </p:cNvPicPr>
          <p:nvPr/>
        </p:nvPicPr>
        <p:blipFill>
          <a:blip r:embed="rId10"/>
          <a:srcRect/>
          <a:stretch>
            <a:fillRect/>
          </a:stretch>
        </p:blipFill>
        <p:spPr bwMode="auto">
          <a:xfrm>
            <a:off x="3698875" y="4167188"/>
            <a:ext cx="2176463" cy="1450975"/>
          </a:xfrm>
          <a:prstGeom prst="rect">
            <a:avLst/>
          </a:prstGeom>
          <a:noFill/>
          <a:ln w="9525">
            <a:noFill/>
            <a:miter lim="800000"/>
            <a:headEnd/>
            <a:tailEnd/>
          </a:ln>
        </p:spPr>
      </p:pic>
      <p:pic>
        <p:nvPicPr>
          <p:cNvPr id="45067" name="Picture 11" descr="honeycomb-texture"/>
          <p:cNvPicPr>
            <a:picLocks noChangeAspect="1" noChangeArrowheads="1"/>
          </p:cNvPicPr>
          <p:nvPr/>
        </p:nvPicPr>
        <p:blipFill>
          <a:blip r:embed="rId11"/>
          <a:srcRect/>
          <a:stretch>
            <a:fillRect/>
          </a:stretch>
        </p:blipFill>
        <p:spPr bwMode="auto">
          <a:xfrm>
            <a:off x="4311650" y="4906963"/>
            <a:ext cx="2176463" cy="1450975"/>
          </a:xfrm>
          <a:prstGeom prst="rect">
            <a:avLst/>
          </a:prstGeom>
          <a:noFill/>
          <a:ln w="9525">
            <a:noFill/>
            <a:miter lim="800000"/>
            <a:headEnd/>
            <a:tailEnd/>
          </a:ln>
        </p:spPr>
      </p:pic>
      <p:sp>
        <p:nvSpPr>
          <p:cNvPr id="45068" name="Text Box 13"/>
          <p:cNvSpPr txBox="1">
            <a:spLocks noChangeArrowheads="1"/>
          </p:cNvSpPr>
          <p:nvPr/>
        </p:nvSpPr>
        <p:spPr bwMode="auto">
          <a:xfrm>
            <a:off x="323850" y="5265738"/>
            <a:ext cx="3852863" cy="138430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2800">
                <a:solidFill>
                  <a:srgbClr val="000000"/>
                </a:solidFill>
              </a:rPr>
              <a:t>Transforming and describing images; textures, colors, edges</a:t>
            </a:r>
          </a:p>
        </p:txBody>
      </p:sp>
      <p:sp>
        <p:nvSpPr>
          <p:cNvPr id="2" name="TextBox 1"/>
          <p:cNvSpPr txBox="1"/>
          <p:nvPr/>
        </p:nvSpPr>
        <p:spPr>
          <a:xfrm>
            <a:off x="7620000" y="6553200"/>
            <a:ext cx="36576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4" name="Slide Number Placeholder 13"/>
          <p:cNvSpPr>
            <a:spLocks noGrp="1"/>
          </p:cNvSpPr>
          <p:nvPr>
            <p:ph type="sldNum" sz="quarter" idx="12"/>
          </p:nvPr>
        </p:nvSpPr>
        <p:spPr/>
        <p:txBody>
          <a:bodyPr/>
          <a:lstStyle/>
          <a:p>
            <a:pPr>
              <a:defRPr/>
            </a:pPr>
            <a:fld id="{CDF90859-7C5E-4F93-AFF7-B806826F36AB}" type="slidenum">
              <a:rPr lang="en-US" smtClean="0">
                <a:solidFill>
                  <a:srgbClr val="000000"/>
                </a:solidFill>
              </a:rPr>
              <a:pPr>
                <a:defRPr/>
              </a:pPr>
              <a:t>5</a:t>
            </a:fld>
            <a:endParaRPr lang="en-US">
              <a:solidFill>
                <a:srgbClr val="000000"/>
              </a:solidFill>
            </a:endParaRPr>
          </a:p>
        </p:txBody>
      </p:sp>
    </p:spTree>
    <p:extLst>
      <p:ext uri="{BB962C8B-B14F-4D97-AF65-F5344CB8AC3E}">
        <p14:creationId xmlns:p14="http://schemas.microsoft.com/office/powerpoint/2010/main" val="378425099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2"/>
          <p:cNvSpPr>
            <a:spLocks noGrp="1" noChangeArrowheads="1"/>
          </p:cNvSpPr>
          <p:nvPr>
            <p:ph type="title"/>
          </p:nvPr>
        </p:nvSpPr>
        <p:spPr>
          <a:xfrm>
            <a:off x="1103313" y="0"/>
            <a:ext cx="6973887" cy="1143000"/>
          </a:xfrm>
        </p:spPr>
        <p:txBody>
          <a:bodyPr/>
          <a:lstStyle/>
          <a:p>
            <a:r>
              <a:rPr lang="en-US" sz="3000" smtClean="0"/>
              <a:t>What transformations can be represented with a 2x2 matrix?</a:t>
            </a:r>
          </a:p>
        </p:txBody>
      </p:sp>
      <p:sp>
        <p:nvSpPr>
          <p:cNvPr id="4105" name="Text Box 4"/>
          <p:cNvSpPr txBox="1">
            <a:spLocks noChangeArrowheads="1"/>
          </p:cNvSpPr>
          <p:nvPr/>
        </p:nvSpPr>
        <p:spPr bwMode="auto">
          <a:xfrm>
            <a:off x="838200" y="3055938"/>
            <a:ext cx="3579813" cy="51911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800">
                <a:solidFill>
                  <a:srgbClr val="000000"/>
                </a:solidFill>
                <a:latin typeface="Arial"/>
              </a:rPr>
              <a:t>2D Rotate around (0,0)?</a:t>
            </a:r>
          </a:p>
        </p:txBody>
      </p:sp>
      <p:graphicFrame>
        <p:nvGraphicFramePr>
          <p:cNvPr id="4098" name="Object 2"/>
          <p:cNvGraphicFramePr>
            <a:graphicFrameLocks noChangeAspect="1"/>
          </p:cNvGraphicFramePr>
          <p:nvPr/>
        </p:nvGraphicFramePr>
        <p:xfrm>
          <a:off x="1143000" y="3649663"/>
          <a:ext cx="3224213" cy="782637"/>
        </p:xfrm>
        <a:graphic>
          <a:graphicData uri="http://schemas.openxmlformats.org/presentationml/2006/ole">
            <mc:AlternateContent xmlns:mc="http://schemas.openxmlformats.org/markup-compatibility/2006">
              <mc:Choice xmlns:v="urn:schemas-microsoft-com:vml" Requires="v">
                <p:oleObj spid="_x0000_s409619" name="Equation" r:id="rId4" imgW="1460160" imgH="355320" progId="Equation.3">
                  <p:embed/>
                </p:oleObj>
              </mc:Choice>
              <mc:Fallback>
                <p:oleObj name="Equation" r:id="rId4" imgW="1460160" imgH="3553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649663"/>
                        <a:ext cx="3224213" cy="78263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726022" name="Object 3"/>
          <p:cNvGraphicFramePr>
            <a:graphicFrameLocks noChangeAspect="1"/>
          </p:cNvGraphicFramePr>
          <p:nvPr/>
        </p:nvGraphicFramePr>
        <p:xfrm>
          <a:off x="5016500" y="3594100"/>
          <a:ext cx="3454400" cy="930275"/>
        </p:xfrm>
        <a:graphic>
          <a:graphicData uri="http://schemas.openxmlformats.org/presentationml/2006/ole">
            <mc:AlternateContent xmlns:mc="http://schemas.openxmlformats.org/markup-compatibility/2006">
              <mc:Choice xmlns:v="urn:schemas-microsoft-com:vml" Requires="v">
                <p:oleObj spid="_x0000_s409620" name="Equation" r:id="rId6" imgW="1701720" imgH="457200" progId="Equation.3">
                  <p:embed/>
                </p:oleObj>
              </mc:Choice>
              <mc:Fallback>
                <p:oleObj name="Equation" r:id="rId6" imgW="170172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6500" y="3594100"/>
                        <a:ext cx="3454400" cy="9302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4106" name="Text Box 7"/>
          <p:cNvSpPr txBox="1">
            <a:spLocks noChangeArrowheads="1"/>
          </p:cNvSpPr>
          <p:nvPr/>
        </p:nvSpPr>
        <p:spPr bwMode="auto">
          <a:xfrm>
            <a:off x="838200" y="4721225"/>
            <a:ext cx="1677988" cy="519113"/>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800">
                <a:solidFill>
                  <a:srgbClr val="000000"/>
                </a:solidFill>
                <a:latin typeface="Arial"/>
              </a:rPr>
              <a:t>2D Shear?</a:t>
            </a:r>
          </a:p>
        </p:txBody>
      </p:sp>
      <p:graphicFrame>
        <p:nvGraphicFramePr>
          <p:cNvPr id="4100" name="Object 4"/>
          <p:cNvGraphicFramePr>
            <a:graphicFrameLocks noChangeAspect="1"/>
          </p:cNvGraphicFramePr>
          <p:nvPr/>
        </p:nvGraphicFramePr>
        <p:xfrm>
          <a:off x="1101725" y="5311775"/>
          <a:ext cx="2101850" cy="1006475"/>
        </p:xfrm>
        <a:graphic>
          <a:graphicData uri="http://schemas.openxmlformats.org/presentationml/2006/ole">
            <mc:AlternateContent xmlns:mc="http://schemas.openxmlformats.org/markup-compatibility/2006">
              <mc:Choice xmlns:v="urn:schemas-microsoft-com:vml" Requires="v">
                <p:oleObj spid="_x0000_s409621" name="Equation" r:id="rId8" imgW="952200" imgH="457200" progId="Equation.3">
                  <p:embed/>
                </p:oleObj>
              </mc:Choice>
              <mc:Fallback>
                <p:oleObj name="Equation" r:id="rId8" imgW="9522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1725" y="5311775"/>
                        <a:ext cx="2101850" cy="10064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726025" name="Object 5"/>
          <p:cNvGraphicFramePr>
            <a:graphicFrameLocks noChangeAspect="1"/>
          </p:cNvGraphicFramePr>
          <p:nvPr/>
        </p:nvGraphicFramePr>
        <p:xfrm>
          <a:off x="5046663" y="5241925"/>
          <a:ext cx="3249612" cy="1133475"/>
        </p:xfrm>
        <a:graphic>
          <a:graphicData uri="http://schemas.openxmlformats.org/presentationml/2006/ole">
            <mc:AlternateContent xmlns:mc="http://schemas.openxmlformats.org/markup-compatibility/2006">
              <mc:Choice xmlns:v="urn:schemas-microsoft-com:vml" Requires="v">
                <p:oleObj spid="_x0000_s409622" name="Equation" r:id="rId10" imgW="1384200" imgH="482400" progId="Equation.3">
                  <p:embed/>
                </p:oleObj>
              </mc:Choice>
              <mc:Fallback>
                <p:oleObj name="Equation" r:id="rId10" imgW="138420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46663" y="5241925"/>
                        <a:ext cx="3249612" cy="11334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4107" name="TextBox 9"/>
          <p:cNvSpPr txBox="1">
            <a:spLocks noChangeArrowheads="1"/>
          </p:cNvSpPr>
          <p:nvPr/>
        </p:nvSpPr>
        <p:spPr bwMode="auto">
          <a:xfrm>
            <a:off x="7419975" y="6584950"/>
            <a:ext cx="2555875" cy="276225"/>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latin typeface="Arial"/>
              </a:rPr>
              <a:t>Source: Alyosha Efros</a:t>
            </a:r>
          </a:p>
        </p:txBody>
      </p:sp>
      <p:sp>
        <p:nvSpPr>
          <p:cNvPr id="4108" name="Text Box 7"/>
          <p:cNvSpPr txBox="1">
            <a:spLocks noChangeArrowheads="1"/>
          </p:cNvSpPr>
          <p:nvPr/>
        </p:nvSpPr>
        <p:spPr bwMode="auto">
          <a:xfrm>
            <a:off x="846138" y="1165225"/>
            <a:ext cx="2124075" cy="523875"/>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800">
                <a:solidFill>
                  <a:srgbClr val="000000"/>
                </a:solidFill>
                <a:latin typeface="Arial"/>
              </a:rPr>
              <a:t>2D Scaling?</a:t>
            </a:r>
          </a:p>
        </p:txBody>
      </p:sp>
      <p:graphicFrame>
        <p:nvGraphicFramePr>
          <p:cNvPr id="4102" name="Object 4"/>
          <p:cNvGraphicFramePr>
            <a:graphicFrameLocks noChangeAspect="1"/>
          </p:cNvGraphicFramePr>
          <p:nvPr/>
        </p:nvGraphicFramePr>
        <p:xfrm>
          <a:off x="1220788" y="1616075"/>
          <a:ext cx="1631950" cy="1212850"/>
        </p:xfrm>
        <a:graphic>
          <a:graphicData uri="http://schemas.openxmlformats.org/presentationml/2006/ole">
            <mc:AlternateContent xmlns:mc="http://schemas.openxmlformats.org/markup-compatibility/2006">
              <mc:Choice xmlns:v="urn:schemas-microsoft-com:vml" Requires="v">
                <p:oleObj spid="_x0000_s409623" name="Equation" r:id="rId12" imgW="647640" imgH="482400" progId="Equation.3">
                  <p:embed/>
                </p:oleObj>
              </mc:Choice>
              <mc:Fallback>
                <p:oleObj name="Equation" r:id="rId12" imgW="647640" imgH="482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20788" y="1616075"/>
                        <a:ext cx="1631950" cy="12128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725001" name="Object 5"/>
          <p:cNvGraphicFramePr>
            <a:graphicFrameLocks noChangeAspect="1"/>
          </p:cNvGraphicFramePr>
          <p:nvPr/>
        </p:nvGraphicFramePr>
        <p:xfrm>
          <a:off x="4973638" y="1566863"/>
          <a:ext cx="2847975" cy="1116012"/>
        </p:xfrm>
        <a:graphic>
          <a:graphicData uri="http://schemas.openxmlformats.org/presentationml/2006/ole">
            <mc:AlternateContent xmlns:mc="http://schemas.openxmlformats.org/markup-compatibility/2006">
              <mc:Choice xmlns:v="urn:schemas-microsoft-com:vml" Requires="v">
                <p:oleObj spid="_x0000_s409624" name="Equation" r:id="rId14" imgW="1231560" imgH="482400" progId="Equation.3">
                  <p:embed/>
                </p:oleObj>
              </mc:Choice>
              <mc:Fallback>
                <p:oleObj name="Equation" r:id="rId14" imgW="1231560" imgH="4824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73638" y="1566863"/>
                        <a:ext cx="2847975" cy="111601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Tree>
    <p:extLst>
      <p:ext uri="{BB962C8B-B14F-4D97-AF65-F5344CB8AC3E}">
        <p14:creationId xmlns:p14="http://schemas.microsoft.com/office/powerpoint/2010/main" val="4019893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260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26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Rectangle 2"/>
          <p:cNvSpPr>
            <a:spLocks noGrp="1" noChangeArrowheads="1"/>
          </p:cNvSpPr>
          <p:nvPr>
            <p:ph type="title"/>
          </p:nvPr>
        </p:nvSpPr>
        <p:spPr>
          <a:xfrm>
            <a:off x="1103313" y="0"/>
            <a:ext cx="6973887" cy="1143000"/>
          </a:xfrm>
        </p:spPr>
        <p:txBody>
          <a:bodyPr/>
          <a:lstStyle/>
          <a:p>
            <a:r>
              <a:rPr lang="en-US" sz="3000" smtClean="0"/>
              <a:t>What transformations can be represented with a 2x2 matrix?</a:t>
            </a:r>
          </a:p>
        </p:txBody>
      </p:sp>
      <p:sp>
        <p:nvSpPr>
          <p:cNvPr id="5128" name="TextBox 9"/>
          <p:cNvSpPr txBox="1">
            <a:spLocks noChangeArrowheads="1"/>
          </p:cNvSpPr>
          <p:nvPr/>
        </p:nvSpPr>
        <p:spPr bwMode="auto">
          <a:xfrm>
            <a:off x="7419975" y="6584950"/>
            <a:ext cx="2555875" cy="276225"/>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latin typeface="Arial"/>
              </a:rPr>
              <a:t>Source: Alyosha Efros</a:t>
            </a:r>
          </a:p>
        </p:txBody>
      </p:sp>
      <p:sp>
        <p:nvSpPr>
          <p:cNvPr id="5129" name="Text Box 4"/>
          <p:cNvSpPr txBox="1">
            <a:spLocks noChangeArrowheads="1"/>
          </p:cNvSpPr>
          <p:nvPr/>
        </p:nvSpPr>
        <p:spPr bwMode="auto">
          <a:xfrm>
            <a:off x="838200" y="1384300"/>
            <a:ext cx="3489325" cy="519113"/>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800">
                <a:solidFill>
                  <a:srgbClr val="000000"/>
                </a:solidFill>
                <a:latin typeface="Arial"/>
              </a:rPr>
              <a:t>2D Mirror about Y axis?</a:t>
            </a:r>
          </a:p>
        </p:txBody>
      </p:sp>
      <p:graphicFrame>
        <p:nvGraphicFramePr>
          <p:cNvPr id="5122" name="Object 2"/>
          <p:cNvGraphicFramePr>
            <a:graphicFrameLocks noChangeAspect="1"/>
          </p:cNvGraphicFramePr>
          <p:nvPr/>
        </p:nvGraphicFramePr>
        <p:xfrm>
          <a:off x="1219200" y="2035175"/>
          <a:ext cx="1009650" cy="782638"/>
        </p:xfrm>
        <a:graphic>
          <a:graphicData uri="http://schemas.openxmlformats.org/presentationml/2006/ole">
            <mc:AlternateContent xmlns:mc="http://schemas.openxmlformats.org/markup-compatibility/2006">
              <mc:Choice xmlns:v="urn:schemas-microsoft-com:vml" Requires="v">
                <p:oleObj spid="_x0000_s410640" name="Equation" r:id="rId3" imgW="457200" imgH="355320" progId="Equation.3">
                  <p:embed/>
                </p:oleObj>
              </mc:Choice>
              <mc:Fallback>
                <p:oleObj name="Equation" r:id="rId3" imgW="457200" imgH="355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035175"/>
                        <a:ext cx="1009650" cy="78263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8" name="Object 3"/>
          <p:cNvGraphicFramePr>
            <a:graphicFrameLocks noChangeAspect="1"/>
          </p:cNvGraphicFramePr>
          <p:nvPr/>
        </p:nvGraphicFramePr>
        <p:xfrm>
          <a:off x="4572000" y="1903413"/>
          <a:ext cx="2971800" cy="968375"/>
        </p:xfrm>
        <a:graphic>
          <a:graphicData uri="http://schemas.openxmlformats.org/presentationml/2006/ole">
            <mc:AlternateContent xmlns:mc="http://schemas.openxmlformats.org/markup-compatibility/2006">
              <mc:Choice xmlns:v="urn:schemas-microsoft-com:vml" Requires="v">
                <p:oleObj spid="_x0000_s410641" name="Equation" r:id="rId5" imgW="1168200" imgH="380880" progId="Equation.3">
                  <p:embed/>
                </p:oleObj>
              </mc:Choice>
              <mc:Fallback>
                <p:oleObj name="Equation" r:id="rId5" imgW="1168200" imgH="380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903413"/>
                        <a:ext cx="2971800" cy="9683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5130" name="Text Box 7"/>
          <p:cNvSpPr txBox="1">
            <a:spLocks noChangeArrowheads="1"/>
          </p:cNvSpPr>
          <p:nvPr/>
        </p:nvSpPr>
        <p:spPr bwMode="auto">
          <a:xfrm>
            <a:off x="838200" y="3289300"/>
            <a:ext cx="3105150" cy="519113"/>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800">
                <a:solidFill>
                  <a:srgbClr val="000000"/>
                </a:solidFill>
                <a:latin typeface="Arial"/>
              </a:rPr>
              <a:t>2D Mirror over (0,0)?</a:t>
            </a:r>
          </a:p>
        </p:txBody>
      </p:sp>
      <p:graphicFrame>
        <p:nvGraphicFramePr>
          <p:cNvPr id="5124" name="Object 4"/>
          <p:cNvGraphicFramePr>
            <a:graphicFrameLocks noChangeAspect="1"/>
          </p:cNvGraphicFramePr>
          <p:nvPr/>
        </p:nvGraphicFramePr>
        <p:xfrm>
          <a:off x="1295400" y="4016375"/>
          <a:ext cx="1036638" cy="782638"/>
        </p:xfrm>
        <a:graphic>
          <a:graphicData uri="http://schemas.openxmlformats.org/presentationml/2006/ole">
            <mc:AlternateContent xmlns:mc="http://schemas.openxmlformats.org/markup-compatibility/2006">
              <mc:Choice xmlns:v="urn:schemas-microsoft-com:vml" Requires="v">
                <p:oleObj spid="_x0000_s410642" name="Equation" r:id="rId7" imgW="469800" imgH="355320" progId="Equation.3">
                  <p:embed/>
                </p:oleObj>
              </mc:Choice>
              <mc:Fallback>
                <p:oleObj name="Equation" r:id="rId7" imgW="469800" imgH="3553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4016375"/>
                        <a:ext cx="1036638" cy="78263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21" name="Object 5"/>
          <p:cNvGraphicFramePr>
            <a:graphicFrameLocks noChangeAspect="1"/>
          </p:cNvGraphicFramePr>
          <p:nvPr/>
        </p:nvGraphicFramePr>
        <p:xfrm>
          <a:off x="4575175" y="3906838"/>
          <a:ext cx="3197225" cy="968375"/>
        </p:xfrm>
        <a:graphic>
          <a:graphicData uri="http://schemas.openxmlformats.org/presentationml/2006/ole">
            <mc:AlternateContent xmlns:mc="http://schemas.openxmlformats.org/markup-compatibility/2006">
              <mc:Choice xmlns:v="urn:schemas-microsoft-com:vml" Requires="v">
                <p:oleObj spid="_x0000_s410643" name="Equation" r:id="rId9" imgW="1257120" imgH="380880" progId="Equation.3">
                  <p:embed/>
                </p:oleObj>
              </mc:Choice>
              <mc:Fallback>
                <p:oleObj name="Equation" r:id="rId9" imgW="1257120" imgH="380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5175" y="3906838"/>
                        <a:ext cx="3197225" cy="9683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5131" name="Text Box 4"/>
          <p:cNvSpPr txBox="1">
            <a:spLocks noChangeArrowheads="1"/>
          </p:cNvSpPr>
          <p:nvPr/>
        </p:nvSpPr>
        <p:spPr bwMode="auto">
          <a:xfrm>
            <a:off x="890588" y="5108575"/>
            <a:ext cx="2400300" cy="519113"/>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800">
                <a:solidFill>
                  <a:srgbClr val="000000"/>
                </a:solidFill>
                <a:latin typeface="Arial"/>
              </a:rPr>
              <a:t>2D Translation?</a:t>
            </a:r>
          </a:p>
        </p:txBody>
      </p:sp>
      <p:graphicFrame>
        <p:nvGraphicFramePr>
          <p:cNvPr id="5126" name="Object 2"/>
          <p:cNvGraphicFramePr>
            <a:graphicFrameLocks noChangeAspect="1"/>
          </p:cNvGraphicFramePr>
          <p:nvPr/>
        </p:nvGraphicFramePr>
        <p:xfrm>
          <a:off x="1427163" y="5648325"/>
          <a:ext cx="1425575" cy="1006475"/>
        </p:xfrm>
        <a:graphic>
          <a:graphicData uri="http://schemas.openxmlformats.org/presentationml/2006/ole">
            <mc:AlternateContent xmlns:mc="http://schemas.openxmlformats.org/markup-compatibility/2006">
              <mc:Choice xmlns:v="urn:schemas-microsoft-com:vml" Requires="v">
                <p:oleObj spid="_x0000_s410644" name="Equation" r:id="rId11" imgW="647640" imgH="457200" progId="Equation.3">
                  <p:embed/>
                </p:oleObj>
              </mc:Choice>
              <mc:Fallback>
                <p:oleObj name="Equation" r:id="rId11" imgW="64764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7163" y="5648325"/>
                        <a:ext cx="1425575" cy="10064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24" name="Text Box 7"/>
          <p:cNvSpPr txBox="1">
            <a:spLocks noChangeArrowheads="1"/>
          </p:cNvSpPr>
          <p:nvPr/>
        </p:nvSpPr>
        <p:spPr bwMode="auto">
          <a:xfrm>
            <a:off x="4735513" y="5856288"/>
            <a:ext cx="749300" cy="46196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400" b="1">
                <a:solidFill>
                  <a:srgbClr val="000000"/>
                </a:solidFill>
                <a:latin typeface="Arial"/>
              </a:rPr>
              <a:t>NO!</a:t>
            </a:r>
          </a:p>
        </p:txBody>
      </p:sp>
    </p:spTree>
    <p:extLst>
      <p:ext uri="{BB962C8B-B14F-4D97-AF65-F5344CB8AC3E}">
        <p14:creationId xmlns:p14="http://schemas.microsoft.com/office/powerpoint/2010/main" val="42485922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687388" y="76200"/>
            <a:ext cx="7770812" cy="838200"/>
          </a:xfrm>
        </p:spPr>
        <p:txBody>
          <a:bodyPr/>
          <a:lstStyle/>
          <a:p>
            <a:r>
              <a:rPr lang="en-US" smtClean="0"/>
              <a:t>2D Linear Transformations</a:t>
            </a:r>
          </a:p>
        </p:txBody>
      </p:sp>
      <p:sp>
        <p:nvSpPr>
          <p:cNvPr id="6148" name="Rectangle 3"/>
          <p:cNvSpPr>
            <a:spLocks noGrp="1" noChangeArrowheads="1"/>
          </p:cNvSpPr>
          <p:nvPr>
            <p:ph type="body" idx="1"/>
          </p:nvPr>
        </p:nvSpPr>
        <p:spPr>
          <a:xfrm>
            <a:off x="300038" y="2443163"/>
            <a:ext cx="8566150" cy="4787900"/>
          </a:xfrm>
        </p:spPr>
        <p:txBody>
          <a:bodyPr/>
          <a:lstStyle/>
          <a:p>
            <a:r>
              <a:rPr lang="en-US" smtClean="0">
                <a:solidFill>
                  <a:srgbClr val="000000"/>
                </a:solidFill>
              </a:rPr>
              <a:t>Only linear 2D transformations can be represented with a 2x2 matrix.</a:t>
            </a:r>
            <a:endParaRPr lang="en-US" smtClean="0"/>
          </a:p>
          <a:p>
            <a:pPr>
              <a:lnSpc>
                <a:spcPct val="90000"/>
              </a:lnSpc>
            </a:pPr>
            <a:r>
              <a:rPr lang="en-US" smtClean="0"/>
              <a:t>Linear transformations are combinations of …</a:t>
            </a:r>
          </a:p>
          <a:p>
            <a:pPr lvl="1">
              <a:lnSpc>
                <a:spcPct val="90000"/>
              </a:lnSpc>
            </a:pPr>
            <a:r>
              <a:rPr lang="en-US" sz="2400" smtClean="0"/>
              <a:t>Scale,</a:t>
            </a:r>
          </a:p>
          <a:p>
            <a:pPr lvl="1">
              <a:lnSpc>
                <a:spcPct val="90000"/>
              </a:lnSpc>
            </a:pPr>
            <a:r>
              <a:rPr lang="en-US" sz="2400" smtClean="0"/>
              <a:t>Rotation,</a:t>
            </a:r>
          </a:p>
          <a:p>
            <a:pPr lvl="1">
              <a:lnSpc>
                <a:spcPct val="90000"/>
              </a:lnSpc>
            </a:pPr>
            <a:r>
              <a:rPr lang="en-US" sz="2400" smtClean="0"/>
              <a:t>Shear, and</a:t>
            </a:r>
          </a:p>
          <a:p>
            <a:pPr lvl="1">
              <a:lnSpc>
                <a:spcPct val="90000"/>
              </a:lnSpc>
            </a:pPr>
            <a:r>
              <a:rPr lang="en-US" sz="2400" smtClean="0"/>
              <a:t>Mirror</a:t>
            </a:r>
          </a:p>
        </p:txBody>
      </p:sp>
      <p:graphicFrame>
        <p:nvGraphicFramePr>
          <p:cNvPr id="6146" name="Object 2"/>
          <p:cNvGraphicFramePr>
            <a:graphicFrameLocks noChangeAspect="1"/>
          </p:cNvGraphicFramePr>
          <p:nvPr/>
        </p:nvGraphicFramePr>
        <p:xfrm>
          <a:off x="3074988" y="1092200"/>
          <a:ext cx="2773362" cy="1131888"/>
        </p:xfrm>
        <a:graphic>
          <a:graphicData uri="http://schemas.openxmlformats.org/presentationml/2006/ole">
            <mc:AlternateContent xmlns:mc="http://schemas.openxmlformats.org/markup-compatibility/2006">
              <mc:Choice xmlns:v="urn:schemas-microsoft-com:vml" Requires="v">
                <p:oleObj spid="_x0000_s411652" name="Equation" r:id="rId4" imgW="1117440" imgH="457200" progId="Equation.3">
                  <p:embed/>
                </p:oleObj>
              </mc:Choice>
              <mc:Fallback>
                <p:oleObj name="Equation" r:id="rId4" imgW="111744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4988" y="1092200"/>
                        <a:ext cx="2773362" cy="113188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6149" name="TextBox 5"/>
          <p:cNvSpPr txBox="1">
            <a:spLocks noChangeArrowheads="1"/>
          </p:cNvSpPr>
          <p:nvPr/>
        </p:nvSpPr>
        <p:spPr bwMode="auto">
          <a:xfrm>
            <a:off x="7346950" y="6532563"/>
            <a:ext cx="2555875" cy="292100"/>
          </a:xfrm>
          <a:prstGeom prst="rect">
            <a:avLst/>
          </a:prstGeom>
          <a:noFill/>
          <a:ln w="9525">
            <a:noFill/>
            <a:miter lim="800000"/>
            <a:headEnd/>
            <a:tailEnd/>
          </a:ln>
        </p:spPr>
        <p:txBody>
          <a:bodyPr>
            <a:spAutoFit/>
          </a:bodyPr>
          <a:lstStyle/>
          <a:p>
            <a:pPr defTabSz="914400" fontAlgn="base">
              <a:spcBef>
                <a:spcPct val="0"/>
              </a:spcBef>
              <a:spcAft>
                <a:spcPct val="0"/>
              </a:spcAft>
            </a:pPr>
            <a:r>
              <a:rPr lang="en-US" sz="1300">
                <a:solidFill>
                  <a:srgbClr val="000000"/>
                </a:solidFill>
                <a:latin typeface="Arial"/>
              </a:rPr>
              <a:t>Source: Alyosha Efros</a:t>
            </a:r>
          </a:p>
        </p:txBody>
      </p:sp>
    </p:spTree>
    <p:extLst>
      <p:ext uri="{BB962C8B-B14F-4D97-AF65-F5344CB8AC3E}">
        <p14:creationId xmlns:p14="http://schemas.microsoft.com/office/powerpoint/2010/main" val="216767006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687388" y="76200"/>
            <a:ext cx="7770812" cy="838200"/>
          </a:xfrm>
        </p:spPr>
        <p:txBody>
          <a:bodyPr/>
          <a:lstStyle/>
          <a:p>
            <a:r>
              <a:rPr lang="en-US" smtClean="0"/>
              <a:t>Homogeneous Coordinates</a:t>
            </a:r>
          </a:p>
        </p:txBody>
      </p:sp>
      <p:sp>
        <p:nvSpPr>
          <p:cNvPr id="732163" name="Rectangle 3"/>
          <p:cNvSpPr>
            <a:spLocks noGrp="1" noChangeArrowheads="1"/>
          </p:cNvSpPr>
          <p:nvPr>
            <p:ph type="body" idx="1"/>
          </p:nvPr>
        </p:nvSpPr>
        <p:spPr/>
        <p:txBody>
          <a:bodyPr/>
          <a:lstStyle/>
          <a:p>
            <a:r>
              <a:rPr lang="en-US" dirty="0" smtClean="0"/>
              <a:t>Q: How can we represent 2d translation as a 3x3 matrix using homogeneous coordinates?</a:t>
            </a:r>
          </a:p>
          <a:p>
            <a:endParaRPr lang="en-US" dirty="0" smtClean="0"/>
          </a:p>
          <a:p>
            <a:endParaRPr lang="en-US" dirty="0" smtClean="0"/>
          </a:p>
          <a:p>
            <a:endParaRPr lang="en-US" dirty="0" smtClean="0"/>
          </a:p>
          <a:p>
            <a:r>
              <a:rPr lang="en-US" dirty="0" smtClean="0"/>
              <a:t>A: Using the rightmost column:</a:t>
            </a:r>
          </a:p>
        </p:txBody>
      </p:sp>
      <p:graphicFrame>
        <p:nvGraphicFramePr>
          <p:cNvPr id="732164" name="Object 2"/>
          <p:cNvGraphicFramePr>
            <a:graphicFrameLocks noChangeAspect="1"/>
          </p:cNvGraphicFramePr>
          <p:nvPr/>
        </p:nvGraphicFramePr>
        <p:xfrm>
          <a:off x="1524000" y="3795713"/>
          <a:ext cx="4103688" cy="1843087"/>
        </p:xfrm>
        <a:graphic>
          <a:graphicData uri="http://schemas.openxmlformats.org/presentationml/2006/ole">
            <mc:AlternateContent xmlns:mc="http://schemas.openxmlformats.org/markup-compatibility/2006">
              <mc:Choice xmlns:v="urn:schemas-microsoft-com:vml" Requires="v">
                <p:oleObj spid="_x0000_s412679" name="Equation" r:id="rId3" imgW="1638000" imgH="736560" progId="Equation.3">
                  <p:embed/>
                </p:oleObj>
              </mc:Choice>
              <mc:Fallback>
                <p:oleObj name="Equation" r:id="rId3" imgW="1638000" imgH="736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795713"/>
                        <a:ext cx="4103688" cy="184308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195" name="Object 3"/>
          <p:cNvGraphicFramePr>
            <a:graphicFrameLocks noChangeAspect="1"/>
          </p:cNvGraphicFramePr>
          <p:nvPr/>
        </p:nvGraphicFramePr>
        <p:xfrm>
          <a:off x="1870075" y="1822450"/>
          <a:ext cx="1423988" cy="1006475"/>
        </p:xfrm>
        <a:graphic>
          <a:graphicData uri="http://schemas.openxmlformats.org/presentationml/2006/ole">
            <mc:AlternateContent xmlns:mc="http://schemas.openxmlformats.org/markup-compatibility/2006">
              <mc:Choice xmlns:v="urn:schemas-microsoft-com:vml" Requires="v">
                <p:oleObj spid="_x0000_s412680" name="Equation" r:id="rId5" imgW="647640" imgH="457200" progId="Equation.3">
                  <p:embed/>
                </p:oleObj>
              </mc:Choice>
              <mc:Fallback>
                <p:oleObj name="Equation" r:id="rId5" imgW="64764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0075" y="1822450"/>
                        <a:ext cx="1423988" cy="10064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8198" name="TextBox 4"/>
          <p:cNvSpPr txBox="1">
            <a:spLocks noChangeArrowheads="1"/>
          </p:cNvSpPr>
          <p:nvPr/>
        </p:nvSpPr>
        <p:spPr bwMode="auto">
          <a:xfrm>
            <a:off x="7456488" y="6511925"/>
            <a:ext cx="2555875" cy="276225"/>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latin typeface="Arial"/>
              </a:rPr>
              <a:t>Source: Alyosha Efros</a:t>
            </a:r>
          </a:p>
        </p:txBody>
      </p:sp>
    </p:spTree>
    <p:extLst>
      <p:ext uri="{BB962C8B-B14F-4D97-AF65-F5344CB8AC3E}">
        <p14:creationId xmlns:p14="http://schemas.microsoft.com/office/powerpoint/2010/main" val="3614412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21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2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smtClean="0"/>
              <a:t>Translation</a:t>
            </a:r>
          </a:p>
        </p:txBody>
      </p:sp>
      <p:graphicFrame>
        <p:nvGraphicFramePr>
          <p:cNvPr id="9218" name="Object 2"/>
          <p:cNvGraphicFramePr>
            <a:graphicFrameLocks noGrp="1" noChangeAspect="1"/>
          </p:cNvGraphicFramePr>
          <p:nvPr>
            <p:ph sz="half" idx="2"/>
          </p:nvPr>
        </p:nvGraphicFramePr>
        <p:xfrm>
          <a:off x="2747963" y="1981200"/>
          <a:ext cx="3722687" cy="1411288"/>
        </p:xfrm>
        <a:graphic>
          <a:graphicData uri="http://schemas.openxmlformats.org/presentationml/2006/ole">
            <mc:AlternateContent xmlns:mc="http://schemas.openxmlformats.org/markup-compatibility/2006">
              <mc:Choice xmlns:v="urn:schemas-microsoft-com:vml" Requires="v">
                <p:oleObj spid="_x0000_s413700" name="Equation" r:id="rId3" imgW="1942920" imgH="736560" progId="Equation.3">
                  <p:embed/>
                </p:oleObj>
              </mc:Choice>
              <mc:Fallback>
                <p:oleObj name="Equation" r:id="rId3" imgW="1942920" imgH="736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963" y="1981200"/>
                        <a:ext cx="3722687" cy="141128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nvGrpSpPr>
          <p:cNvPr id="2" name="Group 5"/>
          <p:cNvGrpSpPr>
            <a:grpSpLocks/>
          </p:cNvGrpSpPr>
          <p:nvPr/>
        </p:nvGrpSpPr>
        <p:grpSpPr bwMode="auto">
          <a:xfrm>
            <a:off x="1503363" y="3830638"/>
            <a:ext cx="2541587" cy="2287587"/>
            <a:chOff x="816" y="2208"/>
            <a:chExt cx="1920" cy="1728"/>
          </a:xfrm>
        </p:grpSpPr>
        <p:sp>
          <p:nvSpPr>
            <p:cNvPr id="9255" name="Line 6"/>
            <p:cNvSpPr>
              <a:spLocks noChangeShapeType="1"/>
            </p:cNvSpPr>
            <p:nvPr/>
          </p:nvSpPr>
          <p:spPr bwMode="auto">
            <a:xfrm>
              <a:off x="1056" y="2208"/>
              <a:ext cx="0" cy="1728"/>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56" name="Line 7"/>
            <p:cNvSpPr>
              <a:spLocks noChangeShapeType="1"/>
            </p:cNvSpPr>
            <p:nvPr/>
          </p:nvSpPr>
          <p:spPr bwMode="auto">
            <a:xfrm>
              <a:off x="816" y="3744"/>
              <a:ext cx="1920"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57" name="Line 8"/>
            <p:cNvSpPr>
              <a:spLocks noChangeShapeType="1"/>
            </p:cNvSpPr>
            <p:nvPr/>
          </p:nvSpPr>
          <p:spPr bwMode="auto">
            <a:xfrm>
              <a:off x="124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58" name="Line 9"/>
            <p:cNvSpPr>
              <a:spLocks noChangeShapeType="1"/>
            </p:cNvSpPr>
            <p:nvPr/>
          </p:nvSpPr>
          <p:spPr bwMode="auto">
            <a:xfrm>
              <a:off x="144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59" name="Line 10"/>
            <p:cNvSpPr>
              <a:spLocks noChangeShapeType="1"/>
            </p:cNvSpPr>
            <p:nvPr/>
          </p:nvSpPr>
          <p:spPr bwMode="auto">
            <a:xfrm>
              <a:off x="163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60" name="Line 11"/>
            <p:cNvSpPr>
              <a:spLocks noChangeShapeType="1"/>
            </p:cNvSpPr>
            <p:nvPr/>
          </p:nvSpPr>
          <p:spPr bwMode="auto">
            <a:xfrm>
              <a:off x="1824"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61" name="Line 12"/>
            <p:cNvSpPr>
              <a:spLocks noChangeShapeType="1"/>
            </p:cNvSpPr>
            <p:nvPr/>
          </p:nvSpPr>
          <p:spPr bwMode="auto">
            <a:xfrm>
              <a:off x="2016"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62" name="Line 13"/>
            <p:cNvSpPr>
              <a:spLocks noChangeShapeType="1"/>
            </p:cNvSpPr>
            <p:nvPr/>
          </p:nvSpPr>
          <p:spPr bwMode="auto">
            <a:xfrm>
              <a:off x="220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63" name="Line 14"/>
            <p:cNvSpPr>
              <a:spLocks noChangeShapeType="1"/>
            </p:cNvSpPr>
            <p:nvPr/>
          </p:nvSpPr>
          <p:spPr bwMode="auto">
            <a:xfrm>
              <a:off x="240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64" name="Line 15"/>
            <p:cNvSpPr>
              <a:spLocks noChangeShapeType="1"/>
            </p:cNvSpPr>
            <p:nvPr/>
          </p:nvSpPr>
          <p:spPr bwMode="auto">
            <a:xfrm>
              <a:off x="259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65" name="Line 16"/>
            <p:cNvSpPr>
              <a:spLocks noChangeShapeType="1"/>
            </p:cNvSpPr>
            <p:nvPr/>
          </p:nvSpPr>
          <p:spPr bwMode="auto">
            <a:xfrm>
              <a:off x="1008" y="355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66" name="Line 17"/>
            <p:cNvSpPr>
              <a:spLocks noChangeShapeType="1"/>
            </p:cNvSpPr>
            <p:nvPr/>
          </p:nvSpPr>
          <p:spPr bwMode="auto">
            <a:xfrm>
              <a:off x="1008" y="336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67" name="Line 18"/>
            <p:cNvSpPr>
              <a:spLocks noChangeShapeType="1"/>
            </p:cNvSpPr>
            <p:nvPr/>
          </p:nvSpPr>
          <p:spPr bwMode="auto">
            <a:xfrm>
              <a:off x="1008" y="316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68" name="Line 19"/>
            <p:cNvSpPr>
              <a:spLocks noChangeShapeType="1"/>
            </p:cNvSpPr>
            <p:nvPr/>
          </p:nvSpPr>
          <p:spPr bwMode="auto">
            <a:xfrm>
              <a:off x="1008" y="2976"/>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69" name="Line 20"/>
            <p:cNvSpPr>
              <a:spLocks noChangeShapeType="1"/>
            </p:cNvSpPr>
            <p:nvPr/>
          </p:nvSpPr>
          <p:spPr bwMode="auto">
            <a:xfrm>
              <a:off x="1008" y="2784"/>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70" name="Line 21"/>
            <p:cNvSpPr>
              <a:spLocks noChangeShapeType="1"/>
            </p:cNvSpPr>
            <p:nvPr/>
          </p:nvSpPr>
          <p:spPr bwMode="auto">
            <a:xfrm>
              <a:off x="1008" y="259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71" name="Line 22"/>
            <p:cNvSpPr>
              <a:spLocks noChangeShapeType="1"/>
            </p:cNvSpPr>
            <p:nvPr/>
          </p:nvSpPr>
          <p:spPr bwMode="auto">
            <a:xfrm>
              <a:off x="1008" y="240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72" name="Line 23"/>
            <p:cNvSpPr>
              <a:spLocks noChangeShapeType="1"/>
            </p:cNvSpPr>
            <p:nvPr/>
          </p:nvSpPr>
          <p:spPr bwMode="auto">
            <a:xfrm>
              <a:off x="1008" y="220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grpSp>
      <p:grpSp>
        <p:nvGrpSpPr>
          <p:cNvPr id="3" name="Group 24"/>
          <p:cNvGrpSpPr>
            <a:grpSpLocks/>
          </p:cNvGrpSpPr>
          <p:nvPr/>
        </p:nvGrpSpPr>
        <p:grpSpPr bwMode="auto">
          <a:xfrm>
            <a:off x="2328863" y="4719638"/>
            <a:ext cx="763587" cy="890587"/>
            <a:chOff x="1440" y="2928"/>
            <a:chExt cx="576" cy="672"/>
          </a:xfrm>
        </p:grpSpPr>
        <p:sp>
          <p:nvSpPr>
            <p:cNvPr id="9252" name="Freeform 25" descr="Horizontal brick"/>
            <p:cNvSpPr>
              <a:spLocks/>
            </p:cNvSpPr>
            <p:nvPr/>
          </p:nvSpPr>
          <p:spPr bwMode="auto">
            <a:xfrm>
              <a:off x="1536" y="2928"/>
              <a:ext cx="96" cy="144"/>
            </a:xfrm>
            <a:custGeom>
              <a:avLst/>
              <a:gdLst>
                <a:gd name="T0" fmla="*/ 0 w 96"/>
                <a:gd name="T1" fmla="*/ 144 h 144"/>
                <a:gd name="T2" fmla="*/ 0 w 96"/>
                <a:gd name="T3" fmla="*/ 0 h 144"/>
                <a:gd name="T4" fmla="*/ 96 w 96"/>
                <a:gd name="T5" fmla="*/ 0 h 144"/>
                <a:gd name="T6" fmla="*/ 96 w 96"/>
                <a:gd name="T7" fmla="*/ 96 h 144"/>
                <a:gd name="T8" fmla="*/ 0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0" y="0"/>
                  </a:lnTo>
                  <a:lnTo>
                    <a:pt x="96" y="0"/>
                  </a:lnTo>
                  <a:lnTo>
                    <a:pt x="96" y="96"/>
                  </a:lnTo>
                  <a:lnTo>
                    <a:pt x="0" y="144"/>
                  </a:lnTo>
                  <a:close/>
                </a:path>
              </a:pathLst>
            </a:custGeom>
            <a:pattFill prst="horzBrick">
              <a:fgClr>
                <a:srgbClr val="032389"/>
              </a:fgClr>
              <a:bgClr>
                <a:srgbClr val="FFFFFF"/>
              </a:bgClr>
            </a:pattFill>
            <a:ln w="38100">
              <a:solidFill>
                <a:schemeClr val="tx2"/>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253" name="Rectangle 26"/>
            <p:cNvSpPr>
              <a:spLocks noChangeArrowheads="1"/>
            </p:cNvSpPr>
            <p:nvPr/>
          </p:nvSpPr>
          <p:spPr bwMode="auto">
            <a:xfrm>
              <a:off x="1440" y="3168"/>
              <a:ext cx="576" cy="432"/>
            </a:xfrm>
            <a:prstGeom prst="rect">
              <a:avLst/>
            </a:prstGeom>
            <a:solidFill>
              <a:srgbClr val="FFFFFF"/>
            </a:solidFill>
            <a:ln w="38100">
              <a:solidFill>
                <a:schemeClr val="hlink"/>
              </a:solidFill>
              <a:miter lim="800000"/>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254" name="Freeform 27"/>
            <p:cNvSpPr>
              <a:spLocks/>
            </p:cNvSpPr>
            <p:nvPr/>
          </p:nvSpPr>
          <p:spPr bwMode="auto">
            <a:xfrm>
              <a:off x="1440" y="2976"/>
              <a:ext cx="576" cy="192"/>
            </a:xfrm>
            <a:custGeom>
              <a:avLst/>
              <a:gdLst>
                <a:gd name="T0" fmla="*/ 0 w 576"/>
                <a:gd name="T1" fmla="*/ 192 h 192"/>
                <a:gd name="T2" fmla="*/ 240 w 576"/>
                <a:gd name="T3" fmla="*/ 0 h 192"/>
                <a:gd name="T4" fmla="*/ 336 w 576"/>
                <a:gd name="T5" fmla="*/ 0 h 192"/>
                <a:gd name="T6" fmla="*/ 576 w 576"/>
                <a:gd name="T7" fmla="*/ 192 h 192"/>
                <a:gd name="T8" fmla="*/ 0 w 576"/>
                <a:gd name="T9" fmla="*/ 192 h 192"/>
                <a:gd name="T10" fmla="*/ 0 60000 65536"/>
                <a:gd name="T11" fmla="*/ 0 60000 65536"/>
                <a:gd name="T12" fmla="*/ 0 60000 65536"/>
                <a:gd name="T13" fmla="*/ 0 60000 65536"/>
                <a:gd name="T14" fmla="*/ 0 60000 65536"/>
                <a:gd name="T15" fmla="*/ 0 w 576"/>
                <a:gd name="T16" fmla="*/ 0 h 192"/>
                <a:gd name="T17" fmla="*/ 576 w 576"/>
                <a:gd name="T18" fmla="*/ 192 h 192"/>
              </a:gdLst>
              <a:ahLst/>
              <a:cxnLst>
                <a:cxn ang="T10">
                  <a:pos x="T0" y="T1"/>
                </a:cxn>
                <a:cxn ang="T11">
                  <a:pos x="T2" y="T3"/>
                </a:cxn>
                <a:cxn ang="T12">
                  <a:pos x="T4" y="T5"/>
                </a:cxn>
                <a:cxn ang="T13">
                  <a:pos x="T6" y="T7"/>
                </a:cxn>
                <a:cxn ang="T14">
                  <a:pos x="T8" y="T9"/>
                </a:cxn>
              </a:cxnLst>
              <a:rect l="T15" t="T16" r="T17" b="T18"/>
              <a:pathLst>
                <a:path w="576" h="192">
                  <a:moveTo>
                    <a:pt x="0" y="192"/>
                  </a:moveTo>
                  <a:lnTo>
                    <a:pt x="240" y="0"/>
                  </a:lnTo>
                  <a:lnTo>
                    <a:pt x="336" y="0"/>
                  </a:lnTo>
                  <a:lnTo>
                    <a:pt x="576" y="192"/>
                  </a:lnTo>
                  <a:lnTo>
                    <a:pt x="0" y="192"/>
                  </a:lnTo>
                  <a:close/>
                </a:path>
              </a:pathLst>
            </a:custGeom>
            <a:solidFill>
              <a:srgbClr val="FFFFFF"/>
            </a:solidFill>
            <a:ln w="38100">
              <a:solidFill>
                <a:schemeClr val="hlink"/>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grpSp>
      <p:grpSp>
        <p:nvGrpSpPr>
          <p:cNvPr id="4" name="Group 28"/>
          <p:cNvGrpSpPr>
            <a:grpSpLocks/>
          </p:cNvGrpSpPr>
          <p:nvPr/>
        </p:nvGrpSpPr>
        <p:grpSpPr bwMode="auto">
          <a:xfrm>
            <a:off x="5316538" y="3830638"/>
            <a:ext cx="2541587" cy="2287587"/>
            <a:chOff x="816" y="2208"/>
            <a:chExt cx="1920" cy="1728"/>
          </a:xfrm>
        </p:grpSpPr>
        <p:sp>
          <p:nvSpPr>
            <p:cNvPr id="9234" name="Line 29"/>
            <p:cNvSpPr>
              <a:spLocks noChangeShapeType="1"/>
            </p:cNvSpPr>
            <p:nvPr/>
          </p:nvSpPr>
          <p:spPr bwMode="auto">
            <a:xfrm>
              <a:off x="1056" y="2208"/>
              <a:ext cx="0" cy="1728"/>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35" name="Line 30"/>
            <p:cNvSpPr>
              <a:spLocks noChangeShapeType="1"/>
            </p:cNvSpPr>
            <p:nvPr/>
          </p:nvSpPr>
          <p:spPr bwMode="auto">
            <a:xfrm>
              <a:off x="816" y="3744"/>
              <a:ext cx="1920"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36" name="Line 31"/>
            <p:cNvSpPr>
              <a:spLocks noChangeShapeType="1"/>
            </p:cNvSpPr>
            <p:nvPr/>
          </p:nvSpPr>
          <p:spPr bwMode="auto">
            <a:xfrm>
              <a:off x="124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37" name="Line 32"/>
            <p:cNvSpPr>
              <a:spLocks noChangeShapeType="1"/>
            </p:cNvSpPr>
            <p:nvPr/>
          </p:nvSpPr>
          <p:spPr bwMode="auto">
            <a:xfrm>
              <a:off x="144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38" name="Line 33"/>
            <p:cNvSpPr>
              <a:spLocks noChangeShapeType="1"/>
            </p:cNvSpPr>
            <p:nvPr/>
          </p:nvSpPr>
          <p:spPr bwMode="auto">
            <a:xfrm>
              <a:off x="163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39" name="Line 34"/>
            <p:cNvSpPr>
              <a:spLocks noChangeShapeType="1"/>
            </p:cNvSpPr>
            <p:nvPr/>
          </p:nvSpPr>
          <p:spPr bwMode="auto">
            <a:xfrm>
              <a:off x="1824"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40" name="Line 35"/>
            <p:cNvSpPr>
              <a:spLocks noChangeShapeType="1"/>
            </p:cNvSpPr>
            <p:nvPr/>
          </p:nvSpPr>
          <p:spPr bwMode="auto">
            <a:xfrm>
              <a:off x="2016"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41" name="Line 36"/>
            <p:cNvSpPr>
              <a:spLocks noChangeShapeType="1"/>
            </p:cNvSpPr>
            <p:nvPr/>
          </p:nvSpPr>
          <p:spPr bwMode="auto">
            <a:xfrm>
              <a:off x="2208"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42" name="Line 37"/>
            <p:cNvSpPr>
              <a:spLocks noChangeShapeType="1"/>
            </p:cNvSpPr>
            <p:nvPr/>
          </p:nvSpPr>
          <p:spPr bwMode="auto">
            <a:xfrm>
              <a:off x="2400"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43" name="Line 38"/>
            <p:cNvSpPr>
              <a:spLocks noChangeShapeType="1"/>
            </p:cNvSpPr>
            <p:nvPr/>
          </p:nvSpPr>
          <p:spPr bwMode="auto">
            <a:xfrm>
              <a:off x="2592" y="3696"/>
              <a:ext cx="0" cy="96"/>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44" name="Line 39"/>
            <p:cNvSpPr>
              <a:spLocks noChangeShapeType="1"/>
            </p:cNvSpPr>
            <p:nvPr/>
          </p:nvSpPr>
          <p:spPr bwMode="auto">
            <a:xfrm>
              <a:off x="1008" y="355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45" name="Line 40"/>
            <p:cNvSpPr>
              <a:spLocks noChangeShapeType="1"/>
            </p:cNvSpPr>
            <p:nvPr/>
          </p:nvSpPr>
          <p:spPr bwMode="auto">
            <a:xfrm>
              <a:off x="1008" y="336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46" name="Line 41"/>
            <p:cNvSpPr>
              <a:spLocks noChangeShapeType="1"/>
            </p:cNvSpPr>
            <p:nvPr/>
          </p:nvSpPr>
          <p:spPr bwMode="auto">
            <a:xfrm>
              <a:off x="1008" y="316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47" name="Line 42"/>
            <p:cNvSpPr>
              <a:spLocks noChangeShapeType="1"/>
            </p:cNvSpPr>
            <p:nvPr/>
          </p:nvSpPr>
          <p:spPr bwMode="auto">
            <a:xfrm>
              <a:off x="1008" y="2976"/>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48" name="Line 43"/>
            <p:cNvSpPr>
              <a:spLocks noChangeShapeType="1"/>
            </p:cNvSpPr>
            <p:nvPr/>
          </p:nvSpPr>
          <p:spPr bwMode="auto">
            <a:xfrm>
              <a:off x="1008" y="2784"/>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49" name="Line 44"/>
            <p:cNvSpPr>
              <a:spLocks noChangeShapeType="1"/>
            </p:cNvSpPr>
            <p:nvPr/>
          </p:nvSpPr>
          <p:spPr bwMode="auto">
            <a:xfrm>
              <a:off x="1008" y="2592"/>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50" name="Line 45"/>
            <p:cNvSpPr>
              <a:spLocks noChangeShapeType="1"/>
            </p:cNvSpPr>
            <p:nvPr/>
          </p:nvSpPr>
          <p:spPr bwMode="auto">
            <a:xfrm>
              <a:off x="1008" y="2400"/>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sp>
          <p:nvSpPr>
            <p:cNvPr id="9251" name="Line 46"/>
            <p:cNvSpPr>
              <a:spLocks noChangeShapeType="1"/>
            </p:cNvSpPr>
            <p:nvPr/>
          </p:nvSpPr>
          <p:spPr bwMode="auto">
            <a:xfrm>
              <a:off x="1008" y="2208"/>
              <a:ext cx="96" cy="0"/>
            </a:xfrm>
            <a:prstGeom prst="line">
              <a:avLst/>
            </a:prstGeom>
            <a:noFill/>
            <a:ln w="38100">
              <a:solidFill>
                <a:schemeClr val="tx1"/>
              </a:solidFill>
              <a:round/>
              <a:headEnd/>
              <a:tailEnd/>
            </a:ln>
          </p:spPr>
          <p:txBody>
            <a:bodyPr wrap="none" anchor="ctr"/>
            <a:lstStyle/>
            <a:p>
              <a:pPr defTabSz="914400" fontAlgn="base">
                <a:spcBef>
                  <a:spcPct val="0"/>
                </a:spcBef>
                <a:spcAft>
                  <a:spcPct val="0"/>
                </a:spcAft>
              </a:pPr>
              <a:endParaRPr lang="en-US">
                <a:solidFill>
                  <a:srgbClr val="000000"/>
                </a:solidFill>
                <a:latin typeface="Arial"/>
              </a:endParaRPr>
            </a:p>
          </p:txBody>
        </p:sp>
      </p:grpSp>
      <p:sp>
        <p:nvSpPr>
          <p:cNvPr id="9223" name="AutoShape 47"/>
          <p:cNvSpPr>
            <a:spLocks noChangeArrowheads="1"/>
          </p:cNvSpPr>
          <p:nvPr/>
        </p:nvSpPr>
        <p:spPr bwMode="auto">
          <a:xfrm>
            <a:off x="4298950" y="4846638"/>
            <a:ext cx="636588" cy="319087"/>
          </a:xfrm>
          <a:prstGeom prst="rightArrow">
            <a:avLst>
              <a:gd name="adj1" fmla="val 50000"/>
              <a:gd name="adj2" fmla="val 49876"/>
            </a:avLst>
          </a:prstGeom>
          <a:solidFill>
            <a:srgbClr val="FFFF00"/>
          </a:solidFill>
          <a:ln w="28575">
            <a:solidFill>
              <a:schemeClr val="accent1"/>
            </a:solidFill>
            <a:miter lim="800000"/>
            <a:headEnd/>
            <a:tailEnd type="none" w="sm" len="sm"/>
          </a:ln>
        </p:spPr>
        <p:txBody>
          <a:bodyPr wrap="none" anchor="ctr"/>
          <a:lstStyle/>
          <a:p>
            <a:pPr algn="ctr" defTabSz="914400" eaLnBrk="0" fontAlgn="base" hangingPunct="0">
              <a:spcBef>
                <a:spcPct val="0"/>
              </a:spcBef>
              <a:spcAft>
                <a:spcPct val="0"/>
              </a:spcAft>
            </a:pPr>
            <a:endParaRPr lang="ru-RU" sz="2400" i="1">
              <a:solidFill>
                <a:srgbClr val="FFFF00"/>
              </a:solidFill>
              <a:latin typeface="Arial"/>
            </a:endParaRPr>
          </a:p>
        </p:txBody>
      </p:sp>
      <p:sp>
        <p:nvSpPr>
          <p:cNvPr id="9224" name="Text Box 48"/>
          <p:cNvSpPr txBox="1">
            <a:spLocks noChangeArrowheads="1"/>
          </p:cNvSpPr>
          <p:nvPr/>
        </p:nvSpPr>
        <p:spPr bwMode="auto">
          <a:xfrm>
            <a:off x="4252913" y="5097463"/>
            <a:ext cx="750887" cy="822325"/>
          </a:xfrm>
          <a:prstGeom prst="rect">
            <a:avLst/>
          </a:prstGeom>
          <a:noFill/>
          <a:ln w="38100">
            <a:noFill/>
            <a:miter lim="800000"/>
            <a:headEnd/>
            <a:tailEnd/>
          </a:ln>
        </p:spPr>
        <p:txBody>
          <a:bodyPr wrap="none" anchor="ctr">
            <a:spAutoFit/>
          </a:bodyPr>
          <a:lstStyle/>
          <a:p>
            <a:pPr algn="ctr" defTabSz="914400" eaLnBrk="0" fontAlgn="base" hangingPunct="0">
              <a:spcBef>
                <a:spcPct val="0"/>
              </a:spcBef>
              <a:spcAft>
                <a:spcPct val="0"/>
              </a:spcAft>
            </a:pPr>
            <a:r>
              <a:rPr lang="en-US" sz="2400">
                <a:solidFill>
                  <a:srgbClr val="000000"/>
                </a:solidFill>
                <a:latin typeface="Times New Roman" pitchFamily="18" charset="0"/>
                <a:sym typeface="Symbol" pitchFamily="18" charset="2"/>
              </a:rPr>
              <a:t>t</a:t>
            </a:r>
            <a:r>
              <a:rPr lang="en-US" sz="2400" baseline="-25000">
                <a:solidFill>
                  <a:srgbClr val="000000"/>
                </a:solidFill>
                <a:latin typeface="Times New Roman" pitchFamily="18" charset="0"/>
                <a:sym typeface="Symbol" pitchFamily="18" charset="2"/>
              </a:rPr>
              <a:t>x</a:t>
            </a:r>
            <a:r>
              <a:rPr lang="en-US" sz="2400">
                <a:solidFill>
                  <a:srgbClr val="000000"/>
                </a:solidFill>
                <a:latin typeface="Times New Roman" pitchFamily="18" charset="0"/>
                <a:sym typeface="Symbol" pitchFamily="18" charset="2"/>
              </a:rPr>
              <a:t> = 2</a:t>
            </a:r>
            <a:r>
              <a:rPr lang="en-US" sz="2400">
                <a:solidFill>
                  <a:srgbClr val="000000"/>
                </a:solidFill>
                <a:latin typeface="Times New Roman" pitchFamily="18" charset="0"/>
              </a:rPr>
              <a:t/>
            </a:r>
            <a:br>
              <a:rPr lang="en-US" sz="2400">
                <a:solidFill>
                  <a:srgbClr val="000000"/>
                </a:solidFill>
                <a:latin typeface="Times New Roman" pitchFamily="18" charset="0"/>
              </a:rPr>
            </a:br>
            <a:r>
              <a:rPr lang="en-US" sz="2400">
                <a:solidFill>
                  <a:srgbClr val="000000"/>
                </a:solidFill>
                <a:latin typeface="Times New Roman" pitchFamily="18" charset="0"/>
              </a:rPr>
              <a:t>t</a:t>
            </a:r>
            <a:r>
              <a:rPr lang="en-US" sz="2400" baseline="-25000">
                <a:solidFill>
                  <a:srgbClr val="000000"/>
                </a:solidFill>
                <a:latin typeface="Times New Roman" pitchFamily="18" charset="0"/>
              </a:rPr>
              <a:t>y</a:t>
            </a:r>
            <a:r>
              <a:rPr lang="en-US" sz="2400">
                <a:solidFill>
                  <a:srgbClr val="000000"/>
                </a:solidFill>
                <a:latin typeface="Times New Roman" pitchFamily="18" charset="0"/>
              </a:rPr>
              <a:t> </a:t>
            </a:r>
            <a:r>
              <a:rPr lang="en-US" sz="2400">
                <a:solidFill>
                  <a:srgbClr val="000000"/>
                </a:solidFill>
                <a:latin typeface="Times New Roman" pitchFamily="18" charset="0"/>
                <a:sym typeface="Symbol" pitchFamily="18" charset="2"/>
              </a:rPr>
              <a:t>= 1</a:t>
            </a:r>
            <a:endParaRPr lang="en-US" sz="2400">
              <a:solidFill>
                <a:srgbClr val="000000"/>
              </a:solidFill>
              <a:latin typeface="Times New Roman" pitchFamily="18" charset="0"/>
            </a:endParaRPr>
          </a:p>
        </p:txBody>
      </p:sp>
      <p:grpSp>
        <p:nvGrpSpPr>
          <p:cNvPr id="5" name="Group 49"/>
          <p:cNvGrpSpPr>
            <a:grpSpLocks/>
          </p:cNvGrpSpPr>
          <p:nvPr/>
        </p:nvGrpSpPr>
        <p:grpSpPr bwMode="auto">
          <a:xfrm>
            <a:off x="6651625" y="4516438"/>
            <a:ext cx="763588" cy="890587"/>
            <a:chOff x="1440" y="2928"/>
            <a:chExt cx="576" cy="672"/>
          </a:xfrm>
        </p:grpSpPr>
        <p:sp>
          <p:nvSpPr>
            <p:cNvPr id="9231" name="Freeform 50" descr="Horizontal brick"/>
            <p:cNvSpPr>
              <a:spLocks/>
            </p:cNvSpPr>
            <p:nvPr/>
          </p:nvSpPr>
          <p:spPr bwMode="auto">
            <a:xfrm>
              <a:off x="1536" y="2928"/>
              <a:ext cx="96" cy="144"/>
            </a:xfrm>
            <a:custGeom>
              <a:avLst/>
              <a:gdLst>
                <a:gd name="T0" fmla="*/ 0 w 96"/>
                <a:gd name="T1" fmla="*/ 144 h 144"/>
                <a:gd name="T2" fmla="*/ 0 w 96"/>
                <a:gd name="T3" fmla="*/ 0 h 144"/>
                <a:gd name="T4" fmla="*/ 96 w 96"/>
                <a:gd name="T5" fmla="*/ 0 h 144"/>
                <a:gd name="T6" fmla="*/ 96 w 96"/>
                <a:gd name="T7" fmla="*/ 96 h 144"/>
                <a:gd name="T8" fmla="*/ 0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0" y="0"/>
                  </a:lnTo>
                  <a:lnTo>
                    <a:pt x="96" y="0"/>
                  </a:lnTo>
                  <a:lnTo>
                    <a:pt x="96" y="96"/>
                  </a:lnTo>
                  <a:lnTo>
                    <a:pt x="0" y="144"/>
                  </a:lnTo>
                  <a:close/>
                </a:path>
              </a:pathLst>
            </a:custGeom>
            <a:pattFill prst="horzBrick">
              <a:fgClr>
                <a:srgbClr val="032389"/>
              </a:fgClr>
              <a:bgClr>
                <a:srgbClr val="FFFFFF"/>
              </a:bgClr>
            </a:pattFill>
            <a:ln w="38100">
              <a:solidFill>
                <a:schemeClr val="tx2"/>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232" name="Rectangle 51"/>
            <p:cNvSpPr>
              <a:spLocks noChangeArrowheads="1"/>
            </p:cNvSpPr>
            <p:nvPr/>
          </p:nvSpPr>
          <p:spPr bwMode="auto">
            <a:xfrm>
              <a:off x="1440" y="3168"/>
              <a:ext cx="576" cy="432"/>
            </a:xfrm>
            <a:prstGeom prst="rect">
              <a:avLst/>
            </a:prstGeom>
            <a:solidFill>
              <a:srgbClr val="FFFFFF"/>
            </a:solidFill>
            <a:ln w="38100">
              <a:solidFill>
                <a:schemeClr val="hlink"/>
              </a:solidFill>
              <a:miter lim="800000"/>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233" name="Freeform 52"/>
            <p:cNvSpPr>
              <a:spLocks/>
            </p:cNvSpPr>
            <p:nvPr/>
          </p:nvSpPr>
          <p:spPr bwMode="auto">
            <a:xfrm>
              <a:off x="1440" y="2976"/>
              <a:ext cx="576" cy="192"/>
            </a:xfrm>
            <a:custGeom>
              <a:avLst/>
              <a:gdLst>
                <a:gd name="T0" fmla="*/ 0 w 576"/>
                <a:gd name="T1" fmla="*/ 192 h 192"/>
                <a:gd name="T2" fmla="*/ 240 w 576"/>
                <a:gd name="T3" fmla="*/ 0 h 192"/>
                <a:gd name="T4" fmla="*/ 336 w 576"/>
                <a:gd name="T5" fmla="*/ 0 h 192"/>
                <a:gd name="T6" fmla="*/ 576 w 576"/>
                <a:gd name="T7" fmla="*/ 192 h 192"/>
                <a:gd name="T8" fmla="*/ 0 w 576"/>
                <a:gd name="T9" fmla="*/ 192 h 192"/>
                <a:gd name="T10" fmla="*/ 0 60000 65536"/>
                <a:gd name="T11" fmla="*/ 0 60000 65536"/>
                <a:gd name="T12" fmla="*/ 0 60000 65536"/>
                <a:gd name="T13" fmla="*/ 0 60000 65536"/>
                <a:gd name="T14" fmla="*/ 0 60000 65536"/>
                <a:gd name="T15" fmla="*/ 0 w 576"/>
                <a:gd name="T16" fmla="*/ 0 h 192"/>
                <a:gd name="T17" fmla="*/ 576 w 576"/>
                <a:gd name="T18" fmla="*/ 192 h 192"/>
              </a:gdLst>
              <a:ahLst/>
              <a:cxnLst>
                <a:cxn ang="T10">
                  <a:pos x="T0" y="T1"/>
                </a:cxn>
                <a:cxn ang="T11">
                  <a:pos x="T2" y="T3"/>
                </a:cxn>
                <a:cxn ang="T12">
                  <a:pos x="T4" y="T5"/>
                </a:cxn>
                <a:cxn ang="T13">
                  <a:pos x="T6" y="T7"/>
                </a:cxn>
                <a:cxn ang="T14">
                  <a:pos x="T8" y="T9"/>
                </a:cxn>
              </a:cxnLst>
              <a:rect l="T15" t="T16" r="T17" b="T18"/>
              <a:pathLst>
                <a:path w="576" h="192">
                  <a:moveTo>
                    <a:pt x="0" y="192"/>
                  </a:moveTo>
                  <a:lnTo>
                    <a:pt x="240" y="0"/>
                  </a:lnTo>
                  <a:lnTo>
                    <a:pt x="336" y="0"/>
                  </a:lnTo>
                  <a:lnTo>
                    <a:pt x="576" y="192"/>
                  </a:lnTo>
                  <a:lnTo>
                    <a:pt x="0" y="192"/>
                  </a:lnTo>
                  <a:close/>
                </a:path>
              </a:pathLst>
            </a:custGeom>
            <a:solidFill>
              <a:srgbClr val="FFFFFF"/>
            </a:solidFill>
            <a:ln w="38100">
              <a:solidFill>
                <a:schemeClr val="hlink"/>
              </a:solidFill>
              <a:round/>
              <a:headEnd/>
              <a:tailEnd/>
            </a:ln>
          </p:spPr>
          <p:txBody>
            <a:bodyPr wrap="none" anchor="ct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grpSp>
      <p:sp>
        <p:nvSpPr>
          <p:cNvPr id="9226" name="AutoShape 53"/>
          <p:cNvSpPr>
            <a:spLocks noChangeArrowheads="1"/>
          </p:cNvSpPr>
          <p:nvPr/>
        </p:nvSpPr>
        <p:spPr bwMode="auto">
          <a:xfrm>
            <a:off x="5776913" y="1603375"/>
            <a:ext cx="381000" cy="333375"/>
          </a:xfrm>
          <a:prstGeom prst="downArrow">
            <a:avLst>
              <a:gd name="adj1" fmla="val 46870"/>
              <a:gd name="adj2" fmla="val 47023"/>
            </a:avLst>
          </a:prstGeom>
          <a:solidFill>
            <a:schemeClr val="tx2"/>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endParaRPr lang="ru-RU" sz="2400">
              <a:solidFill>
                <a:srgbClr val="000000"/>
              </a:solidFill>
              <a:latin typeface="Arial"/>
            </a:endParaRPr>
          </a:p>
        </p:txBody>
      </p:sp>
      <p:sp>
        <p:nvSpPr>
          <p:cNvPr id="9227" name="AutoShape 54"/>
          <p:cNvSpPr>
            <a:spLocks noChangeArrowheads="1"/>
          </p:cNvSpPr>
          <p:nvPr/>
        </p:nvSpPr>
        <p:spPr bwMode="auto">
          <a:xfrm>
            <a:off x="4791075" y="1566863"/>
            <a:ext cx="381000" cy="333375"/>
          </a:xfrm>
          <a:prstGeom prst="downArrow">
            <a:avLst>
              <a:gd name="adj1" fmla="val 46870"/>
              <a:gd name="adj2" fmla="val 47023"/>
            </a:avLst>
          </a:prstGeom>
          <a:solidFill>
            <a:schemeClr val="tx2"/>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endParaRPr lang="ru-RU" sz="2400">
              <a:solidFill>
                <a:srgbClr val="000000"/>
              </a:solidFill>
              <a:latin typeface="Arial"/>
            </a:endParaRPr>
          </a:p>
        </p:txBody>
      </p:sp>
      <p:sp>
        <p:nvSpPr>
          <p:cNvPr id="9228" name="AutoShape 55"/>
          <p:cNvSpPr>
            <a:spLocks noChangeArrowheads="1"/>
          </p:cNvSpPr>
          <p:nvPr/>
        </p:nvSpPr>
        <p:spPr bwMode="auto">
          <a:xfrm>
            <a:off x="2855913" y="1566863"/>
            <a:ext cx="381000" cy="333375"/>
          </a:xfrm>
          <a:prstGeom prst="downArrow">
            <a:avLst>
              <a:gd name="adj1" fmla="val 46870"/>
              <a:gd name="adj2" fmla="val 47023"/>
            </a:avLst>
          </a:prstGeom>
          <a:solidFill>
            <a:schemeClr val="tx2"/>
          </a:solidFill>
          <a:ln w="9525">
            <a:solidFill>
              <a:schemeClr val="tx1"/>
            </a:solidFill>
            <a:miter lim="800000"/>
            <a:headEnd/>
            <a:tailEnd/>
          </a:ln>
        </p:spPr>
        <p:txBody>
          <a:bodyPr wrap="none" anchor="ctr"/>
          <a:lstStyle/>
          <a:p>
            <a:pPr algn="ctr" defTabSz="914400" eaLnBrk="0" fontAlgn="base" hangingPunct="0">
              <a:spcBef>
                <a:spcPct val="0"/>
              </a:spcBef>
              <a:spcAft>
                <a:spcPct val="0"/>
              </a:spcAft>
            </a:pPr>
            <a:endParaRPr lang="ru-RU" sz="2400">
              <a:solidFill>
                <a:srgbClr val="000000"/>
              </a:solidFill>
              <a:latin typeface="Arial"/>
            </a:endParaRPr>
          </a:p>
        </p:txBody>
      </p:sp>
      <p:sp>
        <p:nvSpPr>
          <p:cNvPr id="9229" name="Rectangle 57"/>
          <p:cNvSpPr>
            <a:spLocks noChangeArrowheads="1"/>
          </p:cNvSpPr>
          <p:nvPr/>
        </p:nvSpPr>
        <p:spPr bwMode="auto">
          <a:xfrm>
            <a:off x="2381250" y="982663"/>
            <a:ext cx="3900488" cy="457200"/>
          </a:xfrm>
          <a:prstGeom prst="rect">
            <a:avLst/>
          </a:prstGeom>
          <a:noFill/>
          <a:ln w="9525">
            <a:noFill/>
            <a:miter lim="800000"/>
            <a:headEnd/>
            <a:tailEnd/>
          </a:ln>
        </p:spPr>
        <p:txBody>
          <a:bodyPr wrap="none">
            <a:spAutoFit/>
          </a:bodyPr>
          <a:lstStyle/>
          <a:p>
            <a:pPr defTabSz="914400" eaLnBrk="0" fontAlgn="base" hangingPunct="0">
              <a:spcBef>
                <a:spcPct val="20000"/>
              </a:spcBef>
              <a:spcAft>
                <a:spcPct val="0"/>
              </a:spcAft>
            </a:pPr>
            <a:r>
              <a:rPr lang="en-US" sz="2400">
                <a:solidFill>
                  <a:srgbClr val="000000"/>
                </a:solidFill>
                <a:latin typeface="Arial"/>
              </a:rPr>
              <a:t>Homogeneous Coordinates</a:t>
            </a:r>
          </a:p>
        </p:txBody>
      </p:sp>
      <p:sp>
        <p:nvSpPr>
          <p:cNvPr id="9230" name="TextBox 4"/>
          <p:cNvSpPr txBox="1">
            <a:spLocks noChangeArrowheads="1"/>
          </p:cNvSpPr>
          <p:nvPr/>
        </p:nvSpPr>
        <p:spPr bwMode="auto">
          <a:xfrm>
            <a:off x="7456488" y="6584950"/>
            <a:ext cx="2555875" cy="276225"/>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latin typeface="Arial"/>
              </a:rPr>
              <a:t>Source: Alyosha Efros</a:t>
            </a:r>
          </a:p>
        </p:txBody>
      </p:sp>
    </p:spTree>
    <p:extLst>
      <p:ext uri="{BB962C8B-B14F-4D97-AF65-F5344CB8AC3E}">
        <p14:creationId xmlns:p14="http://schemas.microsoft.com/office/powerpoint/2010/main" val="162896970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2"/>
          <p:cNvSpPr>
            <a:spLocks noGrp="1" noChangeArrowheads="1"/>
          </p:cNvSpPr>
          <p:nvPr>
            <p:ph type="title"/>
          </p:nvPr>
        </p:nvSpPr>
        <p:spPr>
          <a:xfrm>
            <a:off x="687388" y="76200"/>
            <a:ext cx="7770812" cy="838200"/>
          </a:xfrm>
        </p:spPr>
        <p:txBody>
          <a:bodyPr/>
          <a:lstStyle/>
          <a:p>
            <a:r>
              <a:rPr lang="en-US" smtClean="0"/>
              <a:t>Basic 2D Transformations</a:t>
            </a:r>
          </a:p>
        </p:txBody>
      </p:sp>
      <p:sp>
        <p:nvSpPr>
          <p:cNvPr id="10247" name="Rectangle 3"/>
          <p:cNvSpPr>
            <a:spLocks noGrp="1" noChangeArrowheads="1"/>
          </p:cNvSpPr>
          <p:nvPr>
            <p:ph type="body" idx="1"/>
          </p:nvPr>
        </p:nvSpPr>
        <p:spPr/>
        <p:txBody>
          <a:bodyPr/>
          <a:lstStyle/>
          <a:p>
            <a:r>
              <a:rPr lang="en-US" smtClean="0"/>
              <a:t>Basic 2D transformations as 3x3 matrices</a:t>
            </a:r>
          </a:p>
        </p:txBody>
      </p:sp>
      <p:graphicFrame>
        <p:nvGraphicFramePr>
          <p:cNvPr id="10242" name="Object 2"/>
          <p:cNvGraphicFramePr>
            <a:graphicFrameLocks noChangeAspect="1"/>
          </p:cNvGraphicFramePr>
          <p:nvPr/>
        </p:nvGraphicFramePr>
        <p:xfrm>
          <a:off x="1143000" y="4068763"/>
          <a:ext cx="3182938" cy="1100137"/>
        </p:xfrm>
        <a:graphic>
          <a:graphicData uri="http://schemas.openxmlformats.org/presentationml/2006/ole">
            <mc:AlternateContent xmlns:mc="http://schemas.openxmlformats.org/markup-compatibility/2006">
              <mc:Choice xmlns:v="urn:schemas-microsoft-com:vml" Requires="v">
                <p:oleObj spid="_x0000_s414733" name="Equation" r:id="rId4" imgW="2057400" imgH="711000" progId="Equation.3">
                  <p:embed/>
                </p:oleObj>
              </mc:Choice>
              <mc:Fallback>
                <p:oleObj name="Equation" r:id="rId4" imgW="20574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4068763"/>
                        <a:ext cx="3182938" cy="110013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1577975" y="1868488"/>
          <a:ext cx="2101850" cy="1101725"/>
        </p:xfrm>
        <a:graphic>
          <a:graphicData uri="http://schemas.openxmlformats.org/presentationml/2006/ole">
            <mc:AlternateContent xmlns:mc="http://schemas.openxmlformats.org/markup-compatibility/2006">
              <mc:Choice xmlns:v="urn:schemas-microsoft-com:vml" Requires="v">
                <p:oleObj spid="_x0000_s414734" name="Equation" r:id="rId6" imgW="1333440" imgH="698400" progId="Equation.3">
                  <p:embed/>
                </p:oleObj>
              </mc:Choice>
              <mc:Fallback>
                <p:oleObj name="Equation" r:id="rId6" imgW="1333440" imgH="698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975" y="1868488"/>
                        <a:ext cx="2101850" cy="11017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5510213" y="4068763"/>
          <a:ext cx="2522537" cy="1120775"/>
        </p:xfrm>
        <a:graphic>
          <a:graphicData uri="http://schemas.openxmlformats.org/presentationml/2006/ole">
            <mc:AlternateContent xmlns:mc="http://schemas.openxmlformats.org/markup-compatibility/2006">
              <mc:Choice xmlns:v="urn:schemas-microsoft-com:vml" Requires="v">
                <p:oleObj spid="_x0000_s414735" name="Equation" r:id="rId8" imgW="1600200" imgH="711000" progId="Equation.3">
                  <p:embed/>
                </p:oleObj>
              </mc:Choice>
              <mc:Fallback>
                <p:oleObj name="Equation" r:id="rId8" imgW="1600200" imgH="711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0213" y="4068763"/>
                        <a:ext cx="2522537" cy="11207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248" name="Text Box 7"/>
          <p:cNvSpPr txBox="1">
            <a:spLocks noChangeArrowheads="1"/>
          </p:cNvSpPr>
          <p:nvPr/>
        </p:nvSpPr>
        <p:spPr bwMode="auto">
          <a:xfrm>
            <a:off x="1981200" y="2979738"/>
            <a:ext cx="1293813" cy="457200"/>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400">
                <a:solidFill>
                  <a:srgbClr val="000000"/>
                </a:solidFill>
                <a:latin typeface="Arial"/>
              </a:rPr>
              <a:t>Translate</a:t>
            </a:r>
          </a:p>
        </p:txBody>
      </p:sp>
      <p:sp>
        <p:nvSpPr>
          <p:cNvPr id="10249" name="Text Box 8"/>
          <p:cNvSpPr txBox="1">
            <a:spLocks noChangeArrowheads="1"/>
          </p:cNvSpPr>
          <p:nvPr/>
        </p:nvSpPr>
        <p:spPr bwMode="auto">
          <a:xfrm>
            <a:off x="2057400" y="5189538"/>
            <a:ext cx="962025" cy="457200"/>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400">
                <a:solidFill>
                  <a:srgbClr val="000000"/>
                </a:solidFill>
                <a:latin typeface="Arial"/>
              </a:rPr>
              <a:t>Rotate</a:t>
            </a:r>
          </a:p>
        </p:txBody>
      </p:sp>
      <p:sp>
        <p:nvSpPr>
          <p:cNvPr id="10250" name="Text Box 9"/>
          <p:cNvSpPr txBox="1">
            <a:spLocks noChangeArrowheads="1"/>
          </p:cNvSpPr>
          <p:nvPr/>
        </p:nvSpPr>
        <p:spPr bwMode="auto">
          <a:xfrm>
            <a:off x="6248400" y="5189538"/>
            <a:ext cx="887413" cy="457200"/>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400">
                <a:solidFill>
                  <a:srgbClr val="000000"/>
                </a:solidFill>
                <a:latin typeface="Arial"/>
              </a:rPr>
              <a:t>Shear</a:t>
            </a:r>
          </a:p>
        </p:txBody>
      </p:sp>
      <p:graphicFrame>
        <p:nvGraphicFramePr>
          <p:cNvPr id="10245" name="Object 5"/>
          <p:cNvGraphicFramePr>
            <a:graphicFrameLocks noChangeAspect="1"/>
          </p:cNvGraphicFramePr>
          <p:nvPr/>
        </p:nvGraphicFramePr>
        <p:xfrm>
          <a:off x="5510213" y="1858963"/>
          <a:ext cx="2282825" cy="1120775"/>
        </p:xfrm>
        <a:graphic>
          <a:graphicData uri="http://schemas.openxmlformats.org/presentationml/2006/ole">
            <mc:AlternateContent xmlns:mc="http://schemas.openxmlformats.org/markup-compatibility/2006">
              <mc:Choice xmlns:v="urn:schemas-microsoft-com:vml" Requires="v">
                <p:oleObj spid="_x0000_s414736" name="Equation" r:id="rId10" imgW="1447560" imgH="711000" progId="Equation.3">
                  <p:embed/>
                </p:oleObj>
              </mc:Choice>
              <mc:Fallback>
                <p:oleObj name="Equation" r:id="rId10" imgW="1447560" imgH="711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0213" y="1858963"/>
                        <a:ext cx="2282825" cy="11207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251" name="Text Box 11"/>
          <p:cNvSpPr txBox="1">
            <a:spLocks noChangeArrowheads="1"/>
          </p:cNvSpPr>
          <p:nvPr/>
        </p:nvSpPr>
        <p:spPr bwMode="auto">
          <a:xfrm>
            <a:off x="6248400" y="3001963"/>
            <a:ext cx="842963" cy="457200"/>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2400">
                <a:solidFill>
                  <a:srgbClr val="000000"/>
                </a:solidFill>
                <a:latin typeface="Arial"/>
              </a:rPr>
              <a:t>Scale</a:t>
            </a:r>
          </a:p>
        </p:txBody>
      </p:sp>
      <p:sp>
        <p:nvSpPr>
          <p:cNvPr id="10252" name="TextBox 4"/>
          <p:cNvSpPr txBox="1">
            <a:spLocks noChangeArrowheads="1"/>
          </p:cNvSpPr>
          <p:nvPr/>
        </p:nvSpPr>
        <p:spPr bwMode="auto">
          <a:xfrm>
            <a:off x="7456488" y="6511925"/>
            <a:ext cx="2555875" cy="276225"/>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latin typeface="Arial"/>
              </a:rPr>
              <a:t>Source: Alyosha Efros</a:t>
            </a:r>
          </a:p>
        </p:txBody>
      </p:sp>
    </p:spTree>
    <p:extLst>
      <p:ext uri="{BB962C8B-B14F-4D97-AF65-F5344CB8AC3E}">
        <p14:creationId xmlns:p14="http://schemas.microsoft.com/office/powerpoint/2010/main" val="335205601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87388" y="76200"/>
            <a:ext cx="7770812" cy="838200"/>
          </a:xfrm>
        </p:spPr>
        <p:txBody>
          <a:bodyPr/>
          <a:lstStyle/>
          <a:p>
            <a:r>
              <a:rPr lang="en-US" smtClean="0"/>
              <a:t>2D Affine Transformations</a:t>
            </a:r>
          </a:p>
        </p:txBody>
      </p:sp>
      <p:sp>
        <p:nvSpPr>
          <p:cNvPr id="11268" name="Rectangle 3"/>
          <p:cNvSpPr>
            <a:spLocks noGrp="1" noChangeArrowheads="1"/>
          </p:cNvSpPr>
          <p:nvPr>
            <p:ph type="body" idx="1"/>
          </p:nvPr>
        </p:nvSpPr>
        <p:spPr>
          <a:xfrm>
            <a:off x="460375" y="3173413"/>
            <a:ext cx="8566150" cy="4940300"/>
          </a:xfrm>
        </p:spPr>
        <p:txBody>
          <a:bodyPr/>
          <a:lstStyle/>
          <a:p>
            <a:r>
              <a:rPr lang="en-US" smtClean="0"/>
              <a:t>Affine transformations are combinations of …</a:t>
            </a:r>
          </a:p>
          <a:p>
            <a:pPr lvl="1"/>
            <a:r>
              <a:rPr lang="en-US" sz="2400" smtClean="0"/>
              <a:t>Linear transformations, and</a:t>
            </a:r>
          </a:p>
          <a:p>
            <a:pPr lvl="1"/>
            <a:r>
              <a:rPr lang="en-US" sz="2400" smtClean="0"/>
              <a:t>Translations</a:t>
            </a:r>
          </a:p>
          <a:p>
            <a:endParaRPr lang="en-US" sz="1200" smtClean="0"/>
          </a:p>
          <a:p>
            <a:r>
              <a:rPr lang="en-US" smtClean="0"/>
              <a:t>Parallel lines remain parallel</a:t>
            </a:r>
          </a:p>
          <a:p>
            <a:pPr lvl="1"/>
            <a:endParaRPr lang="en-US" sz="1800" smtClean="0"/>
          </a:p>
        </p:txBody>
      </p:sp>
      <p:graphicFrame>
        <p:nvGraphicFramePr>
          <p:cNvPr id="11266" name="Object 2"/>
          <p:cNvGraphicFramePr>
            <a:graphicFrameLocks noChangeAspect="1"/>
          </p:cNvGraphicFramePr>
          <p:nvPr/>
        </p:nvGraphicFramePr>
        <p:xfrm>
          <a:off x="2989263" y="1328738"/>
          <a:ext cx="2808287" cy="1441450"/>
        </p:xfrm>
        <a:graphic>
          <a:graphicData uri="http://schemas.openxmlformats.org/presentationml/2006/ole">
            <mc:AlternateContent xmlns:mc="http://schemas.openxmlformats.org/markup-compatibility/2006">
              <mc:Choice xmlns:v="urn:schemas-microsoft-com:vml" Requires="v">
                <p:oleObj spid="_x0000_s415748" name="Equation" r:id="rId4" imgW="1384200" imgH="711000" progId="Equation.3">
                  <p:embed/>
                </p:oleObj>
              </mc:Choice>
              <mc:Fallback>
                <p:oleObj name="Equation" r:id="rId4" imgW="13842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328738"/>
                        <a:ext cx="2808287" cy="14414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5" name="Rectangle 9"/>
          <p:cNvSpPr>
            <a:spLocks noChangeArrowheads="1"/>
          </p:cNvSpPr>
          <p:nvPr/>
        </p:nvSpPr>
        <p:spPr bwMode="auto">
          <a:xfrm>
            <a:off x="3299984" y="5607408"/>
            <a:ext cx="457200" cy="381000"/>
          </a:xfrm>
          <a:prstGeom prst="rect">
            <a:avLst/>
          </a:prstGeom>
          <a:solidFill>
            <a:srgbClr val="0033CC"/>
          </a:solidFill>
          <a:ln w="9525">
            <a:solidFill>
              <a:schemeClr val="tx1"/>
            </a:solidFill>
            <a:miter lim="800000"/>
            <a:headEnd/>
            <a:tailEnd/>
          </a:ln>
          <a:effectLst/>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6" name="AutoShape 10"/>
          <p:cNvSpPr>
            <a:spLocks noChangeArrowheads="1"/>
          </p:cNvSpPr>
          <p:nvPr/>
        </p:nvSpPr>
        <p:spPr bwMode="auto">
          <a:xfrm rot="-1318191">
            <a:off x="4311222" y="5455008"/>
            <a:ext cx="1143000" cy="457200"/>
          </a:xfrm>
          <a:prstGeom prst="parallelogram">
            <a:avLst>
              <a:gd name="adj" fmla="val 62500"/>
            </a:avLst>
          </a:prstGeom>
          <a:solidFill>
            <a:srgbClr val="0033CC"/>
          </a:solidFill>
          <a:ln w="9525">
            <a:solidFill>
              <a:schemeClr val="tx1"/>
            </a:solidFill>
            <a:miter lim="800000"/>
            <a:headEnd/>
            <a:tailEnd/>
          </a:ln>
          <a:effectLst/>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7" name="AutoShape 13"/>
          <p:cNvSpPr>
            <a:spLocks noChangeArrowheads="1"/>
          </p:cNvSpPr>
          <p:nvPr/>
        </p:nvSpPr>
        <p:spPr bwMode="auto">
          <a:xfrm>
            <a:off x="3909584" y="5683608"/>
            <a:ext cx="304800" cy="228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Tree>
    <p:extLst>
      <p:ext uri="{BB962C8B-B14F-4D97-AF65-F5344CB8AC3E}">
        <p14:creationId xmlns:p14="http://schemas.microsoft.com/office/powerpoint/2010/main" val="343043810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lstStyle/>
          <a:p>
            <a:r>
              <a:rPr lang="en-US" smtClean="0"/>
              <a:t>Fitting an affine transformation</a:t>
            </a:r>
          </a:p>
        </p:txBody>
      </p:sp>
      <p:sp>
        <p:nvSpPr>
          <p:cNvPr id="13318" name="Rectangle 3"/>
          <p:cNvSpPr>
            <a:spLocks noGrp="1" noChangeArrowheads="1"/>
          </p:cNvSpPr>
          <p:nvPr>
            <p:ph type="body" idx="1"/>
          </p:nvPr>
        </p:nvSpPr>
        <p:spPr/>
        <p:txBody>
          <a:bodyPr/>
          <a:lstStyle/>
          <a:p>
            <a:pPr>
              <a:buFontTx/>
              <a:buChar char="•"/>
            </a:pPr>
            <a:r>
              <a:rPr lang="en-US" smtClean="0"/>
              <a:t>Assuming we know the correspondences, how do we get the transformation?</a:t>
            </a:r>
          </a:p>
        </p:txBody>
      </p:sp>
      <p:graphicFrame>
        <p:nvGraphicFramePr>
          <p:cNvPr id="13314" name="Object 2"/>
          <p:cNvGraphicFramePr>
            <a:graphicFrameLocks noGrp="1" noChangeAspect="1"/>
          </p:cNvGraphicFramePr>
          <p:nvPr>
            <p:ph sz="quarter" idx="4294967295"/>
          </p:nvPr>
        </p:nvGraphicFramePr>
        <p:xfrm>
          <a:off x="5638800" y="2209800"/>
          <a:ext cx="730250" cy="365125"/>
        </p:xfrm>
        <a:graphic>
          <a:graphicData uri="http://schemas.openxmlformats.org/presentationml/2006/ole">
            <mc:AlternateContent xmlns:mc="http://schemas.openxmlformats.org/markup-compatibility/2006">
              <mc:Choice xmlns:v="urn:schemas-microsoft-com:vml" Requires="v">
                <p:oleObj spid="_x0000_s1034" name="Equation" r:id="rId4" imgW="457200" imgH="228600" progId="Equation.3">
                  <p:embed/>
                </p:oleObj>
              </mc:Choice>
              <mc:Fallback>
                <p:oleObj name="Equation" r:id="rId4" imgW="4572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209800"/>
                        <a:ext cx="73025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9" name="Line 17"/>
          <p:cNvSpPr>
            <a:spLocks noChangeShapeType="1"/>
          </p:cNvSpPr>
          <p:nvPr/>
        </p:nvSpPr>
        <p:spPr bwMode="auto">
          <a:xfrm flipV="1">
            <a:off x="4191000" y="3165475"/>
            <a:ext cx="914400" cy="0"/>
          </a:xfrm>
          <a:prstGeom prst="line">
            <a:avLst/>
          </a:prstGeom>
          <a:noFill/>
          <a:ln w="38100">
            <a:solidFill>
              <a:schemeClr val="tx1"/>
            </a:solidFill>
            <a:round/>
            <a:headEnd/>
            <a:tailEnd type="triangle" w="med" len="med"/>
          </a:ln>
        </p:spPr>
        <p:txBody>
          <a:bodyPr/>
          <a:lstStyle/>
          <a:p>
            <a:pPr defTabSz="914400" fontAlgn="base">
              <a:spcBef>
                <a:spcPct val="0"/>
              </a:spcBef>
              <a:spcAft>
                <a:spcPct val="0"/>
              </a:spcAft>
            </a:pPr>
            <a:endParaRPr lang="en-US">
              <a:solidFill>
                <a:srgbClr val="000000"/>
              </a:solidFill>
              <a:latin typeface="Arial"/>
            </a:endParaRPr>
          </a:p>
        </p:txBody>
      </p:sp>
      <p:grpSp>
        <p:nvGrpSpPr>
          <p:cNvPr id="2" name="Group 18"/>
          <p:cNvGrpSpPr>
            <a:grpSpLocks/>
          </p:cNvGrpSpPr>
          <p:nvPr/>
        </p:nvGrpSpPr>
        <p:grpSpPr bwMode="auto">
          <a:xfrm>
            <a:off x="1676400" y="1946275"/>
            <a:ext cx="2241550" cy="2320925"/>
            <a:chOff x="3052" y="698"/>
            <a:chExt cx="1412" cy="1462"/>
          </a:xfrm>
        </p:grpSpPr>
        <p:sp>
          <p:nvSpPr>
            <p:cNvPr id="13327" name="AutoShape 19">
              <a:hlinkClick r:id="" action="ppaction://hlinkshowjump?jump=firstslide" highlightClick="1"/>
            </p:cNvPr>
            <p:cNvSpPr>
              <a:spLocks noChangeArrowheads="1"/>
            </p:cNvSpPr>
            <p:nvPr/>
          </p:nvSpPr>
          <p:spPr bwMode="auto">
            <a:xfrm>
              <a:off x="3052" y="698"/>
              <a:ext cx="1412" cy="1462"/>
            </a:xfrm>
            <a:prstGeom prst="actionButtonHome">
              <a:avLst/>
            </a:prstGeom>
            <a:solidFill>
              <a:schemeClr val="bg2">
                <a:alpha val="25098"/>
              </a:schemeClr>
            </a:solidFill>
            <a:ln w="9525">
              <a:no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8" name="Oval 20"/>
            <p:cNvSpPr>
              <a:spLocks noChangeAspect="1" noChangeArrowheads="1"/>
            </p:cNvSpPr>
            <p:nvPr/>
          </p:nvSpPr>
          <p:spPr bwMode="auto">
            <a:xfrm>
              <a:off x="3717" y="863"/>
              <a:ext cx="75" cy="75"/>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9" name="Oval 21"/>
            <p:cNvSpPr>
              <a:spLocks noChangeAspect="1" noChangeArrowheads="1"/>
            </p:cNvSpPr>
            <p:nvPr/>
          </p:nvSpPr>
          <p:spPr bwMode="auto">
            <a:xfrm>
              <a:off x="4101" y="1898"/>
              <a:ext cx="75" cy="75"/>
            </a:xfrm>
            <a:prstGeom prst="ellipse">
              <a:avLst/>
            </a:prstGeom>
            <a:solidFill>
              <a:schemeClr val="folHlink"/>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30" name="Oval 22"/>
            <p:cNvSpPr>
              <a:spLocks noChangeAspect="1" noChangeArrowheads="1"/>
            </p:cNvSpPr>
            <p:nvPr/>
          </p:nvSpPr>
          <p:spPr bwMode="auto">
            <a:xfrm>
              <a:off x="3648" y="1653"/>
              <a:ext cx="75" cy="75"/>
            </a:xfrm>
            <a:prstGeom prst="ellipse">
              <a:avLst/>
            </a:prstGeom>
            <a:solidFill>
              <a:srgbClr val="00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31" name="Oval 23"/>
            <p:cNvSpPr>
              <a:spLocks noChangeAspect="1" noChangeArrowheads="1"/>
            </p:cNvSpPr>
            <p:nvPr/>
          </p:nvSpPr>
          <p:spPr bwMode="auto">
            <a:xfrm>
              <a:off x="3189" y="1392"/>
              <a:ext cx="75" cy="75"/>
            </a:xfrm>
            <a:prstGeom prst="ellipse">
              <a:avLst/>
            </a:prstGeom>
            <a:solidFill>
              <a:srgbClr val="FF00FF"/>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32" name="Oval 24"/>
            <p:cNvSpPr>
              <a:spLocks noChangeAspect="1" noChangeArrowheads="1"/>
            </p:cNvSpPr>
            <p:nvPr/>
          </p:nvSpPr>
          <p:spPr bwMode="auto">
            <a:xfrm>
              <a:off x="4032" y="1200"/>
              <a:ext cx="75" cy="75"/>
            </a:xfrm>
            <a:prstGeom prst="ellipse">
              <a:avLst/>
            </a:prstGeom>
            <a:solidFill>
              <a:srgbClr val="FF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sp>
        <p:nvSpPr>
          <p:cNvPr id="13321" name="AutoShape 26">
            <a:hlinkClick r:id="" action="ppaction://hlinkshowjump?jump=firstslide" highlightClick="1"/>
          </p:cNvPr>
          <p:cNvSpPr>
            <a:spLocks noChangeArrowheads="1"/>
          </p:cNvSpPr>
          <p:nvPr/>
        </p:nvSpPr>
        <p:spPr bwMode="auto">
          <a:xfrm rot="1247942">
            <a:off x="5410200" y="2209800"/>
            <a:ext cx="1479550" cy="1787525"/>
          </a:xfrm>
          <a:prstGeom prst="actionButtonHome">
            <a:avLst/>
          </a:prstGeom>
          <a:solidFill>
            <a:schemeClr val="bg2">
              <a:alpha val="25098"/>
            </a:schemeClr>
          </a:solidFill>
          <a:ln w="9525">
            <a:no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2" name="Oval 27"/>
          <p:cNvSpPr>
            <a:spLocks noChangeAspect="1" noChangeArrowheads="1"/>
          </p:cNvSpPr>
          <p:nvPr/>
        </p:nvSpPr>
        <p:spPr bwMode="auto">
          <a:xfrm>
            <a:off x="6281738" y="2547938"/>
            <a:ext cx="119062" cy="119062"/>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3" name="Oval 28"/>
          <p:cNvSpPr>
            <a:spLocks noChangeAspect="1" noChangeArrowheads="1"/>
          </p:cNvSpPr>
          <p:nvPr/>
        </p:nvSpPr>
        <p:spPr bwMode="auto">
          <a:xfrm>
            <a:off x="6280150" y="3690938"/>
            <a:ext cx="119063" cy="119062"/>
          </a:xfrm>
          <a:prstGeom prst="ellipse">
            <a:avLst/>
          </a:prstGeom>
          <a:solidFill>
            <a:schemeClr val="folHlink"/>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4" name="Oval 29"/>
          <p:cNvSpPr>
            <a:spLocks noChangeAspect="1" noChangeArrowheads="1"/>
          </p:cNvSpPr>
          <p:nvPr/>
        </p:nvSpPr>
        <p:spPr bwMode="auto">
          <a:xfrm>
            <a:off x="5899150" y="3268663"/>
            <a:ext cx="119063" cy="119062"/>
          </a:xfrm>
          <a:prstGeom prst="ellipse">
            <a:avLst/>
          </a:prstGeom>
          <a:solidFill>
            <a:srgbClr val="00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5" name="Oval 30"/>
          <p:cNvSpPr>
            <a:spLocks noChangeAspect="1" noChangeArrowheads="1"/>
          </p:cNvSpPr>
          <p:nvPr/>
        </p:nvSpPr>
        <p:spPr bwMode="auto">
          <a:xfrm>
            <a:off x="5594350" y="2854325"/>
            <a:ext cx="119063" cy="119063"/>
          </a:xfrm>
          <a:prstGeom prst="ellipse">
            <a:avLst/>
          </a:prstGeom>
          <a:solidFill>
            <a:srgbClr val="FF00FF"/>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326" name="Oval 31"/>
          <p:cNvSpPr>
            <a:spLocks noChangeAspect="1" noChangeArrowheads="1"/>
          </p:cNvSpPr>
          <p:nvPr/>
        </p:nvSpPr>
        <p:spPr bwMode="auto">
          <a:xfrm>
            <a:off x="6465888" y="2930525"/>
            <a:ext cx="119062" cy="119063"/>
          </a:xfrm>
          <a:prstGeom prst="ellipse">
            <a:avLst/>
          </a:prstGeom>
          <a:solidFill>
            <a:srgbClr val="FF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aphicFrame>
        <p:nvGraphicFramePr>
          <p:cNvPr id="13315" name="Object 3"/>
          <p:cNvGraphicFramePr>
            <a:graphicFrameLocks noGrp="1" noChangeAspect="1"/>
          </p:cNvGraphicFramePr>
          <p:nvPr>
            <p:ph sz="quarter" idx="4294967295"/>
          </p:nvPr>
        </p:nvGraphicFramePr>
        <p:xfrm>
          <a:off x="1981200" y="1981200"/>
          <a:ext cx="730250" cy="365125"/>
        </p:xfrm>
        <a:graphic>
          <a:graphicData uri="http://schemas.openxmlformats.org/presentationml/2006/ole">
            <mc:AlternateContent xmlns:mc="http://schemas.openxmlformats.org/markup-compatibility/2006">
              <mc:Choice xmlns:v="urn:schemas-microsoft-com:vml" Requires="v">
                <p:oleObj spid="_x0000_s1035" name="Equation" r:id="rId6" imgW="457200" imgH="228600" progId="Equation.3">
                  <p:embed/>
                </p:oleObj>
              </mc:Choice>
              <mc:Fallback>
                <p:oleObj name="Equation" r:id="rId6" imgW="4572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1981200"/>
                        <a:ext cx="73025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4357" name="Object 4"/>
          <p:cNvGraphicFramePr>
            <a:graphicFrameLocks noGrp="1" noChangeAspect="1"/>
          </p:cNvGraphicFramePr>
          <p:nvPr>
            <p:ph sz="half" idx="4294967295"/>
          </p:nvPr>
        </p:nvGraphicFramePr>
        <p:xfrm>
          <a:off x="563563" y="4953000"/>
          <a:ext cx="3551237" cy="1006475"/>
        </p:xfrm>
        <a:graphic>
          <a:graphicData uri="http://schemas.openxmlformats.org/presentationml/2006/ole">
            <mc:AlternateContent xmlns:mc="http://schemas.openxmlformats.org/markup-compatibility/2006">
              <mc:Choice xmlns:v="urn:schemas-microsoft-com:vml" Requires="v">
                <p:oleObj spid="_x0000_s1036" name="Equation" r:id="rId8" imgW="1701720" imgH="482400" progId="Equation.3">
                  <p:embed/>
                </p:oleObj>
              </mc:Choice>
              <mc:Fallback>
                <p:oleObj name="Equation" r:id="rId8" imgW="170172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563" y="4953000"/>
                        <a:ext cx="3551237"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05918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4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
          <p:cNvSpPr>
            <a:spLocks noGrp="1" noChangeArrowheads="1"/>
          </p:cNvSpPr>
          <p:nvPr>
            <p:ph type="title"/>
          </p:nvPr>
        </p:nvSpPr>
        <p:spPr/>
        <p:txBody>
          <a:bodyPr/>
          <a:lstStyle/>
          <a:p>
            <a:r>
              <a:rPr lang="en-US" smtClean="0"/>
              <a:t>Fitting an affine transformation</a:t>
            </a:r>
          </a:p>
        </p:txBody>
      </p:sp>
      <p:sp>
        <p:nvSpPr>
          <p:cNvPr id="15367" name="Rectangle 3"/>
          <p:cNvSpPr>
            <a:spLocks noGrp="1" noChangeArrowheads="1"/>
          </p:cNvSpPr>
          <p:nvPr>
            <p:ph type="body" idx="1"/>
          </p:nvPr>
        </p:nvSpPr>
        <p:spPr/>
        <p:txBody>
          <a:bodyPr/>
          <a:lstStyle/>
          <a:p>
            <a:pPr>
              <a:buFontTx/>
              <a:buChar char="•"/>
            </a:pPr>
            <a:r>
              <a:rPr lang="en-US" smtClean="0"/>
              <a:t>Assuming we know the correspondences, how do we get the transformation?</a:t>
            </a:r>
          </a:p>
        </p:txBody>
      </p:sp>
      <p:graphicFrame>
        <p:nvGraphicFramePr>
          <p:cNvPr id="15362" name="Object 2"/>
          <p:cNvGraphicFramePr>
            <a:graphicFrameLocks noGrp="1" noChangeAspect="1"/>
          </p:cNvGraphicFramePr>
          <p:nvPr>
            <p:ph sz="quarter" idx="4294967295"/>
          </p:nvPr>
        </p:nvGraphicFramePr>
        <p:xfrm>
          <a:off x="5638800" y="2209800"/>
          <a:ext cx="730250" cy="365125"/>
        </p:xfrm>
        <a:graphic>
          <a:graphicData uri="http://schemas.openxmlformats.org/presentationml/2006/ole">
            <mc:AlternateContent xmlns:mc="http://schemas.openxmlformats.org/markup-compatibility/2006">
              <mc:Choice xmlns:v="urn:schemas-microsoft-com:vml" Requires="v">
                <p:oleObj spid="_x0000_s416781" name="Equation" r:id="rId4" imgW="457200" imgH="228600" progId="Equation.3">
                  <p:embed/>
                </p:oleObj>
              </mc:Choice>
              <mc:Fallback>
                <p:oleObj name="Equation" r:id="rId4" imgW="4572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209800"/>
                        <a:ext cx="73025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8" name="Line 17"/>
          <p:cNvSpPr>
            <a:spLocks noChangeShapeType="1"/>
          </p:cNvSpPr>
          <p:nvPr/>
        </p:nvSpPr>
        <p:spPr bwMode="auto">
          <a:xfrm flipV="1">
            <a:off x="4191000" y="3165475"/>
            <a:ext cx="914400" cy="0"/>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a:solidFill>
                <a:srgbClr val="000000"/>
              </a:solidFill>
            </a:endParaRPr>
          </a:p>
        </p:txBody>
      </p:sp>
      <p:grpSp>
        <p:nvGrpSpPr>
          <p:cNvPr id="2" name="Group 18"/>
          <p:cNvGrpSpPr>
            <a:grpSpLocks/>
          </p:cNvGrpSpPr>
          <p:nvPr/>
        </p:nvGrpSpPr>
        <p:grpSpPr bwMode="auto">
          <a:xfrm>
            <a:off x="1676400" y="1946275"/>
            <a:ext cx="2241550" cy="2320925"/>
            <a:chOff x="3052" y="698"/>
            <a:chExt cx="1412" cy="1462"/>
          </a:xfrm>
        </p:grpSpPr>
        <p:sp>
          <p:nvSpPr>
            <p:cNvPr id="15378" name="AutoShape 19">
              <a:hlinkClick r:id="" action="ppaction://hlinkshowjump?jump=firstslide" highlightClick="1"/>
            </p:cNvPr>
            <p:cNvSpPr>
              <a:spLocks noChangeArrowheads="1"/>
            </p:cNvSpPr>
            <p:nvPr/>
          </p:nvSpPr>
          <p:spPr bwMode="auto">
            <a:xfrm>
              <a:off x="3052" y="698"/>
              <a:ext cx="1412" cy="1462"/>
            </a:xfrm>
            <a:prstGeom prst="actionButtonHome">
              <a:avLst/>
            </a:prstGeom>
            <a:solidFill>
              <a:schemeClr val="bg2">
                <a:alpha val="25098"/>
              </a:schemeClr>
            </a:solidFill>
            <a:ln w="9525">
              <a:noFill/>
              <a:miter lim="800000"/>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5379" name="Oval 20"/>
            <p:cNvSpPr>
              <a:spLocks noChangeAspect="1" noChangeArrowheads="1"/>
            </p:cNvSpPr>
            <p:nvPr/>
          </p:nvSpPr>
          <p:spPr bwMode="auto">
            <a:xfrm>
              <a:off x="3717" y="863"/>
              <a:ext cx="75" cy="75"/>
            </a:xfrm>
            <a:prstGeom prst="ellipse">
              <a:avLst/>
            </a:prstGeom>
            <a:solidFill>
              <a:srgbClr val="FF0000"/>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5380" name="Oval 21"/>
            <p:cNvSpPr>
              <a:spLocks noChangeAspect="1" noChangeArrowheads="1"/>
            </p:cNvSpPr>
            <p:nvPr/>
          </p:nvSpPr>
          <p:spPr bwMode="auto">
            <a:xfrm>
              <a:off x="4101" y="1898"/>
              <a:ext cx="75" cy="75"/>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5381" name="Oval 22"/>
            <p:cNvSpPr>
              <a:spLocks noChangeAspect="1" noChangeArrowheads="1"/>
            </p:cNvSpPr>
            <p:nvPr/>
          </p:nvSpPr>
          <p:spPr bwMode="auto">
            <a:xfrm>
              <a:off x="3648" y="1653"/>
              <a:ext cx="75" cy="75"/>
            </a:xfrm>
            <a:prstGeom prst="ellipse">
              <a:avLst/>
            </a:prstGeom>
            <a:solidFill>
              <a:srgbClr val="00FF00"/>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5382" name="Oval 23"/>
            <p:cNvSpPr>
              <a:spLocks noChangeAspect="1" noChangeArrowheads="1"/>
            </p:cNvSpPr>
            <p:nvPr/>
          </p:nvSpPr>
          <p:spPr bwMode="auto">
            <a:xfrm>
              <a:off x="3189" y="1392"/>
              <a:ext cx="75" cy="75"/>
            </a:xfrm>
            <a:prstGeom prst="ellipse">
              <a:avLst/>
            </a:prstGeom>
            <a:solidFill>
              <a:srgbClr val="FF00FF"/>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5383" name="Oval 24"/>
            <p:cNvSpPr>
              <a:spLocks noChangeAspect="1" noChangeArrowheads="1"/>
            </p:cNvSpPr>
            <p:nvPr/>
          </p:nvSpPr>
          <p:spPr bwMode="auto">
            <a:xfrm>
              <a:off x="4032" y="1200"/>
              <a:ext cx="75" cy="75"/>
            </a:xfrm>
            <a:prstGeom prst="ellipse">
              <a:avLst/>
            </a:prstGeom>
            <a:solidFill>
              <a:srgbClr val="FFFF00"/>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grpSp>
      <p:sp>
        <p:nvSpPr>
          <p:cNvPr id="15370" name="AutoShape 26">
            <a:hlinkClick r:id="" action="ppaction://hlinkshowjump?jump=firstslide" highlightClick="1"/>
          </p:cNvPr>
          <p:cNvSpPr>
            <a:spLocks noChangeArrowheads="1"/>
          </p:cNvSpPr>
          <p:nvPr/>
        </p:nvSpPr>
        <p:spPr bwMode="auto">
          <a:xfrm rot="1247942">
            <a:off x="5410200" y="2209800"/>
            <a:ext cx="1479550" cy="1787525"/>
          </a:xfrm>
          <a:prstGeom prst="actionButtonHome">
            <a:avLst/>
          </a:prstGeom>
          <a:solidFill>
            <a:schemeClr val="bg2">
              <a:alpha val="25098"/>
            </a:schemeClr>
          </a:solidFill>
          <a:ln w="9525">
            <a:noFill/>
            <a:miter lim="800000"/>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5371" name="Oval 27"/>
          <p:cNvSpPr>
            <a:spLocks noChangeAspect="1" noChangeArrowheads="1"/>
          </p:cNvSpPr>
          <p:nvPr/>
        </p:nvSpPr>
        <p:spPr bwMode="auto">
          <a:xfrm>
            <a:off x="6281738" y="2547938"/>
            <a:ext cx="119062" cy="119062"/>
          </a:xfrm>
          <a:prstGeom prst="ellipse">
            <a:avLst/>
          </a:prstGeom>
          <a:solidFill>
            <a:srgbClr val="FF0000"/>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5372" name="Oval 28"/>
          <p:cNvSpPr>
            <a:spLocks noChangeAspect="1" noChangeArrowheads="1"/>
          </p:cNvSpPr>
          <p:nvPr/>
        </p:nvSpPr>
        <p:spPr bwMode="auto">
          <a:xfrm>
            <a:off x="6280150" y="3690938"/>
            <a:ext cx="119063" cy="119062"/>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5373" name="Oval 29"/>
          <p:cNvSpPr>
            <a:spLocks noChangeAspect="1" noChangeArrowheads="1"/>
          </p:cNvSpPr>
          <p:nvPr/>
        </p:nvSpPr>
        <p:spPr bwMode="auto">
          <a:xfrm>
            <a:off x="5899150" y="3268663"/>
            <a:ext cx="119063" cy="119062"/>
          </a:xfrm>
          <a:prstGeom prst="ellipse">
            <a:avLst/>
          </a:prstGeom>
          <a:solidFill>
            <a:srgbClr val="00FF00"/>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5374" name="Oval 30"/>
          <p:cNvSpPr>
            <a:spLocks noChangeAspect="1" noChangeArrowheads="1"/>
          </p:cNvSpPr>
          <p:nvPr/>
        </p:nvSpPr>
        <p:spPr bwMode="auto">
          <a:xfrm>
            <a:off x="5594350" y="2854325"/>
            <a:ext cx="119063" cy="119063"/>
          </a:xfrm>
          <a:prstGeom prst="ellipse">
            <a:avLst/>
          </a:prstGeom>
          <a:solidFill>
            <a:srgbClr val="FF00FF"/>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5375" name="Oval 31"/>
          <p:cNvSpPr>
            <a:spLocks noChangeAspect="1" noChangeArrowheads="1"/>
          </p:cNvSpPr>
          <p:nvPr/>
        </p:nvSpPr>
        <p:spPr bwMode="auto">
          <a:xfrm>
            <a:off x="6465888" y="2930525"/>
            <a:ext cx="119062" cy="119063"/>
          </a:xfrm>
          <a:prstGeom prst="ellipse">
            <a:avLst/>
          </a:prstGeom>
          <a:solidFill>
            <a:srgbClr val="FFFF00"/>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graphicFrame>
        <p:nvGraphicFramePr>
          <p:cNvPr id="15363" name="Object 3"/>
          <p:cNvGraphicFramePr>
            <a:graphicFrameLocks noGrp="1" noChangeAspect="1"/>
          </p:cNvGraphicFramePr>
          <p:nvPr>
            <p:ph sz="quarter" idx="4294967295"/>
          </p:nvPr>
        </p:nvGraphicFramePr>
        <p:xfrm>
          <a:off x="1981200" y="1981200"/>
          <a:ext cx="730250" cy="365125"/>
        </p:xfrm>
        <a:graphic>
          <a:graphicData uri="http://schemas.openxmlformats.org/presentationml/2006/ole">
            <mc:AlternateContent xmlns:mc="http://schemas.openxmlformats.org/markup-compatibility/2006">
              <mc:Choice xmlns:v="urn:schemas-microsoft-com:vml" Requires="v">
                <p:oleObj spid="_x0000_s416782" name="Equation" r:id="rId6" imgW="457200" imgH="228600" progId="Equation.3">
                  <p:embed/>
                </p:oleObj>
              </mc:Choice>
              <mc:Fallback>
                <p:oleObj name="Equation" r:id="rId6" imgW="4572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1981200"/>
                        <a:ext cx="73025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4357" name="Object 4"/>
          <p:cNvGraphicFramePr>
            <a:graphicFrameLocks noGrp="1" noChangeAspect="1"/>
          </p:cNvGraphicFramePr>
          <p:nvPr>
            <p:ph sz="half" idx="4294967295"/>
          </p:nvPr>
        </p:nvGraphicFramePr>
        <p:xfrm>
          <a:off x="563563" y="4953000"/>
          <a:ext cx="3551237" cy="1006475"/>
        </p:xfrm>
        <a:graphic>
          <a:graphicData uri="http://schemas.openxmlformats.org/presentationml/2006/ole">
            <mc:AlternateContent xmlns:mc="http://schemas.openxmlformats.org/markup-compatibility/2006">
              <mc:Choice xmlns:v="urn:schemas-microsoft-com:vml" Requires="v">
                <p:oleObj spid="_x0000_s416783" name="Equation" r:id="rId8" imgW="1701720" imgH="482400" progId="Equation.3">
                  <p:embed/>
                </p:oleObj>
              </mc:Choice>
              <mc:Fallback>
                <p:oleObj name="Equation" r:id="rId8" imgW="170172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563" y="4953000"/>
                        <a:ext cx="3551237"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4359" name="Object 5"/>
          <p:cNvGraphicFramePr>
            <a:graphicFrameLocks noGrp="1" noChangeAspect="1"/>
          </p:cNvGraphicFramePr>
          <p:nvPr>
            <p:ph sz="half" idx="4294967295"/>
          </p:nvPr>
        </p:nvGraphicFramePr>
        <p:xfrm>
          <a:off x="4495800" y="4038600"/>
          <a:ext cx="4525963" cy="2797175"/>
        </p:xfrm>
        <a:graphic>
          <a:graphicData uri="http://schemas.openxmlformats.org/presentationml/2006/ole">
            <mc:AlternateContent xmlns:mc="http://schemas.openxmlformats.org/markup-compatibility/2006">
              <mc:Choice xmlns:v="urn:schemas-microsoft-com:vml" Requires="v">
                <p:oleObj spid="_x0000_s416784" name="Equation" r:id="rId10" imgW="2260440" imgH="1396800" progId="Equation.3">
                  <p:embed/>
                </p:oleObj>
              </mc:Choice>
              <mc:Fallback>
                <p:oleObj name="Equation" r:id="rId10" imgW="2260440" imgH="1396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800" y="4038600"/>
                        <a:ext cx="4525963" cy="279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21"/>
          <p:cNvSpPr>
            <a:spLocks noChangeArrowheads="1"/>
          </p:cNvSpPr>
          <p:nvPr/>
        </p:nvSpPr>
        <p:spPr bwMode="auto">
          <a:xfrm>
            <a:off x="4681538" y="4706938"/>
            <a:ext cx="2811462" cy="1497012"/>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23" name="Rectangle 22"/>
          <p:cNvSpPr>
            <a:spLocks noChangeArrowheads="1"/>
          </p:cNvSpPr>
          <p:nvPr/>
        </p:nvSpPr>
        <p:spPr bwMode="auto">
          <a:xfrm>
            <a:off x="8515350" y="4633913"/>
            <a:ext cx="365125" cy="1679575"/>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3" name="Right Arrow 2"/>
          <p:cNvSpPr/>
          <p:nvPr/>
        </p:nvSpPr>
        <p:spPr bwMode="auto">
          <a:xfrm>
            <a:off x="4114800" y="5283200"/>
            <a:ext cx="3048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5276150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43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2"/>
          <p:cNvSpPr>
            <a:spLocks noGrp="1" noChangeArrowheads="1"/>
          </p:cNvSpPr>
          <p:nvPr>
            <p:ph type="title"/>
          </p:nvPr>
        </p:nvSpPr>
        <p:spPr/>
        <p:txBody>
          <a:bodyPr/>
          <a:lstStyle/>
          <a:p>
            <a:r>
              <a:rPr lang="en-US" smtClean="0"/>
              <a:t>An aside: Least Squares Example</a:t>
            </a:r>
          </a:p>
        </p:txBody>
      </p:sp>
      <p:sp>
        <p:nvSpPr>
          <p:cNvPr id="710659" name="Rectangle 3"/>
          <p:cNvSpPr>
            <a:spLocks noGrp="1" noChangeArrowheads="1"/>
          </p:cNvSpPr>
          <p:nvPr>
            <p:ph type="body" idx="1"/>
          </p:nvPr>
        </p:nvSpPr>
        <p:spPr/>
        <p:txBody>
          <a:bodyPr/>
          <a:lstStyle/>
          <a:p>
            <a:r>
              <a:rPr lang="en-US" smtClean="0"/>
              <a:t>Say we have a set of data points (X1,X1’), (X2,X2’), (X3,X3’), etc.  (e.g. person’s height vs. weight)</a:t>
            </a:r>
          </a:p>
          <a:p>
            <a:r>
              <a:rPr lang="en-US" smtClean="0"/>
              <a:t>We want a nice compact formula (a line) to predict X’s from Xs:  		Xa + b = X’</a:t>
            </a:r>
          </a:p>
          <a:p>
            <a:r>
              <a:rPr lang="en-US" smtClean="0"/>
              <a:t>We want to find a and b</a:t>
            </a:r>
          </a:p>
          <a:p>
            <a:r>
              <a:rPr lang="en-US" smtClean="0"/>
              <a:t>How many (X,X’) pairs do we need?</a:t>
            </a:r>
          </a:p>
          <a:p>
            <a:r>
              <a:rPr lang="en-US" smtClean="0"/>
              <a:t>	</a:t>
            </a:r>
          </a:p>
          <a:p>
            <a:endParaRPr lang="en-US" smtClean="0"/>
          </a:p>
          <a:p>
            <a:r>
              <a:rPr lang="en-US" smtClean="0"/>
              <a:t>What if the data is noisy?</a:t>
            </a:r>
          </a:p>
          <a:p>
            <a:endParaRPr lang="en-US" smtClean="0"/>
          </a:p>
        </p:txBody>
      </p:sp>
      <p:graphicFrame>
        <p:nvGraphicFramePr>
          <p:cNvPr id="710662" name="Object 2"/>
          <p:cNvGraphicFramePr>
            <a:graphicFrameLocks noChangeAspect="1"/>
          </p:cNvGraphicFramePr>
          <p:nvPr/>
        </p:nvGraphicFramePr>
        <p:xfrm>
          <a:off x="1219200" y="3379788"/>
          <a:ext cx="1905000" cy="963612"/>
        </p:xfrm>
        <a:graphic>
          <a:graphicData uri="http://schemas.openxmlformats.org/presentationml/2006/ole">
            <mc:AlternateContent xmlns:mc="http://schemas.openxmlformats.org/markup-compatibility/2006">
              <mc:Choice xmlns:v="urn:schemas-microsoft-com:vml" Requires="v">
                <p:oleObj spid="_x0000_s417805" name="Equation" r:id="rId4" imgW="850680" imgH="457200" progId="Equation.3">
                  <p:embed/>
                </p:oleObj>
              </mc:Choice>
              <mc:Fallback>
                <p:oleObj name="Equation" r:id="rId4" imgW="8506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379788"/>
                        <a:ext cx="1905000" cy="96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0668" name="Object 3"/>
          <p:cNvGraphicFramePr>
            <a:graphicFrameLocks noChangeAspect="1"/>
          </p:cNvGraphicFramePr>
          <p:nvPr/>
        </p:nvGraphicFramePr>
        <p:xfrm>
          <a:off x="4694238" y="3352800"/>
          <a:ext cx="2728912" cy="1017588"/>
        </p:xfrm>
        <a:graphic>
          <a:graphicData uri="http://schemas.openxmlformats.org/presentationml/2006/ole">
            <mc:AlternateContent xmlns:mc="http://schemas.openxmlformats.org/markup-compatibility/2006">
              <mc:Choice xmlns:v="urn:schemas-microsoft-com:vml" Requires="v">
                <p:oleObj spid="_x0000_s417806" name="Equation" r:id="rId6" imgW="1218960" imgH="482400" progId="Equation.3">
                  <p:embed/>
                </p:oleObj>
              </mc:Choice>
              <mc:Fallback>
                <p:oleObj name="Equation" r:id="rId6" imgW="121896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4238" y="3352800"/>
                        <a:ext cx="2728912" cy="10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0670" name="Picture 14"/>
          <p:cNvPicPr>
            <a:picLocks noChangeAspect="1" noChangeArrowheads="1"/>
          </p:cNvPicPr>
          <p:nvPr/>
        </p:nvPicPr>
        <p:blipFill>
          <a:blip r:embed="rId8"/>
          <a:srcRect/>
          <a:stretch>
            <a:fillRect/>
          </a:stretch>
        </p:blipFill>
        <p:spPr bwMode="auto">
          <a:xfrm>
            <a:off x="6400800" y="4800600"/>
            <a:ext cx="1981200" cy="1384300"/>
          </a:xfrm>
          <a:prstGeom prst="rect">
            <a:avLst/>
          </a:prstGeom>
          <a:noFill/>
          <a:ln w="9525">
            <a:noFill/>
            <a:miter lim="800000"/>
            <a:headEnd/>
            <a:tailEnd/>
          </a:ln>
        </p:spPr>
      </p:pic>
      <p:sp>
        <p:nvSpPr>
          <p:cNvPr id="710671" name="Text Box 15"/>
          <p:cNvSpPr txBox="1">
            <a:spLocks noChangeArrowheads="1"/>
          </p:cNvSpPr>
          <p:nvPr/>
        </p:nvSpPr>
        <p:spPr bwMode="auto">
          <a:xfrm>
            <a:off x="7799388" y="3581400"/>
            <a:ext cx="920750"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000000"/>
                </a:solidFill>
              </a:rPr>
              <a:t>Ax=B</a:t>
            </a:r>
          </a:p>
        </p:txBody>
      </p:sp>
      <p:graphicFrame>
        <p:nvGraphicFramePr>
          <p:cNvPr id="710674" name="Object 4"/>
          <p:cNvGraphicFramePr>
            <a:graphicFrameLocks noChangeAspect="1"/>
          </p:cNvGraphicFramePr>
          <p:nvPr/>
        </p:nvGraphicFramePr>
        <p:xfrm>
          <a:off x="838200" y="4800600"/>
          <a:ext cx="2343150" cy="1633538"/>
        </p:xfrm>
        <a:graphic>
          <a:graphicData uri="http://schemas.openxmlformats.org/presentationml/2006/ole">
            <mc:AlternateContent xmlns:mc="http://schemas.openxmlformats.org/markup-compatibility/2006">
              <mc:Choice xmlns:v="urn:schemas-microsoft-com:vml" Requires="v">
                <p:oleObj spid="_x0000_s417807" name="Equation" r:id="rId9" imgW="1269720" imgH="939600" progId="Equation.3">
                  <p:embed/>
                </p:oleObj>
              </mc:Choice>
              <mc:Fallback>
                <p:oleObj name="Equation" r:id="rId9" imgW="1269720" imgH="939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4800600"/>
                        <a:ext cx="2343150" cy="163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0675" name="Text Box 19"/>
          <p:cNvSpPr txBox="1">
            <a:spLocks noChangeArrowheads="1"/>
          </p:cNvSpPr>
          <p:nvPr/>
        </p:nvSpPr>
        <p:spPr bwMode="auto">
          <a:xfrm>
            <a:off x="877888" y="6399213"/>
            <a:ext cx="2355850"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000000"/>
                </a:solidFill>
              </a:rPr>
              <a:t>overconstrained</a:t>
            </a:r>
          </a:p>
        </p:txBody>
      </p:sp>
      <p:graphicFrame>
        <p:nvGraphicFramePr>
          <p:cNvPr id="710678" name="Object 5"/>
          <p:cNvGraphicFramePr>
            <a:graphicFrameLocks noChangeAspect="1"/>
          </p:cNvGraphicFramePr>
          <p:nvPr/>
        </p:nvGraphicFramePr>
        <p:xfrm>
          <a:off x="4089400" y="5334000"/>
          <a:ext cx="1651000" cy="525463"/>
        </p:xfrm>
        <a:graphic>
          <a:graphicData uri="http://schemas.openxmlformats.org/presentationml/2006/ole">
            <mc:AlternateContent xmlns:mc="http://schemas.openxmlformats.org/markup-compatibility/2006">
              <mc:Choice xmlns:v="urn:schemas-microsoft-com:vml" Requires="v">
                <p:oleObj spid="_x0000_s417808" name="Equation" r:id="rId11" imgW="838080" imgH="266400" progId="Equation.3">
                  <p:embed/>
                </p:oleObj>
              </mc:Choice>
              <mc:Fallback>
                <p:oleObj name="Equation" r:id="rId11" imgW="838080" imgH="266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9400" y="5334000"/>
                        <a:ext cx="1651000"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7" name="TextBox 10"/>
          <p:cNvSpPr txBox="1">
            <a:spLocks noChangeArrowheads="1"/>
          </p:cNvSpPr>
          <p:nvPr/>
        </p:nvSpPr>
        <p:spPr bwMode="auto">
          <a:xfrm>
            <a:off x="7346950" y="6581775"/>
            <a:ext cx="2555875" cy="276225"/>
          </a:xfrm>
          <a:prstGeom prst="rect">
            <a:avLst/>
          </a:prstGeom>
          <a:noFill/>
          <a:ln w="9525">
            <a:noFill/>
            <a:miter lim="800000"/>
            <a:headEnd/>
            <a:tailEnd/>
          </a:ln>
        </p:spPr>
        <p:txBody>
          <a:bodyPr>
            <a:spAutoFit/>
          </a:bodyPr>
          <a:lstStyle/>
          <a:p>
            <a:pPr fontAlgn="base">
              <a:spcBef>
                <a:spcPct val="0"/>
              </a:spcBef>
              <a:spcAft>
                <a:spcPct val="0"/>
              </a:spcAft>
            </a:pPr>
            <a:r>
              <a:rPr lang="en-US" sz="1200">
                <a:solidFill>
                  <a:srgbClr val="000000"/>
                </a:solidFill>
              </a:rPr>
              <a:t>Source: Alyosha Efros</a:t>
            </a:r>
          </a:p>
        </p:txBody>
      </p:sp>
    </p:spTree>
    <p:extLst>
      <p:ext uri="{BB962C8B-B14F-4D97-AF65-F5344CB8AC3E}">
        <p14:creationId xmlns:p14="http://schemas.microsoft.com/office/powerpoint/2010/main" val="4618799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06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06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06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0659">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06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06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06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0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59" grpId="0" build="p"/>
      <p:bldP spid="710671" grpId="0"/>
      <p:bldP spid="71067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85725"/>
            <a:ext cx="8229600" cy="1143000"/>
          </a:xfrm>
        </p:spPr>
        <p:txBody>
          <a:bodyPr/>
          <a:lstStyle/>
          <a:p>
            <a:pPr eaLnBrk="1" hangingPunct="1"/>
            <a:r>
              <a:rPr lang="en-US" dirty="0" smtClean="0"/>
              <a:t>Recap: Grouping &amp; fitting</a:t>
            </a:r>
          </a:p>
        </p:txBody>
      </p:sp>
      <p:pic>
        <p:nvPicPr>
          <p:cNvPr id="46084" name="Picture 5" descr="imageResult"/>
          <p:cNvPicPr>
            <a:picLocks noChangeAspect="1" noChangeArrowheads="1"/>
          </p:cNvPicPr>
          <p:nvPr/>
        </p:nvPicPr>
        <p:blipFill>
          <a:blip r:embed="rId3"/>
          <a:srcRect/>
          <a:stretch>
            <a:fillRect/>
          </a:stretch>
        </p:blipFill>
        <p:spPr bwMode="auto">
          <a:xfrm>
            <a:off x="3887788" y="1052513"/>
            <a:ext cx="4854575" cy="3656012"/>
          </a:xfrm>
          <a:prstGeom prst="rect">
            <a:avLst/>
          </a:prstGeom>
          <a:noFill/>
          <a:ln w="9525">
            <a:noFill/>
            <a:miter lim="800000"/>
            <a:headEnd/>
            <a:tailEnd/>
          </a:ln>
        </p:spPr>
      </p:pic>
      <p:sp>
        <p:nvSpPr>
          <p:cNvPr id="46085" name="Text Box 6"/>
          <p:cNvSpPr txBox="1">
            <a:spLocks noChangeArrowheads="1"/>
          </p:cNvSpPr>
          <p:nvPr/>
        </p:nvSpPr>
        <p:spPr bwMode="auto">
          <a:xfrm>
            <a:off x="6840538" y="4681538"/>
            <a:ext cx="2160587" cy="30480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1400">
                <a:solidFill>
                  <a:srgbClr val="000000"/>
                </a:solidFill>
              </a:rPr>
              <a:t>[fig from Shi et al]</a:t>
            </a:r>
          </a:p>
        </p:txBody>
      </p:sp>
      <p:pic>
        <p:nvPicPr>
          <p:cNvPr id="46086" name="Picture 7"/>
          <p:cNvPicPr>
            <a:picLocks noChangeAspect="1" noChangeArrowheads="1"/>
          </p:cNvPicPr>
          <p:nvPr/>
        </p:nvPicPr>
        <p:blipFill>
          <a:blip r:embed="rId4"/>
          <a:srcRect t="23639" r="64423" b="38239"/>
          <a:stretch>
            <a:fillRect/>
          </a:stretch>
        </p:blipFill>
        <p:spPr bwMode="auto">
          <a:xfrm>
            <a:off x="7127875" y="5049838"/>
            <a:ext cx="1476375" cy="1044575"/>
          </a:xfrm>
          <a:prstGeom prst="rect">
            <a:avLst/>
          </a:prstGeom>
          <a:noFill/>
          <a:ln w="9525">
            <a:noFill/>
            <a:miter lim="800000"/>
            <a:headEnd/>
            <a:tailEnd/>
          </a:ln>
        </p:spPr>
      </p:pic>
      <p:pic>
        <p:nvPicPr>
          <p:cNvPr id="46087" name="Picture 9"/>
          <p:cNvPicPr>
            <a:picLocks noChangeAspect="1" noChangeArrowheads="1"/>
          </p:cNvPicPr>
          <p:nvPr/>
        </p:nvPicPr>
        <p:blipFill>
          <a:blip r:embed="rId5"/>
          <a:srcRect l="37680" t="29282" r="33452" b="7729"/>
          <a:stretch>
            <a:fillRect/>
          </a:stretch>
        </p:blipFill>
        <p:spPr bwMode="auto">
          <a:xfrm>
            <a:off x="323850" y="908050"/>
            <a:ext cx="2724150" cy="3924300"/>
          </a:xfrm>
          <a:prstGeom prst="rect">
            <a:avLst/>
          </a:prstGeom>
          <a:noFill/>
          <a:ln w="9525">
            <a:noFill/>
            <a:miter lim="800000"/>
            <a:headEnd/>
            <a:tailEnd/>
          </a:ln>
        </p:spPr>
      </p:pic>
      <p:pic>
        <p:nvPicPr>
          <p:cNvPr id="46088" name="Picture 8"/>
          <p:cNvPicPr>
            <a:picLocks noChangeAspect="1" noChangeArrowheads="1"/>
          </p:cNvPicPr>
          <p:nvPr/>
        </p:nvPicPr>
        <p:blipFill>
          <a:blip r:embed="rId6"/>
          <a:srcRect l="38663" t="32614" r="20302" b="36258"/>
          <a:stretch>
            <a:fillRect/>
          </a:stretch>
        </p:blipFill>
        <p:spPr bwMode="auto">
          <a:xfrm>
            <a:off x="3203575" y="4400550"/>
            <a:ext cx="3563938" cy="1784350"/>
          </a:xfrm>
          <a:prstGeom prst="rect">
            <a:avLst/>
          </a:prstGeom>
          <a:noFill/>
          <a:ln w="9525">
            <a:noFill/>
            <a:miter lim="800000"/>
            <a:headEnd/>
            <a:tailEnd/>
          </a:ln>
        </p:spPr>
      </p:pic>
      <p:sp>
        <p:nvSpPr>
          <p:cNvPr id="46089" name="Text Box 10"/>
          <p:cNvSpPr txBox="1">
            <a:spLocks noChangeArrowheads="1"/>
          </p:cNvSpPr>
          <p:nvPr/>
        </p:nvSpPr>
        <p:spPr bwMode="auto">
          <a:xfrm>
            <a:off x="287338" y="4797425"/>
            <a:ext cx="3060700" cy="1800225"/>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2800">
                <a:solidFill>
                  <a:srgbClr val="000000"/>
                </a:solidFill>
              </a:rPr>
              <a:t>Clustering, segmentation, fitting; what parts belong together?</a:t>
            </a:r>
          </a:p>
        </p:txBody>
      </p:sp>
      <p:sp>
        <p:nvSpPr>
          <p:cNvPr id="10" name="TextBox 9"/>
          <p:cNvSpPr txBox="1"/>
          <p:nvPr/>
        </p:nvSpPr>
        <p:spPr>
          <a:xfrm>
            <a:off x="7620000" y="6550223"/>
            <a:ext cx="36576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1" name="Slide Number Placeholder 10"/>
          <p:cNvSpPr>
            <a:spLocks noGrp="1"/>
          </p:cNvSpPr>
          <p:nvPr>
            <p:ph type="sldNum" sz="quarter" idx="12"/>
          </p:nvPr>
        </p:nvSpPr>
        <p:spPr/>
        <p:txBody>
          <a:bodyPr/>
          <a:lstStyle/>
          <a:p>
            <a:pPr>
              <a:defRPr/>
            </a:pPr>
            <a:fld id="{CDF90859-7C5E-4F93-AFF7-B806826F36AB}" type="slidenum">
              <a:rPr lang="en-US" smtClean="0">
                <a:solidFill>
                  <a:srgbClr val="000000"/>
                </a:solidFill>
              </a:rPr>
              <a:pPr>
                <a:defRPr/>
              </a:pPr>
              <a:t>6</a:t>
            </a:fld>
            <a:endParaRPr lang="en-US">
              <a:solidFill>
                <a:srgbClr val="000000"/>
              </a:solidFill>
            </a:endParaRPr>
          </a:p>
        </p:txBody>
      </p:sp>
    </p:spTree>
    <p:extLst>
      <p:ext uri="{BB962C8B-B14F-4D97-AF65-F5344CB8AC3E}">
        <p14:creationId xmlns:p14="http://schemas.microsoft.com/office/powerpoint/2010/main" val="411756076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smtClean="0"/>
              <a:t>Fitting an affine transformation</a:t>
            </a:r>
          </a:p>
        </p:txBody>
      </p:sp>
      <p:sp>
        <p:nvSpPr>
          <p:cNvPr id="19460" name="Rectangle 6"/>
          <p:cNvSpPr>
            <a:spLocks noGrp="1" noChangeArrowheads="1"/>
          </p:cNvSpPr>
          <p:nvPr>
            <p:ph type="body" idx="1"/>
          </p:nvPr>
        </p:nvSpPr>
        <p:spPr>
          <a:xfrm>
            <a:off x="685800" y="4117975"/>
            <a:ext cx="7772400" cy="2232025"/>
          </a:xfrm>
        </p:spPr>
        <p:txBody>
          <a:bodyPr/>
          <a:lstStyle/>
          <a:p>
            <a:pPr>
              <a:buFontTx/>
              <a:buChar char="•"/>
            </a:pPr>
            <a:r>
              <a:rPr lang="en-US" dirty="0" smtClean="0"/>
              <a:t>How many matches (correspondence pairs) do we need to solve for the transformation parameters?</a:t>
            </a:r>
          </a:p>
          <a:p>
            <a:pPr>
              <a:buFontTx/>
              <a:buChar char="•"/>
            </a:pPr>
            <a:r>
              <a:rPr lang="en-US" dirty="0" smtClean="0"/>
              <a:t>Once we have solved for the parameters, how do we compute the coordinates of the corresponding point for                      ? </a:t>
            </a:r>
          </a:p>
          <a:p>
            <a:pPr>
              <a:buFontTx/>
              <a:buChar char="•"/>
            </a:pPr>
            <a:r>
              <a:rPr lang="en-US" dirty="0"/>
              <a:t>Where do the matches come from?</a:t>
            </a:r>
          </a:p>
          <a:p>
            <a:pPr>
              <a:buFontTx/>
              <a:buChar char="•"/>
            </a:pPr>
            <a:endParaRPr lang="en-US" dirty="0" smtClean="0"/>
          </a:p>
        </p:txBody>
      </p:sp>
      <p:graphicFrame>
        <p:nvGraphicFramePr>
          <p:cNvPr id="16386" name="Object 2"/>
          <p:cNvGraphicFramePr>
            <a:graphicFrameLocks noGrp="1" noChangeAspect="1"/>
          </p:cNvGraphicFramePr>
          <p:nvPr>
            <p:ph idx="4294967295"/>
          </p:nvPr>
        </p:nvGraphicFramePr>
        <p:xfrm>
          <a:off x="1828800" y="1066800"/>
          <a:ext cx="4648200" cy="2873375"/>
        </p:xfrm>
        <a:graphic>
          <a:graphicData uri="http://schemas.openxmlformats.org/presentationml/2006/ole">
            <mc:AlternateContent xmlns:mc="http://schemas.openxmlformats.org/markup-compatibility/2006">
              <mc:Choice xmlns:v="urn:schemas-microsoft-com:vml" Requires="v">
                <p:oleObj spid="_x0000_s418823" name="Equation" r:id="rId4" imgW="2260440" imgH="1396800" progId="Equation.3">
                  <p:embed/>
                </p:oleObj>
              </mc:Choice>
              <mc:Fallback>
                <p:oleObj name="Equation" r:id="rId4" imgW="2260440" imgH="1396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066800"/>
                        <a:ext cx="4648200" cy="287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28117548"/>
              </p:ext>
            </p:extLst>
          </p:nvPr>
        </p:nvGraphicFramePr>
        <p:xfrm>
          <a:off x="1651000" y="5638800"/>
          <a:ext cx="1533525" cy="511175"/>
        </p:xfrm>
        <a:graphic>
          <a:graphicData uri="http://schemas.openxmlformats.org/presentationml/2006/ole">
            <mc:AlternateContent xmlns:mc="http://schemas.openxmlformats.org/markup-compatibility/2006">
              <mc:Choice xmlns:v="urn:schemas-microsoft-com:vml" Requires="v">
                <p:oleObj spid="_x0000_s418824" name="Equation" r:id="rId6" imgW="685800" imgH="228600" progId="Equation.3">
                  <p:embed/>
                </p:oleObj>
              </mc:Choice>
              <mc:Fallback>
                <p:oleObj name="Equation" r:id="rId6" imgW="6858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1000" y="5638800"/>
                        <a:ext cx="1533525"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2452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363"/>
            <a:ext cx="9753600" cy="1143000"/>
          </a:xfrm>
        </p:spPr>
        <p:txBody>
          <a:bodyPr/>
          <a:lstStyle/>
          <a:p>
            <a:r>
              <a:rPr lang="en-US" dirty="0" smtClean="0"/>
              <a:t>Recall: SIFT (preliminary) matches</a:t>
            </a:r>
            <a:endParaRPr lang="en-US" dirty="0"/>
          </a:p>
        </p:txBody>
      </p:sp>
      <p:sp>
        <p:nvSpPr>
          <p:cNvPr id="4" name="TextBox 3"/>
          <p:cNvSpPr txBox="1"/>
          <p:nvPr/>
        </p:nvSpPr>
        <p:spPr>
          <a:xfrm>
            <a:off x="10661650" y="13577152"/>
            <a:ext cx="5791200" cy="369332"/>
          </a:xfrm>
          <a:prstGeom prst="rect">
            <a:avLst/>
          </a:prstGeom>
          <a:noFill/>
        </p:spPr>
        <p:txBody>
          <a:bodyPr wrap="square" rtlCol="0">
            <a:spAutoFit/>
          </a:bodyPr>
          <a:lstStyle/>
          <a:p>
            <a:pPr defTabSz="914400"/>
            <a:r>
              <a:rPr lang="en-US" dirty="0">
                <a:solidFill>
                  <a:srgbClr val="000000"/>
                </a:solidFill>
                <a:latin typeface="Arial"/>
              </a:rPr>
              <a:t>http://www.vlfeat.org/overview/sift.html</a:t>
            </a:r>
          </a:p>
        </p:txBody>
      </p:sp>
      <p:sp>
        <p:nvSpPr>
          <p:cNvPr id="3" name="TextBox 2"/>
          <p:cNvSpPr txBox="1"/>
          <p:nvPr/>
        </p:nvSpPr>
        <p:spPr>
          <a:xfrm>
            <a:off x="1752600" y="6517502"/>
            <a:ext cx="4267200" cy="369332"/>
          </a:xfrm>
          <a:prstGeom prst="rect">
            <a:avLst/>
          </a:prstGeom>
          <a:noFill/>
        </p:spPr>
        <p:txBody>
          <a:bodyPr wrap="square" rtlCol="0">
            <a:spAutoFit/>
          </a:bodyPr>
          <a:lstStyle/>
          <a:p>
            <a:pPr defTabSz="914400"/>
            <a:r>
              <a:rPr lang="en-US" dirty="0">
                <a:solidFill>
                  <a:srgbClr val="000000"/>
                </a:solidFill>
                <a:latin typeface="Arial"/>
              </a:rPr>
              <a:t>http://www.vlfeat.org/overview/sift.html</a:t>
            </a:r>
          </a:p>
        </p:txBody>
      </p:sp>
      <p:pic>
        <p:nvPicPr>
          <p:cNvPr id="466946" name="Picture 2" descr="http://www.vlfeat.org/demo/xsift_match_1.jpg.pagespeed.ic.b1TNuoHKD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07137"/>
            <a:ext cx="6096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466948" name="Picture 4" descr="http://www.vlfeat.org/demo/xsift_match_2.jpg.pagespeed.ic.88w6MDq0y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231501"/>
            <a:ext cx="609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58000" y="4774336"/>
            <a:ext cx="2286000" cy="1200329"/>
          </a:xfrm>
          <a:prstGeom prst="rect">
            <a:avLst/>
          </a:prstGeom>
          <a:noFill/>
        </p:spPr>
        <p:txBody>
          <a:bodyPr wrap="square" rtlCol="0">
            <a:spAutoFit/>
          </a:bodyPr>
          <a:lstStyle/>
          <a:p>
            <a:pPr defTabSz="914400"/>
            <a:r>
              <a:rPr lang="en-US" sz="2400" dirty="0" smtClean="0">
                <a:solidFill>
                  <a:srgbClr val="FF0000"/>
                </a:solidFill>
                <a:latin typeface="Arial"/>
              </a:rPr>
              <a:t>Not all of these are valid matches!</a:t>
            </a:r>
            <a:endParaRPr lang="en-US" sz="2400" dirty="0">
              <a:solidFill>
                <a:srgbClr val="FF0000"/>
              </a:solidFill>
              <a:latin typeface="Arial"/>
            </a:endParaRPr>
          </a:p>
        </p:txBody>
      </p:sp>
      <p:cxnSp>
        <p:nvCxnSpPr>
          <p:cNvPr id="8" name="Straight Connector 7"/>
          <p:cNvCxnSpPr/>
          <p:nvPr/>
        </p:nvCxnSpPr>
        <p:spPr bwMode="auto">
          <a:xfrm>
            <a:off x="3733800" y="1656001"/>
            <a:ext cx="0" cy="2286001"/>
          </a:xfrm>
          <a:prstGeom prst="line">
            <a:avLst/>
          </a:prstGeom>
          <a:solidFill>
            <a:schemeClr val="accent1"/>
          </a:solidFill>
          <a:ln w="76200" cap="flat" cmpd="sng" algn="ctr">
            <a:solidFill>
              <a:srgbClr val="FFFF00"/>
            </a:solidFill>
            <a:prstDash val="solid"/>
            <a:round/>
            <a:headEnd type="none" w="med" len="med"/>
            <a:tailEnd type="none" w="med" len="med"/>
          </a:ln>
          <a:effectLst/>
        </p:spPr>
      </p:cxnSp>
      <p:cxnSp>
        <p:nvCxnSpPr>
          <p:cNvPr id="9" name="Straight Connector 8"/>
          <p:cNvCxnSpPr/>
          <p:nvPr/>
        </p:nvCxnSpPr>
        <p:spPr bwMode="auto">
          <a:xfrm>
            <a:off x="3733800" y="4180365"/>
            <a:ext cx="0" cy="2286001"/>
          </a:xfrm>
          <a:prstGeom prst="line">
            <a:avLst/>
          </a:prstGeom>
          <a:solidFill>
            <a:schemeClr val="accent1"/>
          </a:solidFill>
          <a:ln w="76200" cap="flat" cmpd="sng" algn="ctr">
            <a:solidFill>
              <a:srgbClr val="FFFF00"/>
            </a:solidFill>
            <a:prstDash val="solid"/>
            <a:round/>
            <a:headEnd type="none" w="med" len="med"/>
            <a:tailEnd type="none" w="med" len="med"/>
          </a:ln>
          <a:effectLst/>
        </p:spPr>
      </p:cxnSp>
      <p:sp>
        <p:nvSpPr>
          <p:cNvPr id="10" name="TextBox 9"/>
          <p:cNvSpPr txBox="1"/>
          <p:nvPr/>
        </p:nvSpPr>
        <p:spPr>
          <a:xfrm>
            <a:off x="7391400" y="6519446"/>
            <a:ext cx="2377523" cy="338554"/>
          </a:xfrm>
          <a:prstGeom prst="rect">
            <a:avLst/>
          </a:prstGeom>
          <a:noFill/>
        </p:spPr>
        <p:txBody>
          <a:bodyPr wrap="square" rtlCol="0">
            <a:spAutoFit/>
          </a:bodyPr>
          <a:lstStyle/>
          <a:p>
            <a:pPr defTabSz="914400"/>
            <a:r>
              <a:rPr lang="en-US" sz="1600" dirty="0" smtClean="0">
                <a:solidFill>
                  <a:srgbClr val="000000"/>
                </a:solidFill>
                <a:latin typeface="Arial"/>
              </a:rPr>
              <a:t>Kristen Grauman</a:t>
            </a:r>
            <a:endParaRPr lang="en-US" sz="1600" dirty="0">
              <a:solidFill>
                <a:srgbClr val="000000"/>
              </a:solidFill>
              <a:latin typeface="Arial"/>
            </a:endParaRPr>
          </a:p>
        </p:txBody>
      </p:sp>
    </p:spTree>
    <p:extLst>
      <p:ext uri="{BB962C8B-B14F-4D97-AF65-F5344CB8AC3E}">
        <p14:creationId xmlns:p14="http://schemas.microsoft.com/office/powerpoint/2010/main" val="29673779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idx="4294967295"/>
          </p:nvPr>
        </p:nvSpPr>
        <p:spPr>
          <a:xfrm>
            <a:off x="457200" y="69850"/>
            <a:ext cx="8229600" cy="1143000"/>
          </a:xfrm>
        </p:spPr>
        <p:txBody>
          <a:bodyPr/>
          <a:lstStyle/>
          <a:p>
            <a:pPr eaLnBrk="1" hangingPunct="1"/>
            <a:r>
              <a:rPr lang="en-US" smtClean="0"/>
              <a:t>Outliers</a:t>
            </a:r>
          </a:p>
        </p:txBody>
      </p:sp>
      <p:sp>
        <p:nvSpPr>
          <p:cNvPr id="84995" name="Content Placeholder 2"/>
          <p:cNvSpPr>
            <a:spLocks noGrp="1"/>
          </p:cNvSpPr>
          <p:nvPr>
            <p:ph idx="4294967295"/>
          </p:nvPr>
        </p:nvSpPr>
        <p:spPr>
          <a:xfrm>
            <a:off x="457200" y="1238250"/>
            <a:ext cx="8229600" cy="4525963"/>
          </a:xfrm>
        </p:spPr>
        <p:txBody>
          <a:bodyPr/>
          <a:lstStyle/>
          <a:p>
            <a:pPr eaLnBrk="1" hangingPunct="1"/>
            <a:r>
              <a:rPr lang="en-US" sz="2800" b="1" dirty="0" smtClean="0"/>
              <a:t>Outliers</a:t>
            </a:r>
            <a:r>
              <a:rPr lang="en-US" sz="2800" dirty="0" smtClean="0"/>
              <a:t> can hurt the quality of our parameter estimates, e.g., </a:t>
            </a:r>
          </a:p>
          <a:p>
            <a:pPr lvl="1" eaLnBrk="1" hangingPunct="1"/>
            <a:r>
              <a:rPr lang="en-US" sz="2400" dirty="0" smtClean="0"/>
              <a:t>an erroneous pair of </a:t>
            </a:r>
            <a:r>
              <a:rPr lang="en-US" sz="2400" dirty="0" smtClean="0">
                <a:solidFill>
                  <a:srgbClr val="00B050"/>
                </a:solidFill>
              </a:rPr>
              <a:t>matching points </a:t>
            </a:r>
            <a:r>
              <a:rPr lang="en-US" sz="2400" dirty="0" smtClean="0"/>
              <a:t>from two images</a:t>
            </a:r>
          </a:p>
          <a:p>
            <a:pPr lvl="1" eaLnBrk="1" hangingPunct="1"/>
            <a:r>
              <a:rPr lang="en-US" sz="2400" dirty="0" smtClean="0"/>
              <a:t>an </a:t>
            </a:r>
            <a:r>
              <a:rPr lang="en-US" sz="2400" dirty="0" smtClean="0">
                <a:solidFill>
                  <a:srgbClr val="FF0000"/>
                </a:solidFill>
              </a:rPr>
              <a:t>edge point </a:t>
            </a:r>
            <a:r>
              <a:rPr lang="en-US" sz="2400" dirty="0" smtClean="0"/>
              <a:t>that is noise, or doesn’t belong to the line we are fitting.</a:t>
            </a:r>
          </a:p>
          <a:p>
            <a:pPr lvl="1" eaLnBrk="1" hangingPunct="1"/>
            <a:endParaRPr lang="en-US" sz="2400" dirty="0" smtClean="0"/>
          </a:p>
          <a:p>
            <a:pPr lvl="1" eaLnBrk="1" hangingPunct="1"/>
            <a:endParaRPr lang="en-US" dirty="0" smtClean="0"/>
          </a:p>
          <a:p>
            <a:pPr eaLnBrk="1" hangingPunct="1"/>
            <a:endParaRPr lang="en-US" sz="2800" dirty="0" smtClean="0"/>
          </a:p>
          <a:p>
            <a:pPr eaLnBrk="1" hangingPunct="1">
              <a:buFontTx/>
              <a:buNone/>
            </a:pPr>
            <a:endParaRPr lang="en-US" dirty="0" smtClean="0"/>
          </a:p>
          <a:p>
            <a:pPr eaLnBrk="1" hangingPunct="1"/>
            <a:endParaRPr lang="en-US" sz="2800" dirty="0" smtClean="0"/>
          </a:p>
        </p:txBody>
      </p:sp>
      <p:sp>
        <p:nvSpPr>
          <p:cNvPr id="96261" name="Rectangle 6"/>
          <p:cNvSpPr>
            <a:spLocks noChangeArrowheads="1"/>
          </p:cNvSpPr>
          <p:nvPr/>
        </p:nvSpPr>
        <p:spPr bwMode="auto">
          <a:xfrm>
            <a:off x="3492500" y="4419600"/>
            <a:ext cx="609600" cy="1066800"/>
          </a:xfrm>
          <a:prstGeom prst="rect">
            <a:avLst/>
          </a:prstGeom>
          <a:solidFill>
            <a:schemeClr val="bg1"/>
          </a:solidFill>
          <a:ln w="9525" algn="ctr">
            <a:noFill/>
            <a:round/>
            <a:headEnd/>
            <a:tailEnd/>
          </a:ln>
        </p:spPr>
        <p:txBody>
          <a:bodyPr/>
          <a:lstStyle/>
          <a:p>
            <a:pPr defTabSz="914400" eaLnBrk="0" fontAlgn="base" hangingPunct="0">
              <a:spcBef>
                <a:spcPct val="0"/>
              </a:spcBef>
              <a:spcAft>
                <a:spcPct val="0"/>
              </a:spcAft>
            </a:pPr>
            <a:endParaRPr lang="en-US">
              <a:solidFill>
                <a:srgbClr val="000000"/>
              </a:solidFill>
              <a:latin typeface="Arial"/>
            </a:endParaRPr>
          </a:p>
        </p:txBody>
      </p:sp>
      <p:pic>
        <p:nvPicPr>
          <p:cNvPr id="84997" name="Picture 5" descr="wall.jpg"/>
          <p:cNvPicPr>
            <a:picLocks noChangeAspect="1"/>
          </p:cNvPicPr>
          <p:nvPr/>
        </p:nvPicPr>
        <p:blipFill>
          <a:blip r:embed="rId3"/>
          <a:srcRect l="49899" r="28003" b="47403"/>
          <a:stretch>
            <a:fillRect/>
          </a:stretch>
        </p:blipFill>
        <p:spPr bwMode="auto">
          <a:xfrm>
            <a:off x="3074988" y="3976688"/>
            <a:ext cx="1570037" cy="2511425"/>
          </a:xfrm>
          <a:prstGeom prst="rect">
            <a:avLst/>
          </a:prstGeom>
          <a:noFill/>
          <a:ln w="9525">
            <a:noFill/>
            <a:miter lim="800000"/>
            <a:headEnd/>
            <a:tailEnd/>
          </a:ln>
        </p:spPr>
      </p:pic>
      <p:pic>
        <p:nvPicPr>
          <p:cNvPr id="84998" name="Picture 6" descr="wall.jpg"/>
          <p:cNvPicPr>
            <a:picLocks noChangeAspect="1"/>
          </p:cNvPicPr>
          <p:nvPr/>
        </p:nvPicPr>
        <p:blipFill>
          <a:blip r:embed="rId3"/>
          <a:srcRect l="27220" r="50101" b="47403"/>
          <a:stretch>
            <a:fillRect/>
          </a:stretch>
        </p:blipFill>
        <p:spPr bwMode="auto">
          <a:xfrm>
            <a:off x="884238" y="3976688"/>
            <a:ext cx="1611312" cy="2511425"/>
          </a:xfrm>
          <a:prstGeom prst="rect">
            <a:avLst/>
          </a:prstGeom>
          <a:noFill/>
          <a:ln w="9525">
            <a:noFill/>
            <a:miter lim="800000"/>
            <a:headEnd/>
            <a:tailEnd/>
          </a:ln>
        </p:spPr>
      </p:pic>
      <p:sp>
        <p:nvSpPr>
          <p:cNvPr id="8" name="Oval 7"/>
          <p:cNvSpPr/>
          <p:nvPr/>
        </p:nvSpPr>
        <p:spPr>
          <a:xfrm>
            <a:off x="2016125" y="4560888"/>
            <a:ext cx="119063" cy="1190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FF"/>
              </a:solidFill>
              <a:latin typeface="Arial"/>
            </a:endParaRPr>
          </a:p>
        </p:txBody>
      </p:sp>
      <p:sp>
        <p:nvSpPr>
          <p:cNvPr id="9" name="Oval 8"/>
          <p:cNvSpPr/>
          <p:nvPr/>
        </p:nvSpPr>
        <p:spPr>
          <a:xfrm>
            <a:off x="3987800" y="4597400"/>
            <a:ext cx="119063" cy="11906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FF"/>
              </a:solidFill>
              <a:latin typeface="Arial"/>
            </a:endParaRPr>
          </a:p>
        </p:txBody>
      </p:sp>
      <p:sp>
        <p:nvSpPr>
          <p:cNvPr id="12" name="Oval 11"/>
          <p:cNvSpPr/>
          <p:nvPr/>
        </p:nvSpPr>
        <p:spPr>
          <a:xfrm>
            <a:off x="5922963" y="5364163"/>
            <a:ext cx="182562" cy="18256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FF"/>
              </a:solidFill>
              <a:latin typeface="Arial"/>
            </a:endParaRPr>
          </a:p>
        </p:txBody>
      </p:sp>
      <p:sp>
        <p:nvSpPr>
          <p:cNvPr id="13" name="Oval 12"/>
          <p:cNvSpPr/>
          <p:nvPr/>
        </p:nvSpPr>
        <p:spPr>
          <a:xfrm>
            <a:off x="6142038" y="5181600"/>
            <a:ext cx="182562" cy="1825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FF"/>
              </a:solidFill>
              <a:latin typeface="Arial"/>
            </a:endParaRPr>
          </a:p>
        </p:txBody>
      </p:sp>
      <p:sp>
        <p:nvSpPr>
          <p:cNvPr id="14" name="Oval 13"/>
          <p:cNvSpPr/>
          <p:nvPr/>
        </p:nvSpPr>
        <p:spPr>
          <a:xfrm>
            <a:off x="6397625" y="4999038"/>
            <a:ext cx="182563" cy="18256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FF"/>
              </a:solidFill>
              <a:latin typeface="Arial"/>
            </a:endParaRPr>
          </a:p>
        </p:txBody>
      </p:sp>
      <p:sp>
        <p:nvSpPr>
          <p:cNvPr id="15" name="Oval 14"/>
          <p:cNvSpPr/>
          <p:nvPr/>
        </p:nvSpPr>
        <p:spPr>
          <a:xfrm>
            <a:off x="6616700" y="4779963"/>
            <a:ext cx="182563" cy="18256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FF"/>
              </a:solidFill>
              <a:latin typeface="Arial"/>
            </a:endParaRPr>
          </a:p>
        </p:txBody>
      </p:sp>
      <p:sp>
        <p:nvSpPr>
          <p:cNvPr id="16" name="Oval 15"/>
          <p:cNvSpPr/>
          <p:nvPr/>
        </p:nvSpPr>
        <p:spPr>
          <a:xfrm>
            <a:off x="6945313" y="4560888"/>
            <a:ext cx="182562" cy="18256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FF"/>
              </a:solidFill>
              <a:latin typeface="Arial"/>
            </a:endParaRPr>
          </a:p>
        </p:txBody>
      </p:sp>
      <p:sp>
        <p:nvSpPr>
          <p:cNvPr id="17" name="Oval 16"/>
          <p:cNvSpPr/>
          <p:nvPr/>
        </p:nvSpPr>
        <p:spPr>
          <a:xfrm>
            <a:off x="7097713" y="5473700"/>
            <a:ext cx="182562" cy="1825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FF"/>
              </a:solidFill>
              <a:latin typeface="Arial"/>
            </a:endParaRPr>
          </a:p>
        </p:txBody>
      </p:sp>
      <p:sp>
        <p:nvSpPr>
          <p:cNvPr id="18" name="TextBox 17"/>
          <p:cNvSpPr txBox="1"/>
          <p:nvPr/>
        </p:nvSpPr>
        <p:spPr>
          <a:xfrm>
            <a:off x="7391400" y="6519446"/>
            <a:ext cx="2377523" cy="338554"/>
          </a:xfrm>
          <a:prstGeom prst="rect">
            <a:avLst/>
          </a:prstGeom>
          <a:noFill/>
        </p:spPr>
        <p:txBody>
          <a:bodyPr wrap="square" rtlCol="0">
            <a:spAutoFit/>
          </a:bodyPr>
          <a:lstStyle/>
          <a:p>
            <a:pPr defTabSz="914400"/>
            <a:r>
              <a:rPr lang="en-US" sz="1600" dirty="0" smtClean="0">
                <a:solidFill>
                  <a:srgbClr val="000000"/>
                </a:solidFill>
                <a:latin typeface="Arial"/>
              </a:rPr>
              <a:t>Kristen Grauman</a:t>
            </a:r>
            <a:endParaRPr lang="en-US" sz="1600" dirty="0">
              <a:solidFill>
                <a:srgbClr val="000000"/>
              </a:solidFill>
              <a:latin typeface="Arial"/>
            </a:endParaRPr>
          </a:p>
        </p:txBody>
      </p:sp>
    </p:spTree>
    <p:extLst>
      <p:ext uri="{BB962C8B-B14F-4D97-AF65-F5344CB8AC3E}">
        <p14:creationId xmlns:p14="http://schemas.microsoft.com/office/powerpoint/2010/main" val="38012928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animBg="1"/>
      <p:bldP spid="8" grpId="0" animBg="1"/>
      <p:bldP spid="9" grpId="0" animBg="1"/>
      <p:bldP spid="12" grpId="0" animBg="1"/>
      <p:bldP spid="13" grpId="0" animBg="1"/>
      <p:bldP spid="14" grpId="0" animBg="1"/>
      <p:bldP spid="15" grpId="0" animBg="1"/>
      <p:bldP spid="16"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3"/>
          <a:srcRect/>
          <a:stretch>
            <a:fillRect/>
          </a:stretch>
        </p:blipFill>
        <p:spPr bwMode="auto">
          <a:xfrm>
            <a:off x="1554163" y="1511300"/>
            <a:ext cx="6034087" cy="4813300"/>
          </a:xfrm>
          <a:prstGeom prst="rect">
            <a:avLst/>
          </a:prstGeom>
          <a:noFill/>
          <a:ln w="9525">
            <a:noFill/>
            <a:miter lim="800000"/>
            <a:headEnd/>
            <a:tailEnd/>
          </a:ln>
        </p:spPr>
      </p:pic>
      <p:sp>
        <p:nvSpPr>
          <p:cNvPr id="87043" name="Title 4"/>
          <p:cNvSpPr>
            <a:spLocks noGrp="1"/>
          </p:cNvSpPr>
          <p:nvPr>
            <p:ph type="title" idx="4294967295"/>
          </p:nvPr>
        </p:nvSpPr>
        <p:spPr/>
        <p:txBody>
          <a:bodyPr/>
          <a:lstStyle/>
          <a:p>
            <a:pPr eaLnBrk="1" hangingPunct="1"/>
            <a:r>
              <a:rPr lang="en-US" smtClean="0"/>
              <a:t>Outliers affect least squares fit</a:t>
            </a:r>
          </a:p>
        </p:txBody>
      </p:sp>
    </p:spTree>
    <p:extLst>
      <p:ext uri="{BB962C8B-B14F-4D97-AF65-F5344CB8AC3E}">
        <p14:creationId xmlns:p14="http://schemas.microsoft.com/office/powerpoint/2010/main" val="288823557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a:srcRect/>
          <a:stretch>
            <a:fillRect/>
          </a:stretch>
        </p:blipFill>
        <p:spPr bwMode="auto">
          <a:xfrm>
            <a:off x="1554163" y="1358900"/>
            <a:ext cx="6034087" cy="4813300"/>
          </a:xfrm>
          <a:prstGeom prst="rect">
            <a:avLst/>
          </a:prstGeom>
          <a:noFill/>
          <a:ln w="9525">
            <a:noFill/>
            <a:miter lim="800000"/>
            <a:headEnd/>
            <a:tailEnd/>
          </a:ln>
        </p:spPr>
      </p:pic>
      <p:sp>
        <p:nvSpPr>
          <p:cNvPr id="88067" name="Title 4"/>
          <p:cNvSpPr txBox="1">
            <a:spLocks/>
          </p:cNvSpPr>
          <p:nvPr/>
        </p:nvSpPr>
        <p:spPr bwMode="auto">
          <a:xfrm>
            <a:off x="457200" y="274638"/>
            <a:ext cx="8229600" cy="1143000"/>
          </a:xfrm>
          <a:prstGeom prst="rect">
            <a:avLst/>
          </a:prstGeom>
          <a:noFill/>
          <a:ln w="9525">
            <a:noFill/>
            <a:miter lim="800000"/>
            <a:headEnd/>
            <a:tailEnd/>
          </a:ln>
        </p:spPr>
        <p:txBody>
          <a:bodyPr/>
          <a:lstStyle/>
          <a:p>
            <a:pPr algn="ctr" defTabSz="914400" fontAlgn="base">
              <a:spcBef>
                <a:spcPct val="0"/>
              </a:spcBef>
              <a:spcAft>
                <a:spcPct val="0"/>
              </a:spcAft>
            </a:pPr>
            <a:r>
              <a:rPr lang="en-US" sz="4400">
                <a:solidFill>
                  <a:srgbClr val="000000"/>
                </a:solidFill>
                <a:latin typeface="Arial"/>
              </a:rPr>
              <a:t>Outliers affect least squares fit</a:t>
            </a:r>
          </a:p>
        </p:txBody>
      </p:sp>
    </p:spTree>
    <p:extLst>
      <p:ext uri="{BB962C8B-B14F-4D97-AF65-F5344CB8AC3E}">
        <p14:creationId xmlns:p14="http://schemas.microsoft.com/office/powerpoint/2010/main" val="332825324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idx="4294967295"/>
          </p:nvPr>
        </p:nvSpPr>
        <p:spPr>
          <a:xfrm>
            <a:off x="482600" y="0"/>
            <a:ext cx="8229600" cy="1143000"/>
          </a:xfrm>
        </p:spPr>
        <p:txBody>
          <a:bodyPr/>
          <a:lstStyle/>
          <a:p>
            <a:pPr eaLnBrk="1" hangingPunct="1"/>
            <a:r>
              <a:rPr lang="en-US" smtClean="0"/>
              <a:t>RANSAC</a:t>
            </a:r>
          </a:p>
        </p:txBody>
      </p:sp>
      <p:sp>
        <p:nvSpPr>
          <p:cNvPr id="89091" name="Content Placeholder 2"/>
          <p:cNvSpPr>
            <a:spLocks noGrp="1"/>
          </p:cNvSpPr>
          <p:nvPr>
            <p:ph idx="4294967295"/>
          </p:nvPr>
        </p:nvSpPr>
        <p:spPr>
          <a:xfrm>
            <a:off x="482600" y="1493838"/>
            <a:ext cx="8661400" cy="4525962"/>
          </a:xfrm>
        </p:spPr>
        <p:txBody>
          <a:bodyPr/>
          <a:lstStyle/>
          <a:p>
            <a:pPr eaLnBrk="1" hangingPunct="1"/>
            <a:r>
              <a:rPr lang="en-US" sz="2800" dirty="0" err="1" smtClean="0"/>
              <a:t>RANdom</a:t>
            </a:r>
            <a:r>
              <a:rPr lang="en-US" sz="2800" dirty="0" smtClean="0"/>
              <a:t> Sample Consensus</a:t>
            </a:r>
          </a:p>
          <a:p>
            <a:pPr eaLnBrk="1" hangingPunct="1"/>
            <a:endParaRPr lang="en-US" sz="2800" dirty="0" smtClean="0"/>
          </a:p>
          <a:p>
            <a:pPr eaLnBrk="1" hangingPunct="1"/>
            <a:r>
              <a:rPr lang="en-US" sz="2800" b="1" dirty="0" smtClean="0"/>
              <a:t>Approach</a:t>
            </a:r>
            <a:r>
              <a:rPr lang="en-US" sz="2800" dirty="0" smtClean="0"/>
              <a:t>: we want to avoid the impact of outliers, so let’s look for “inliers”, and use those only.</a:t>
            </a:r>
          </a:p>
          <a:p>
            <a:pPr eaLnBrk="1" hangingPunct="1"/>
            <a:endParaRPr lang="en-US" sz="2800" dirty="0" smtClean="0"/>
          </a:p>
          <a:p>
            <a:pPr eaLnBrk="1" hangingPunct="1"/>
            <a:r>
              <a:rPr lang="en-US" sz="2800" b="1" dirty="0" smtClean="0"/>
              <a:t>Intuition</a:t>
            </a:r>
            <a:r>
              <a:rPr lang="en-US" sz="2800" dirty="0" smtClean="0"/>
              <a:t>: if an outlier is chosen to compute the current fit, then the resulting </a:t>
            </a:r>
            <a:r>
              <a:rPr lang="en-US" sz="2800" dirty="0" smtClean="0">
                <a:solidFill>
                  <a:srgbClr val="FF0000"/>
                </a:solidFill>
              </a:rPr>
              <a:t>line</a:t>
            </a:r>
            <a:r>
              <a:rPr lang="en-US" sz="2800" dirty="0" smtClean="0"/>
              <a:t> (</a:t>
            </a:r>
            <a:r>
              <a:rPr lang="en-US" sz="2800" dirty="0" smtClean="0">
                <a:solidFill>
                  <a:srgbClr val="00B050"/>
                </a:solidFill>
              </a:rPr>
              <a:t>transformation</a:t>
            </a:r>
            <a:r>
              <a:rPr lang="en-US" sz="2800" dirty="0" smtClean="0"/>
              <a:t>) won’t have much support from rest of the </a:t>
            </a:r>
            <a:r>
              <a:rPr lang="en-US" sz="2800" dirty="0" smtClean="0">
                <a:solidFill>
                  <a:srgbClr val="FF0000"/>
                </a:solidFill>
              </a:rPr>
              <a:t>points</a:t>
            </a:r>
            <a:r>
              <a:rPr lang="en-US" sz="2800" dirty="0" smtClean="0"/>
              <a:t> (</a:t>
            </a:r>
            <a:r>
              <a:rPr lang="en-US" sz="2800" dirty="0" smtClean="0">
                <a:solidFill>
                  <a:srgbClr val="00B050"/>
                </a:solidFill>
              </a:rPr>
              <a:t>matches</a:t>
            </a:r>
            <a:r>
              <a:rPr lang="en-US" sz="2800" dirty="0" smtClean="0"/>
              <a:t>).</a:t>
            </a:r>
          </a:p>
          <a:p>
            <a:pPr eaLnBrk="1" hangingPunct="1"/>
            <a:endParaRPr lang="en-US" sz="2800" dirty="0" smtClean="0"/>
          </a:p>
        </p:txBody>
      </p:sp>
      <p:sp>
        <p:nvSpPr>
          <p:cNvPr id="4" name="TextBox 3"/>
          <p:cNvSpPr txBox="1"/>
          <p:nvPr/>
        </p:nvSpPr>
        <p:spPr>
          <a:xfrm>
            <a:off x="7391400" y="6519446"/>
            <a:ext cx="2377523" cy="338554"/>
          </a:xfrm>
          <a:prstGeom prst="rect">
            <a:avLst/>
          </a:prstGeom>
          <a:noFill/>
        </p:spPr>
        <p:txBody>
          <a:bodyPr wrap="square" rtlCol="0">
            <a:spAutoFit/>
          </a:bodyPr>
          <a:lstStyle/>
          <a:p>
            <a:pPr defTabSz="914400"/>
            <a:r>
              <a:rPr lang="en-US" sz="1600" dirty="0" smtClean="0">
                <a:solidFill>
                  <a:srgbClr val="000000"/>
                </a:solidFill>
                <a:latin typeface="Arial"/>
              </a:rPr>
              <a:t>Kristen Grauman</a:t>
            </a:r>
            <a:endParaRPr lang="en-US" sz="1600" dirty="0">
              <a:solidFill>
                <a:srgbClr val="000000"/>
              </a:solidFill>
              <a:latin typeface="Arial"/>
            </a:endParaRPr>
          </a:p>
        </p:txBody>
      </p:sp>
    </p:spTree>
    <p:extLst>
      <p:ext uri="{BB962C8B-B14F-4D97-AF65-F5344CB8AC3E}">
        <p14:creationId xmlns:p14="http://schemas.microsoft.com/office/powerpoint/2010/main" val="25399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RANSAC </a:t>
            </a:r>
            <a:r>
              <a:rPr lang="en-US" dirty="0" smtClean="0">
                <a:solidFill>
                  <a:srgbClr val="FF0000"/>
                </a:solidFill>
              </a:rPr>
              <a:t>for line fitting</a:t>
            </a:r>
          </a:p>
        </p:txBody>
      </p:sp>
      <p:sp>
        <p:nvSpPr>
          <p:cNvPr id="32771" name="Rectangle 3"/>
          <p:cNvSpPr>
            <a:spLocks noGrp="1" noChangeArrowheads="1"/>
          </p:cNvSpPr>
          <p:nvPr>
            <p:ph type="body" idx="1"/>
          </p:nvPr>
        </p:nvSpPr>
        <p:spPr/>
        <p:txBody>
          <a:bodyPr/>
          <a:lstStyle/>
          <a:p>
            <a:pPr marL="533400" indent="-533400"/>
            <a:r>
              <a:rPr lang="en-US" dirty="0" smtClean="0"/>
              <a:t>Repeat </a:t>
            </a:r>
            <a:r>
              <a:rPr lang="en-US" b="1" i="1" dirty="0" smtClean="0"/>
              <a:t>N</a:t>
            </a:r>
            <a:r>
              <a:rPr lang="en-US" dirty="0" smtClean="0"/>
              <a:t> times:</a:t>
            </a:r>
          </a:p>
          <a:p>
            <a:pPr marL="533400" indent="-533400">
              <a:buFontTx/>
              <a:buChar char="•"/>
            </a:pPr>
            <a:r>
              <a:rPr lang="en-US" dirty="0" smtClean="0"/>
              <a:t>Draw </a:t>
            </a:r>
            <a:r>
              <a:rPr lang="en-US" b="1" i="1" dirty="0" smtClean="0"/>
              <a:t>s</a:t>
            </a:r>
            <a:r>
              <a:rPr lang="en-US" dirty="0" smtClean="0"/>
              <a:t> points uniformly at random</a:t>
            </a:r>
          </a:p>
          <a:p>
            <a:pPr marL="533400" indent="-533400">
              <a:buFontTx/>
              <a:buChar char="•"/>
            </a:pPr>
            <a:r>
              <a:rPr lang="en-US" dirty="0" smtClean="0"/>
              <a:t>Fit line to these </a:t>
            </a:r>
            <a:r>
              <a:rPr lang="en-US" b="1" i="1" dirty="0" smtClean="0"/>
              <a:t>s</a:t>
            </a:r>
            <a:r>
              <a:rPr lang="en-US" dirty="0" smtClean="0"/>
              <a:t> points</a:t>
            </a:r>
          </a:p>
          <a:p>
            <a:pPr marL="533400" indent="-533400">
              <a:buFontTx/>
              <a:buChar char="•"/>
            </a:pPr>
            <a:r>
              <a:rPr lang="en-US" dirty="0" smtClean="0"/>
              <a:t>Find inliers to this line among the remaining points (i.e., points whose distance from the line is less than </a:t>
            </a:r>
            <a:r>
              <a:rPr lang="en-US" b="1" i="1" dirty="0" smtClean="0"/>
              <a:t>t</a:t>
            </a:r>
            <a:r>
              <a:rPr lang="en-US" dirty="0" smtClean="0"/>
              <a:t>)</a:t>
            </a:r>
          </a:p>
          <a:p>
            <a:pPr marL="533400" indent="-533400">
              <a:buFontTx/>
              <a:buChar char="•"/>
            </a:pPr>
            <a:r>
              <a:rPr lang="en-US" dirty="0" smtClean="0"/>
              <a:t>If there are </a:t>
            </a:r>
            <a:r>
              <a:rPr lang="en-US" b="1" i="1" dirty="0" smtClean="0"/>
              <a:t>d</a:t>
            </a:r>
            <a:r>
              <a:rPr lang="en-US" dirty="0" smtClean="0"/>
              <a:t> or more inliers, accept the line and refit using all inliers</a:t>
            </a:r>
          </a:p>
        </p:txBody>
      </p:sp>
      <p:sp>
        <p:nvSpPr>
          <p:cNvPr id="4" name="TextBox 3"/>
          <p:cNvSpPr txBox="1"/>
          <p:nvPr/>
        </p:nvSpPr>
        <p:spPr>
          <a:xfrm>
            <a:off x="7696200" y="6550223"/>
            <a:ext cx="2209800" cy="307777"/>
          </a:xfrm>
          <a:prstGeom prst="rect">
            <a:avLst/>
          </a:prstGeom>
          <a:noFill/>
        </p:spPr>
        <p:txBody>
          <a:bodyPr wrap="square" rtlCol="0">
            <a:spAutoFit/>
          </a:bodyPr>
          <a:lstStyle/>
          <a:p>
            <a:pPr defTabSz="914400"/>
            <a:r>
              <a:rPr lang="en-US" sz="1400" dirty="0" smtClean="0">
                <a:solidFill>
                  <a:srgbClr val="000000"/>
                </a:solidFill>
                <a:latin typeface="Arial"/>
              </a:rPr>
              <a:t>Lana </a:t>
            </a:r>
            <a:r>
              <a:rPr lang="en-US" sz="1400" dirty="0" err="1" smtClean="0">
                <a:solidFill>
                  <a:srgbClr val="000000"/>
                </a:solidFill>
                <a:latin typeface="Arial"/>
              </a:rPr>
              <a:t>Lazebnik</a:t>
            </a:r>
            <a:endParaRPr lang="en-US" sz="1400" dirty="0">
              <a:solidFill>
                <a:srgbClr val="000000"/>
              </a:solidFill>
              <a:latin typeface="Arial"/>
            </a:endParaRPr>
          </a:p>
        </p:txBody>
      </p:sp>
    </p:spTree>
    <p:extLst>
      <p:ext uri="{BB962C8B-B14F-4D97-AF65-F5344CB8AC3E}">
        <p14:creationId xmlns:p14="http://schemas.microsoft.com/office/powerpoint/2010/main" val="290838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eaLnBrk="1" hangingPunct="1"/>
            <a:r>
              <a:rPr lang="en-US" sz="3200" dirty="0" smtClean="0"/>
              <a:t>RANSAC for line fitting example</a:t>
            </a:r>
          </a:p>
        </p:txBody>
      </p:sp>
      <p:pic>
        <p:nvPicPr>
          <p:cNvPr id="31753" name="Picture 9" descr="1"/>
          <p:cNvPicPr>
            <a:picLocks noChangeAspect="1" noChangeArrowheads="1"/>
          </p:cNvPicPr>
          <p:nvPr/>
        </p:nvPicPr>
        <p:blipFill>
          <a:blip r:embed="rId3" cstate="print"/>
          <a:srcRect/>
          <a:stretch>
            <a:fillRect/>
          </a:stretch>
        </p:blipFill>
        <p:spPr bwMode="auto">
          <a:xfrm>
            <a:off x="1927225" y="2506663"/>
            <a:ext cx="5037138" cy="3773487"/>
          </a:xfrm>
          <a:prstGeom prst="rect">
            <a:avLst/>
          </a:prstGeom>
          <a:noFill/>
          <a:ln w="12700">
            <a:solidFill>
              <a:schemeClr val="tx1"/>
            </a:solidFill>
            <a:miter lim="800000"/>
            <a:headEnd/>
            <a:tailEnd/>
          </a:ln>
        </p:spPr>
      </p:pic>
      <p:sp>
        <p:nvSpPr>
          <p:cNvPr id="8" name="Text Box 10"/>
          <p:cNvSpPr txBox="1">
            <a:spLocks noChangeArrowheads="1"/>
          </p:cNvSpPr>
          <p:nvPr/>
        </p:nvSpPr>
        <p:spPr bwMode="auto">
          <a:xfrm>
            <a:off x="92312" y="6504801"/>
            <a:ext cx="1584088" cy="276999"/>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000000"/>
                </a:solidFill>
                <a:latin typeface="Arial"/>
                <a:cs typeface="Arial" charset="0"/>
              </a:rPr>
              <a:t>Source: R. </a:t>
            </a:r>
            <a:r>
              <a:rPr lang="en-US" sz="1200" dirty="0" err="1">
                <a:solidFill>
                  <a:srgbClr val="000000"/>
                </a:solidFill>
                <a:latin typeface="Arial"/>
                <a:cs typeface="Arial" charset="0"/>
              </a:rPr>
              <a:t>Raguram</a:t>
            </a:r>
            <a:endParaRPr lang="en-US" sz="1200" dirty="0">
              <a:solidFill>
                <a:srgbClr val="000000"/>
              </a:solidFill>
              <a:latin typeface="Arial"/>
              <a:cs typeface="Arial" charset="0"/>
            </a:endParaRPr>
          </a:p>
        </p:txBody>
      </p:sp>
      <p:sp>
        <p:nvSpPr>
          <p:cNvPr id="5" name="TextBox 4"/>
          <p:cNvSpPr txBox="1"/>
          <p:nvPr/>
        </p:nvSpPr>
        <p:spPr>
          <a:xfrm>
            <a:off x="7696200" y="6550223"/>
            <a:ext cx="2209800" cy="307777"/>
          </a:xfrm>
          <a:prstGeom prst="rect">
            <a:avLst/>
          </a:prstGeom>
          <a:noFill/>
        </p:spPr>
        <p:txBody>
          <a:bodyPr wrap="square" rtlCol="0">
            <a:spAutoFit/>
          </a:bodyPr>
          <a:lstStyle/>
          <a:p>
            <a:pPr defTabSz="914400"/>
            <a:r>
              <a:rPr lang="en-US" sz="1400" dirty="0" smtClean="0">
                <a:solidFill>
                  <a:srgbClr val="000000"/>
                </a:solidFill>
                <a:latin typeface="Arial"/>
              </a:rPr>
              <a:t>Lana </a:t>
            </a:r>
            <a:r>
              <a:rPr lang="en-US" sz="1400" dirty="0" err="1" smtClean="0">
                <a:solidFill>
                  <a:srgbClr val="000000"/>
                </a:solidFill>
                <a:latin typeface="Arial"/>
              </a:rPr>
              <a:t>Lazebnik</a:t>
            </a:r>
            <a:endParaRPr lang="en-US" sz="1400" dirty="0">
              <a:solidFill>
                <a:srgbClr val="000000"/>
              </a:solidFill>
              <a:latin typeface="Arial"/>
            </a:endParaRPr>
          </a:p>
        </p:txBody>
      </p:sp>
    </p:spTree>
    <p:extLst>
      <p:ext uri="{BB962C8B-B14F-4D97-AF65-F5344CB8AC3E}">
        <p14:creationId xmlns:p14="http://schemas.microsoft.com/office/powerpoint/2010/main" val="2541620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sz="3200" dirty="0" smtClean="0"/>
              <a:t>RANSAC for line fitting example</a:t>
            </a:r>
          </a:p>
        </p:txBody>
      </p:sp>
      <p:pic>
        <p:nvPicPr>
          <p:cNvPr id="7173" name="Picture 4" descr="1"/>
          <p:cNvPicPr>
            <a:picLocks noChangeAspect="1" noChangeArrowheads="1"/>
          </p:cNvPicPr>
          <p:nvPr/>
        </p:nvPicPr>
        <p:blipFill>
          <a:blip r:embed="rId3" cstate="print"/>
          <a:srcRect/>
          <a:stretch>
            <a:fillRect/>
          </a:stretch>
        </p:blipFill>
        <p:spPr bwMode="auto">
          <a:xfrm>
            <a:off x="1927225" y="2506663"/>
            <a:ext cx="5037138" cy="3773487"/>
          </a:xfrm>
          <a:prstGeom prst="rect">
            <a:avLst/>
          </a:prstGeom>
          <a:noFill/>
          <a:ln w="9525">
            <a:solidFill>
              <a:schemeClr val="tx1"/>
            </a:solidFill>
            <a:miter lim="800000"/>
            <a:headEnd/>
            <a:tailEnd/>
          </a:ln>
        </p:spPr>
      </p:pic>
      <p:sp>
        <p:nvSpPr>
          <p:cNvPr id="73733" name="Line 5"/>
          <p:cNvSpPr>
            <a:spLocks noChangeShapeType="1"/>
          </p:cNvSpPr>
          <p:nvPr/>
        </p:nvSpPr>
        <p:spPr bwMode="auto">
          <a:xfrm flipV="1">
            <a:off x="2163763" y="3529013"/>
            <a:ext cx="4708525" cy="1487487"/>
          </a:xfrm>
          <a:prstGeom prst="line">
            <a:avLst/>
          </a:prstGeom>
          <a:noFill/>
          <a:ln w="19050">
            <a:solidFill>
              <a:srgbClr val="FF0000"/>
            </a:solidFill>
            <a:round/>
            <a:headEnd/>
            <a:tailEnd/>
          </a:ln>
        </p:spPr>
        <p:txBody>
          <a:bodyPr/>
          <a:lstStyle/>
          <a:p>
            <a:pPr defTabSz="914400" eaLnBrk="0" fontAlgn="base" hangingPunct="0">
              <a:spcBef>
                <a:spcPct val="0"/>
              </a:spcBef>
              <a:spcAft>
                <a:spcPct val="0"/>
              </a:spcAft>
            </a:pPr>
            <a:endParaRPr lang="en-US" sz="2800" b="1">
              <a:solidFill>
                <a:srgbClr val="000000"/>
              </a:solidFill>
              <a:latin typeface="Arial"/>
              <a:cs typeface="Arial" charset="0"/>
            </a:endParaRPr>
          </a:p>
        </p:txBody>
      </p:sp>
      <p:sp>
        <p:nvSpPr>
          <p:cNvPr id="7175" name="Text Box 6"/>
          <p:cNvSpPr txBox="1">
            <a:spLocks noChangeArrowheads="1"/>
          </p:cNvSpPr>
          <p:nvPr/>
        </p:nvSpPr>
        <p:spPr bwMode="auto">
          <a:xfrm>
            <a:off x="7023100" y="4208463"/>
            <a:ext cx="1890713" cy="336550"/>
          </a:xfrm>
          <a:prstGeom prst="rect">
            <a:avLst/>
          </a:prstGeom>
          <a:noFill/>
          <a:ln w="9525">
            <a:noFill/>
            <a:miter lim="800000"/>
            <a:headEnd/>
            <a:tailEnd/>
          </a:ln>
        </p:spPr>
        <p:txBody>
          <a:bodyPr>
            <a:spAutoFit/>
          </a:bodyPr>
          <a:lstStyle/>
          <a:p>
            <a:pPr defTabSz="914400" eaLnBrk="0" fontAlgn="base" hangingPunct="0">
              <a:spcBef>
                <a:spcPct val="0"/>
              </a:spcBef>
              <a:spcAft>
                <a:spcPct val="0"/>
              </a:spcAft>
            </a:pPr>
            <a:r>
              <a:rPr lang="en-US" sz="1600" b="1">
                <a:solidFill>
                  <a:srgbClr val="000000"/>
                </a:solidFill>
                <a:latin typeface="Calibri" pitchFamily="34" charset="0"/>
                <a:cs typeface="Arial" charset="0"/>
              </a:rPr>
              <a:t>Least-squares fit</a:t>
            </a:r>
          </a:p>
        </p:txBody>
      </p:sp>
      <p:sp>
        <p:nvSpPr>
          <p:cNvPr id="9" name="Text Box 10"/>
          <p:cNvSpPr txBox="1">
            <a:spLocks noChangeArrowheads="1"/>
          </p:cNvSpPr>
          <p:nvPr/>
        </p:nvSpPr>
        <p:spPr bwMode="auto">
          <a:xfrm>
            <a:off x="92312" y="6504801"/>
            <a:ext cx="1584088" cy="276999"/>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000000"/>
                </a:solidFill>
                <a:latin typeface="Arial"/>
                <a:cs typeface="Arial" charset="0"/>
              </a:rPr>
              <a:t>Source: R. </a:t>
            </a:r>
            <a:r>
              <a:rPr lang="en-US" sz="1200" dirty="0" err="1">
                <a:solidFill>
                  <a:srgbClr val="000000"/>
                </a:solidFill>
                <a:latin typeface="Arial"/>
                <a:cs typeface="Arial" charset="0"/>
              </a:rPr>
              <a:t>Raguram</a:t>
            </a:r>
            <a:endParaRPr lang="en-US" sz="1200" dirty="0">
              <a:solidFill>
                <a:srgbClr val="000000"/>
              </a:solidFill>
              <a:latin typeface="Arial"/>
              <a:cs typeface="Arial" charset="0"/>
            </a:endParaRPr>
          </a:p>
        </p:txBody>
      </p:sp>
      <p:sp>
        <p:nvSpPr>
          <p:cNvPr id="7" name="TextBox 6"/>
          <p:cNvSpPr txBox="1"/>
          <p:nvPr/>
        </p:nvSpPr>
        <p:spPr>
          <a:xfrm>
            <a:off x="7696200" y="6550223"/>
            <a:ext cx="2209800" cy="307777"/>
          </a:xfrm>
          <a:prstGeom prst="rect">
            <a:avLst/>
          </a:prstGeom>
          <a:noFill/>
        </p:spPr>
        <p:txBody>
          <a:bodyPr wrap="square" rtlCol="0">
            <a:spAutoFit/>
          </a:bodyPr>
          <a:lstStyle/>
          <a:p>
            <a:pPr defTabSz="914400"/>
            <a:r>
              <a:rPr lang="en-US" sz="1400" dirty="0" smtClean="0">
                <a:solidFill>
                  <a:srgbClr val="000000"/>
                </a:solidFill>
                <a:latin typeface="Arial"/>
              </a:rPr>
              <a:t>Lana </a:t>
            </a:r>
            <a:r>
              <a:rPr lang="en-US" sz="1400" dirty="0" err="1" smtClean="0">
                <a:solidFill>
                  <a:srgbClr val="000000"/>
                </a:solidFill>
                <a:latin typeface="Arial"/>
              </a:rPr>
              <a:t>Lazebnik</a:t>
            </a:r>
            <a:endParaRPr lang="en-US" sz="1400" dirty="0">
              <a:solidFill>
                <a:srgbClr val="000000"/>
              </a:solidFill>
              <a:latin typeface="Arial"/>
            </a:endParaRPr>
          </a:p>
        </p:txBody>
      </p:sp>
    </p:spTree>
    <p:extLst>
      <p:ext uri="{BB962C8B-B14F-4D97-AF65-F5344CB8AC3E}">
        <p14:creationId xmlns:p14="http://schemas.microsoft.com/office/powerpoint/2010/main" val="1689945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sz="3200" dirty="0" smtClean="0"/>
              <a:t>RANSAC for line fitting example</a:t>
            </a:r>
          </a:p>
        </p:txBody>
      </p:sp>
      <p:pic>
        <p:nvPicPr>
          <p:cNvPr id="8197" name="Picture 5" descr="2"/>
          <p:cNvPicPr>
            <a:picLocks noChangeAspect="1" noChangeArrowheads="1"/>
          </p:cNvPicPr>
          <p:nvPr/>
        </p:nvPicPr>
        <p:blipFill>
          <a:blip r:embed="rId3" cstate="print"/>
          <a:srcRect/>
          <a:stretch>
            <a:fillRect/>
          </a:stretch>
        </p:blipFill>
        <p:spPr bwMode="auto">
          <a:xfrm>
            <a:off x="1927225" y="2503488"/>
            <a:ext cx="5037138" cy="3775075"/>
          </a:xfrm>
          <a:prstGeom prst="rect">
            <a:avLst/>
          </a:prstGeom>
          <a:noFill/>
          <a:ln w="9525">
            <a:solidFill>
              <a:schemeClr val="tx1"/>
            </a:solidFill>
            <a:miter lim="800000"/>
            <a:headEnd/>
            <a:tailEnd/>
          </a:ln>
        </p:spPr>
      </p:pic>
      <p:sp>
        <p:nvSpPr>
          <p:cNvPr id="8198" name="Text Box 7"/>
          <p:cNvSpPr txBox="1">
            <a:spLocks noChangeArrowheads="1"/>
          </p:cNvSpPr>
          <p:nvPr/>
        </p:nvSpPr>
        <p:spPr bwMode="auto">
          <a:xfrm>
            <a:off x="7031038" y="2617788"/>
            <a:ext cx="2112962" cy="1200329"/>
          </a:xfrm>
          <a:prstGeom prst="rect">
            <a:avLst/>
          </a:prstGeom>
          <a:noFill/>
          <a:ln w="9525">
            <a:noFill/>
            <a:miter lim="800000"/>
            <a:headEnd/>
            <a:tailEnd/>
          </a:ln>
        </p:spPr>
        <p:txBody>
          <a:bodyPr>
            <a:spAutoFit/>
          </a:bodyPr>
          <a:lstStyle/>
          <a:p>
            <a:pPr marL="342900" indent="-342900" defTabSz="914400" eaLnBrk="0" fontAlgn="base" hangingPunct="0">
              <a:spcBef>
                <a:spcPct val="0"/>
              </a:spcBef>
              <a:spcAft>
                <a:spcPct val="0"/>
              </a:spcAft>
              <a:buFontTx/>
              <a:buAutoNum type="arabicPeriod"/>
            </a:pPr>
            <a:r>
              <a:rPr lang="en-US" dirty="0">
                <a:solidFill>
                  <a:srgbClr val="CC0000"/>
                </a:solidFill>
                <a:latin typeface="Calibri" pitchFamily="34" charset="0"/>
                <a:cs typeface="Arial" charset="0"/>
              </a:rPr>
              <a:t>Randomly select minimal subset of points</a:t>
            </a:r>
          </a:p>
          <a:p>
            <a:pPr marL="342900" indent="-342900" defTabSz="914400" eaLnBrk="0" fontAlgn="base" hangingPunct="0">
              <a:spcBef>
                <a:spcPct val="0"/>
              </a:spcBef>
              <a:spcAft>
                <a:spcPct val="0"/>
              </a:spcAft>
              <a:buFontTx/>
              <a:buAutoNum type="arabicPeriod"/>
            </a:pPr>
            <a:endParaRPr lang="en-US" dirty="0">
              <a:solidFill>
                <a:srgbClr val="CC0000"/>
              </a:solidFill>
              <a:latin typeface="Calibri" pitchFamily="34" charset="0"/>
              <a:cs typeface="Arial" charset="0"/>
            </a:endParaRPr>
          </a:p>
        </p:txBody>
      </p:sp>
      <p:sp>
        <p:nvSpPr>
          <p:cNvPr id="8" name="Text Box 10"/>
          <p:cNvSpPr txBox="1">
            <a:spLocks noChangeArrowheads="1"/>
          </p:cNvSpPr>
          <p:nvPr/>
        </p:nvSpPr>
        <p:spPr bwMode="auto">
          <a:xfrm>
            <a:off x="92312" y="6504801"/>
            <a:ext cx="1584088" cy="276999"/>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000000"/>
                </a:solidFill>
                <a:latin typeface="Arial"/>
                <a:cs typeface="Arial" charset="0"/>
              </a:rPr>
              <a:t>Source: R. </a:t>
            </a:r>
            <a:r>
              <a:rPr lang="en-US" sz="1200" dirty="0" err="1">
                <a:solidFill>
                  <a:srgbClr val="000000"/>
                </a:solidFill>
                <a:latin typeface="Arial"/>
                <a:cs typeface="Arial" charset="0"/>
              </a:rPr>
              <a:t>Raguram</a:t>
            </a:r>
            <a:endParaRPr lang="en-US" sz="1200" dirty="0">
              <a:solidFill>
                <a:srgbClr val="000000"/>
              </a:solidFill>
              <a:latin typeface="Arial"/>
              <a:cs typeface="Arial" charset="0"/>
            </a:endParaRPr>
          </a:p>
        </p:txBody>
      </p:sp>
      <p:sp>
        <p:nvSpPr>
          <p:cNvPr id="6" name="TextBox 5"/>
          <p:cNvSpPr txBox="1"/>
          <p:nvPr/>
        </p:nvSpPr>
        <p:spPr>
          <a:xfrm>
            <a:off x="7696200" y="6550223"/>
            <a:ext cx="2209800" cy="307777"/>
          </a:xfrm>
          <a:prstGeom prst="rect">
            <a:avLst/>
          </a:prstGeom>
          <a:noFill/>
        </p:spPr>
        <p:txBody>
          <a:bodyPr wrap="square" rtlCol="0">
            <a:spAutoFit/>
          </a:bodyPr>
          <a:lstStyle/>
          <a:p>
            <a:pPr defTabSz="914400"/>
            <a:r>
              <a:rPr lang="en-US" sz="1400" dirty="0" smtClean="0">
                <a:solidFill>
                  <a:srgbClr val="000000"/>
                </a:solidFill>
                <a:latin typeface="Arial"/>
              </a:rPr>
              <a:t>Lana </a:t>
            </a:r>
            <a:r>
              <a:rPr lang="en-US" sz="1400" dirty="0" err="1" smtClean="0">
                <a:solidFill>
                  <a:srgbClr val="000000"/>
                </a:solidFill>
                <a:latin typeface="Arial"/>
              </a:rPr>
              <a:t>Lazebnik</a:t>
            </a:r>
            <a:endParaRPr lang="en-US" sz="1400" dirty="0">
              <a:solidFill>
                <a:srgbClr val="000000"/>
              </a:solidFill>
              <a:latin typeface="Arial"/>
            </a:endParaRPr>
          </a:p>
        </p:txBody>
      </p:sp>
    </p:spTree>
    <p:extLst>
      <p:ext uri="{BB962C8B-B14F-4D97-AF65-F5344CB8AC3E}">
        <p14:creationId xmlns:p14="http://schemas.microsoft.com/office/powerpoint/2010/main" val="16746733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46088" y="0"/>
            <a:ext cx="8229600" cy="1143000"/>
          </a:xfrm>
        </p:spPr>
        <p:txBody>
          <a:bodyPr/>
          <a:lstStyle/>
          <a:p>
            <a:pPr eaLnBrk="1" hangingPunct="1"/>
            <a:r>
              <a:rPr lang="en-US"/>
              <a:t>Recognition and learning</a:t>
            </a:r>
          </a:p>
        </p:txBody>
      </p:sp>
      <p:pic>
        <p:nvPicPr>
          <p:cNvPr id="50179" name="Picture 4" descr="eigenfaces"/>
          <p:cNvPicPr>
            <a:picLocks noGrp="1" noChangeAspect="1" noChangeArrowheads="1"/>
          </p:cNvPicPr>
          <p:nvPr>
            <p:ph idx="1"/>
          </p:nvPr>
        </p:nvPicPr>
        <p:blipFill>
          <a:blip r:embed="rId3"/>
          <a:srcRect/>
          <a:stretch>
            <a:fillRect/>
          </a:stretch>
        </p:blipFill>
        <p:spPr>
          <a:xfrm>
            <a:off x="215900" y="1173163"/>
            <a:ext cx="2741613" cy="2741612"/>
          </a:xfrm>
          <a:noFill/>
        </p:spPr>
      </p:pic>
      <p:pic>
        <p:nvPicPr>
          <p:cNvPr id="50180" name="Picture 6" descr="sift"/>
          <p:cNvPicPr>
            <a:picLocks noChangeAspect="1" noChangeArrowheads="1"/>
          </p:cNvPicPr>
          <p:nvPr/>
        </p:nvPicPr>
        <p:blipFill>
          <a:blip r:embed="rId4"/>
          <a:srcRect/>
          <a:stretch>
            <a:fillRect/>
          </a:stretch>
        </p:blipFill>
        <p:spPr bwMode="auto">
          <a:xfrm>
            <a:off x="287338" y="4233863"/>
            <a:ext cx="2667000" cy="1990725"/>
          </a:xfrm>
          <a:prstGeom prst="rect">
            <a:avLst/>
          </a:prstGeom>
          <a:noFill/>
          <a:ln w="9525">
            <a:noFill/>
            <a:miter lim="800000"/>
            <a:headEnd/>
            <a:tailEnd/>
          </a:ln>
        </p:spPr>
      </p:pic>
      <p:pic>
        <p:nvPicPr>
          <p:cNvPr id="50181" name="Picture 8" descr="a"/>
          <p:cNvPicPr>
            <a:picLocks noChangeAspect="1" noChangeArrowheads="1"/>
          </p:cNvPicPr>
          <p:nvPr/>
        </p:nvPicPr>
        <p:blipFill>
          <a:blip r:embed="rId5"/>
          <a:srcRect/>
          <a:stretch>
            <a:fillRect/>
          </a:stretch>
        </p:blipFill>
        <p:spPr bwMode="auto">
          <a:xfrm>
            <a:off x="3276600" y="3117850"/>
            <a:ext cx="2159000" cy="1212850"/>
          </a:xfrm>
          <a:prstGeom prst="rect">
            <a:avLst/>
          </a:prstGeom>
          <a:noFill/>
          <a:ln w="9525">
            <a:noFill/>
            <a:miter lim="800000"/>
            <a:headEnd/>
            <a:tailEnd/>
          </a:ln>
        </p:spPr>
      </p:pic>
      <p:pic>
        <p:nvPicPr>
          <p:cNvPr id="50182" name="Picture 10" descr="bow"/>
          <p:cNvPicPr>
            <a:picLocks noChangeAspect="1" noChangeArrowheads="1"/>
          </p:cNvPicPr>
          <p:nvPr/>
        </p:nvPicPr>
        <p:blipFill>
          <a:blip r:embed="rId6"/>
          <a:srcRect/>
          <a:stretch>
            <a:fillRect/>
          </a:stretch>
        </p:blipFill>
        <p:spPr bwMode="auto">
          <a:xfrm>
            <a:off x="3979863" y="1138238"/>
            <a:ext cx="5164137" cy="1887537"/>
          </a:xfrm>
          <a:prstGeom prst="rect">
            <a:avLst/>
          </a:prstGeom>
          <a:noFill/>
          <a:ln w="9525">
            <a:noFill/>
            <a:miter lim="800000"/>
            <a:headEnd/>
            <a:tailEnd/>
          </a:ln>
        </p:spPr>
      </p:pic>
      <p:pic>
        <p:nvPicPr>
          <p:cNvPr id="50183" name="Picture 12" descr="svm"/>
          <p:cNvPicPr>
            <a:picLocks noChangeAspect="1" noChangeArrowheads="1"/>
          </p:cNvPicPr>
          <p:nvPr/>
        </p:nvPicPr>
        <p:blipFill>
          <a:blip r:embed="rId7"/>
          <a:srcRect l="34012"/>
          <a:stretch>
            <a:fillRect/>
          </a:stretch>
        </p:blipFill>
        <p:spPr bwMode="auto">
          <a:xfrm>
            <a:off x="6516688" y="3209925"/>
            <a:ext cx="2627312" cy="2798763"/>
          </a:xfrm>
          <a:prstGeom prst="rect">
            <a:avLst/>
          </a:prstGeom>
          <a:noFill/>
          <a:ln w="9525">
            <a:noFill/>
            <a:miter lim="800000"/>
            <a:headEnd/>
            <a:tailEnd/>
          </a:ln>
        </p:spPr>
      </p:pic>
      <p:sp>
        <p:nvSpPr>
          <p:cNvPr id="50184" name="Text Box 14"/>
          <p:cNvSpPr txBox="1">
            <a:spLocks noChangeArrowheads="1"/>
          </p:cNvSpPr>
          <p:nvPr/>
        </p:nvSpPr>
        <p:spPr bwMode="auto">
          <a:xfrm>
            <a:off x="3221038" y="4414838"/>
            <a:ext cx="3673475" cy="1384300"/>
          </a:xfrm>
          <a:prstGeom prst="rect">
            <a:avLst/>
          </a:prstGeom>
          <a:noFill/>
          <a:ln w="9525">
            <a:noFill/>
            <a:miter lim="800000"/>
            <a:headEnd/>
            <a:tailEnd/>
          </a:ln>
        </p:spPr>
        <p:txBody>
          <a:bodyPr>
            <a:prstTxWarp prst="textNoShape">
              <a:avLst/>
            </a:prstTxWarp>
            <a:spAutoFit/>
          </a:bodyPr>
          <a:lstStyle/>
          <a:p>
            <a:pPr>
              <a:spcBef>
                <a:spcPct val="50000"/>
              </a:spcBef>
            </a:pPr>
            <a:r>
              <a:rPr lang="en-US" sz="2800" dirty="0"/>
              <a:t>Recognizing objects and categories, learning techniques</a:t>
            </a:r>
          </a:p>
        </p:txBody>
      </p:sp>
      <p:sp>
        <p:nvSpPr>
          <p:cNvPr id="9" name="Slide Number Placeholder 8"/>
          <p:cNvSpPr>
            <a:spLocks noGrp="1"/>
          </p:cNvSpPr>
          <p:nvPr>
            <p:ph type="sldNum" sz="quarter" idx="12"/>
          </p:nvPr>
        </p:nvSpPr>
        <p:spPr/>
        <p:txBody>
          <a:bodyPr/>
          <a:lstStyle/>
          <a:p>
            <a:fld id="{7071D534-EAF5-7340-9EBE-DE4DF80614A8}" type="slidenum">
              <a:rPr lang="en-US" smtClean="0"/>
              <a:pPr/>
              <a:t>7</a:t>
            </a:fld>
            <a:endParaRPr lang="en-US"/>
          </a:p>
        </p:txBody>
      </p:sp>
      <p:sp>
        <p:nvSpPr>
          <p:cNvPr id="11" name="TextBox 10"/>
          <p:cNvSpPr txBox="1"/>
          <p:nvPr/>
        </p:nvSpPr>
        <p:spPr>
          <a:xfrm>
            <a:off x="7620000" y="6550223"/>
            <a:ext cx="36576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290053271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6" descr="3"/>
          <p:cNvPicPr>
            <a:picLocks noChangeAspect="1" noChangeArrowheads="1"/>
          </p:cNvPicPr>
          <p:nvPr/>
        </p:nvPicPr>
        <p:blipFill>
          <a:blip r:embed="rId3" cstate="print"/>
          <a:srcRect/>
          <a:stretch>
            <a:fillRect/>
          </a:stretch>
        </p:blipFill>
        <p:spPr bwMode="auto">
          <a:xfrm>
            <a:off x="1927225" y="2503488"/>
            <a:ext cx="5037138" cy="3775075"/>
          </a:xfrm>
          <a:prstGeom prst="rect">
            <a:avLst/>
          </a:prstGeom>
          <a:noFill/>
          <a:ln w="9525">
            <a:solidFill>
              <a:schemeClr val="tx1"/>
            </a:solidFill>
            <a:miter lim="800000"/>
            <a:headEnd/>
            <a:tailEnd/>
          </a:ln>
        </p:spPr>
      </p:pic>
      <p:sp>
        <p:nvSpPr>
          <p:cNvPr id="9220" name="Rectangle 2"/>
          <p:cNvSpPr>
            <a:spLocks noGrp="1" noChangeArrowheads="1"/>
          </p:cNvSpPr>
          <p:nvPr>
            <p:ph type="title"/>
          </p:nvPr>
        </p:nvSpPr>
        <p:spPr/>
        <p:txBody>
          <a:bodyPr/>
          <a:lstStyle/>
          <a:p>
            <a:pPr eaLnBrk="1" hangingPunct="1"/>
            <a:r>
              <a:rPr lang="en-US" sz="3200" dirty="0" smtClean="0"/>
              <a:t>RANSAC for line fitting example</a:t>
            </a:r>
          </a:p>
        </p:txBody>
      </p:sp>
      <p:sp>
        <p:nvSpPr>
          <p:cNvPr id="9222" name="Text Box 5"/>
          <p:cNvSpPr txBox="1">
            <a:spLocks noChangeArrowheads="1"/>
          </p:cNvSpPr>
          <p:nvPr/>
        </p:nvSpPr>
        <p:spPr bwMode="auto">
          <a:xfrm>
            <a:off x="7031038" y="2617788"/>
            <a:ext cx="2112962" cy="1477328"/>
          </a:xfrm>
          <a:prstGeom prst="rect">
            <a:avLst/>
          </a:prstGeom>
          <a:noFill/>
          <a:ln w="9525">
            <a:noFill/>
            <a:miter lim="800000"/>
            <a:headEnd/>
            <a:tailEnd/>
          </a:ln>
        </p:spPr>
        <p:txBody>
          <a:bodyPr>
            <a:spAutoFit/>
          </a:bodyPr>
          <a:lstStyle/>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Randomly select minimal subset of points</a:t>
            </a:r>
          </a:p>
          <a:p>
            <a:pPr marL="342900" indent="-342900" defTabSz="914400" eaLnBrk="0" fontAlgn="base" hangingPunct="0">
              <a:spcBef>
                <a:spcPct val="0"/>
              </a:spcBef>
              <a:spcAft>
                <a:spcPct val="0"/>
              </a:spcAft>
              <a:buFontTx/>
              <a:buAutoNum type="arabicPeriod"/>
            </a:pPr>
            <a:r>
              <a:rPr lang="en-US" dirty="0">
                <a:solidFill>
                  <a:srgbClr val="CC0000"/>
                </a:solidFill>
                <a:latin typeface="Calibri" pitchFamily="34" charset="0"/>
                <a:cs typeface="Arial" charset="0"/>
              </a:rPr>
              <a:t>Hypothesize a model</a:t>
            </a:r>
          </a:p>
        </p:txBody>
      </p:sp>
      <p:sp>
        <p:nvSpPr>
          <p:cNvPr id="8" name="Text Box 10"/>
          <p:cNvSpPr txBox="1">
            <a:spLocks noChangeArrowheads="1"/>
          </p:cNvSpPr>
          <p:nvPr/>
        </p:nvSpPr>
        <p:spPr bwMode="auto">
          <a:xfrm>
            <a:off x="92312" y="6504801"/>
            <a:ext cx="1584088" cy="276999"/>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000000"/>
                </a:solidFill>
                <a:latin typeface="Arial"/>
                <a:cs typeface="Arial" charset="0"/>
              </a:rPr>
              <a:t>Source: R. </a:t>
            </a:r>
            <a:r>
              <a:rPr lang="en-US" sz="1200" dirty="0" err="1">
                <a:solidFill>
                  <a:srgbClr val="000000"/>
                </a:solidFill>
                <a:latin typeface="Arial"/>
                <a:cs typeface="Arial" charset="0"/>
              </a:rPr>
              <a:t>Raguram</a:t>
            </a:r>
            <a:endParaRPr lang="en-US" sz="1200" dirty="0">
              <a:solidFill>
                <a:srgbClr val="000000"/>
              </a:solidFill>
              <a:latin typeface="Arial"/>
              <a:cs typeface="Arial" charset="0"/>
            </a:endParaRPr>
          </a:p>
        </p:txBody>
      </p:sp>
      <p:sp>
        <p:nvSpPr>
          <p:cNvPr id="6" name="TextBox 5"/>
          <p:cNvSpPr txBox="1"/>
          <p:nvPr/>
        </p:nvSpPr>
        <p:spPr>
          <a:xfrm>
            <a:off x="7696200" y="6550223"/>
            <a:ext cx="2209800" cy="307777"/>
          </a:xfrm>
          <a:prstGeom prst="rect">
            <a:avLst/>
          </a:prstGeom>
          <a:noFill/>
        </p:spPr>
        <p:txBody>
          <a:bodyPr wrap="square" rtlCol="0">
            <a:spAutoFit/>
          </a:bodyPr>
          <a:lstStyle/>
          <a:p>
            <a:pPr defTabSz="914400"/>
            <a:r>
              <a:rPr lang="en-US" sz="1400" dirty="0" smtClean="0">
                <a:solidFill>
                  <a:srgbClr val="000000"/>
                </a:solidFill>
                <a:latin typeface="Arial"/>
              </a:rPr>
              <a:t>Lana </a:t>
            </a:r>
            <a:r>
              <a:rPr lang="en-US" sz="1400" dirty="0" err="1" smtClean="0">
                <a:solidFill>
                  <a:srgbClr val="000000"/>
                </a:solidFill>
                <a:latin typeface="Arial"/>
              </a:rPr>
              <a:t>Lazebnik</a:t>
            </a:r>
            <a:endParaRPr lang="en-US" sz="1400" dirty="0">
              <a:solidFill>
                <a:srgbClr val="000000"/>
              </a:solidFill>
              <a:latin typeface="Arial"/>
            </a:endParaRPr>
          </a:p>
        </p:txBody>
      </p:sp>
    </p:spTree>
    <p:extLst>
      <p:ext uri="{BB962C8B-B14F-4D97-AF65-F5344CB8AC3E}">
        <p14:creationId xmlns:p14="http://schemas.microsoft.com/office/powerpoint/2010/main" val="108986363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title"/>
          </p:nvPr>
        </p:nvSpPr>
        <p:spPr/>
        <p:txBody>
          <a:bodyPr/>
          <a:lstStyle/>
          <a:p>
            <a:pPr eaLnBrk="1" hangingPunct="1"/>
            <a:r>
              <a:rPr lang="en-US" sz="3200" dirty="0" smtClean="0"/>
              <a:t>RANSAC for line fitting example</a:t>
            </a:r>
          </a:p>
        </p:txBody>
      </p:sp>
      <p:sp>
        <p:nvSpPr>
          <p:cNvPr id="10245" name="Text Box 5"/>
          <p:cNvSpPr txBox="1">
            <a:spLocks noChangeArrowheads="1"/>
          </p:cNvSpPr>
          <p:nvPr/>
        </p:nvSpPr>
        <p:spPr bwMode="auto">
          <a:xfrm>
            <a:off x="7031038" y="2617788"/>
            <a:ext cx="2112962" cy="2031325"/>
          </a:xfrm>
          <a:prstGeom prst="rect">
            <a:avLst/>
          </a:prstGeom>
          <a:noFill/>
          <a:ln w="9525">
            <a:noFill/>
            <a:miter lim="800000"/>
            <a:headEnd/>
            <a:tailEnd/>
          </a:ln>
        </p:spPr>
        <p:txBody>
          <a:bodyPr>
            <a:spAutoFit/>
          </a:bodyPr>
          <a:lstStyle/>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Randomly select minimal subset of points</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Hypothesize a model</a:t>
            </a:r>
          </a:p>
          <a:p>
            <a:pPr marL="342900" indent="-342900" defTabSz="914400" eaLnBrk="0" fontAlgn="base" hangingPunct="0">
              <a:spcBef>
                <a:spcPct val="0"/>
              </a:spcBef>
              <a:spcAft>
                <a:spcPct val="0"/>
              </a:spcAft>
              <a:buFontTx/>
              <a:buAutoNum type="arabicPeriod"/>
            </a:pPr>
            <a:r>
              <a:rPr lang="en-US" dirty="0">
                <a:solidFill>
                  <a:srgbClr val="CC0000"/>
                </a:solidFill>
                <a:latin typeface="Calibri" pitchFamily="34" charset="0"/>
                <a:cs typeface="Arial" charset="0"/>
              </a:rPr>
              <a:t>Compute error function</a:t>
            </a:r>
          </a:p>
        </p:txBody>
      </p:sp>
      <p:pic>
        <p:nvPicPr>
          <p:cNvPr id="10246" name="Picture 6" descr="4"/>
          <p:cNvPicPr>
            <a:picLocks noChangeAspect="1" noChangeArrowheads="1"/>
          </p:cNvPicPr>
          <p:nvPr/>
        </p:nvPicPr>
        <p:blipFill>
          <a:blip r:embed="rId3" cstate="print"/>
          <a:srcRect/>
          <a:stretch>
            <a:fillRect/>
          </a:stretch>
        </p:blipFill>
        <p:spPr bwMode="auto">
          <a:xfrm>
            <a:off x="1927225" y="2503488"/>
            <a:ext cx="5037138" cy="3775075"/>
          </a:xfrm>
          <a:prstGeom prst="rect">
            <a:avLst/>
          </a:prstGeom>
          <a:noFill/>
          <a:ln w="9525">
            <a:solidFill>
              <a:schemeClr val="tx1"/>
            </a:solidFill>
            <a:miter lim="800000"/>
            <a:headEnd/>
            <a:tailEnd/>
          </a:ln>
        </p:spPr>
      </p:pic>
      <p:sp>
        <p:nvSpPr>
          <p:cNvPr id="8" name="Text Box 10"/>
          <p:cNvSpPr txBox="1">
            <a:spLocks noChangeArrowheads="1"/>
          </p:cNvSpPr>
          <p:nvPr/>
        </p:nvSpPr>
        <p:spPr bwMode="auto">
          <a:xfrm>
            <a:off x="92312" y="6504801"/>
            <a:ext cx="1584088" cy="276999"/>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000000"/>
                </a:solidFill>
                <a:latin typeface="Arial"/>
                <a:cs typeface="Arial" charset="0"/>
              </a:rPr>
              <a:t>Source: R. </a:t>
            </a:r>
            <a:r>
              <a:rPr lang="en-US" sz="1200" dirty="0" err="1">
                <a:solidFill>
                  <a:srgbClr val="000000"/>
                </a:solidFill>
                <a:latin typeface="Arial"/>
                <a:cs typeface="Arial" charset="0"/>
              </a:rPr>
              <a:t>Raguram</a:t>
            </a:r>
            <a:endParaRPr lang="en-US" sz="1200" dirty="0">
              <a:solidFill>
                <a:srgbClr val="000000"/>
              </a:solidFill>
              <a:latin typeface="Arial"/>
              <a:cs typeface="Arial" charset="0"/>
            </a:endParaRPr>
          </a:p>
        </p:txBody>
      </p:sp>
      <p:sp>
        <p:nvSpPr>
          <p:cNvPr id="6" name="TextBox 5"/>
          <p:cNvSpPr txBox="1"/>
          <p:nvPr/>
        </p:nvSpPr>
        <p:spPr>
          <a:xfrm>
            <a:off x="7696200" y="6550223"/>
            <a:ext cx="2209800" cy="307777"/>
          </a:xfrm>
          <a:prstGeom prst="rect">
            <a:avLst/>
          </a:prstGeom>
          <a:noFill/>
        </p:spPr>
        <p:txBody>
          <a:bodyPr wrap="square" rtlCol="0">
            <a:spAutoFit/>
          </a:bodyPr>
          <a:lstStyle/>
          <a:p>
            <a:pPr defTabSz="914400"/>
            <a:r>
              <a:rPr lang="en-US" sz="1400" dirty="0" smtClean="0">
                <a:solidFill>
                  <a:srgbClr val="000000"/>
                </a:solidFill>
                <a:latin typeface="Arial"/>
              </a:rPr>
              <a:t>Lana </a:t>
            </a:r>
            <a:r>
              <a:rPr lang="en-US" sz="1400" dirty="0" err="1" smtClean="0">
                <a:solidFill>
                  <a:srgbClr val="000000"/>
                </a:solidFill>
                <a:latin typeface="Arial"/>
              </a:rPr>
              <a:t>Lazebnik</a:t>
            </a:r>
            <a:endParaRPr lang="en-US" sz="1400" dirty="0">
              <a:solidFill>
                <a:srgbClr val="000000"/>
              </a:solidFill>
              <a:latin typeface="Arial"/>
            </a:endParaRPr>
          </a:p>
        </p:txBody>
      </p:sp>
    </p:spTree>
    <p:extLst>
      <p:ext uri="{BB962C8B-B14F-4D97-AF65-F5344CB8AC3E}">
        <p14:creationId xmlns:p14="http://schemas.microsoft.com/office/powerpoint/2010/main" val="332347139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sz="3200" dirty="0" smtClean="0"/>
              <a:t>RANSAC for line fitting example</a:t>
            </a:r>
          </a:p>
        </p:txBody>
      </p:sp>
      <p:sp>
        <p:nvSpPr>
          <p:cNvPr id="11269" name="Text Box 4"/>
          <p:cNvSpPr txBox="1">
            <a:spLocks noChangeArrowheads="1"/>
          </p:cNvSpPr>
          <p:nvPr/>
        </p:nvSpPr>
        <p:spPr bwMode="auto">
          <a:xfrm>
            <a:off x="7031038" y="2617788"/>
            <a:ext cx="2112962" cy="3139321"/>
          </a:xfrm>
          <a:prstGeom prst="rect">
            <a:avLst/>
          </a:prstGeom>
          <a:noFill/>
          <a:ln w="9525">
            <a:noFill/>
            <a:miter lim="800000"/>
            <a:headEnd/>
            <a:tailEnd/>
          </a:ln>
        </p:spPr>
        <p:txBody>
          <a:bodyPr>
            <a:spAutoFit/>
          </a:bodyPr>
          <a:lstStyle/>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Randomly select minimal subset of points</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Hypothesize a model</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Compute error function</a:t>
            </a:r>
          </a:p>
          <a:p>
            <a:pPr marL="342900" indent="-342900" defTabSz="914400" eaLnBrk="0" fontAlgn="base" hangingPunct="0">
              <a:spcBef>
                <a:spcPct val="0"/>
              </a:spcBef>
              <a:spcAft>
                <a:spcPct val="0"/>
              </a:spcAft>
              <a:buFontTx/>
              <a:buAutoNum type="arabicPeriod"/>
            </a:pPr>
            <a:r>
              <a:rPr lang="en-US" dirty="0">
                <a:solidFill>
                  <a:srgbClr val="CC0000"/>
                </a:solidFill>
                <a:latin typeface="Calibri" pitchFamily="34" charset="0"/>
                <a:cs typeface="Arial" charset="0"/>
              </a:rPr>
              <a:t>Select points consistent with model</a:t>
            </a:r>
          </a:p>
          <a:p>
            <a:pPr marL="342900" indent="-342900" defTabSz="914400" eaLnBrk="0" fontAlgn="base" hangingPunct="0">
              <a:spcBef>
                <a:spcPct val="0"/>
              </a:spcBef>
              <a:spcAft>
                <a:spcPct val="0"/>
              </a:spcAft>
              <a:buFontTx/>
              <a:buAutoNum type="arabicPeriod"/>
            </a:pPr>
            <a:endParaRPr lang="en-US" dirty="0">
              <a:solidFill>
                <a:srgbClr val="CC0000"/>
              </a:solidFill>
              <a:latin typeface="Calibri" pitchFamily="34" charset="0"/>
              <a:cs typeface="Arial" charset="0"/>
            </a:endParaRPr>
          </a:p>
        </p:txBody>
      </p:sp>
      <p:pic>
        <p:nvPicPr>
          <p:cNvPr id="11270" name="Picture 6" descr="5"/>
          <p:cNvPicPr>
            <a:picLocks noChangeAspect="1" noChangeArrowheads="1"/>
          </p:cNvPicPr>
          <p:nvPr/>
        </p:nvPicPr>
        <p:blipFill>
          <a:blip r:embed="rId3" cstate="print"/>
          <a:srcRect/>
          <a:stretch>
            <a:fillRect/>
          </a:stretch>
        </p:blipFill>
        <p:spPr bwMode="auto">
          <a:xfrm>
            <a:off x="1927225" y="2503488"/>
            <a:ext cx="5037138" cy="3775075"/>
          </a:xfrm>
          <a:prstGeom prst="rect">
            <a:avLst/>
          </a:prstGeom>
          <a:noFill/>
          <a:ln w="9525">
            <a:solidFill>
              <a:schemeClr val="tx1"/>
            </a:solidFill>
            <a:miter lim="800000"/>
            <a:headEnd/>
            <a:tailEnd/>
          </a:ln>
        </p:spPr>
      </p:pic>
      <p:sp>
        <p:nvSpPr>
          <p:cNvPr id="8" name="Text Box 10"/>
          <p:cNvSpPr txBox="1">
            <a:spLocks noChangeArrowheads="1"/>
          </p:cNvSpPr>
          <p:nvPr/>
        </p:nvSpPr>
        <p:spPr bwMode="auto">
          <a:xfrm>
            <a:off x="92312" y="6504801"/>
            <a:ext cx="1584088" cy="276999"/>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000000"/>
                </a:solidFill>
                <a:latin typeface="Arial"/>
                <a:cs typeface="Arial" charset="0"/>
              </a:rPr>
              <a:t>Source: R. </a:t>
            </a:r>
            <a:r>
              <a:rPr lang="en-US" sz="1200" dirty="0" err="1">
                <a:solidFill>
                  <a:srgbClr val="000000"/>
                </a:solidFill>
                <a:latin typeface="Arial"/>
                <a:cs typeface="Arial" charset="0"/>
              </a:rPr>
              <a:t>Raguram</a:t>
            </a:r>
            <a:endParaRPr lang="en-US" sz="1200" dirty="0">
              <a:solidFill>
                <a:srgbClr val="000000"/>
              </a:solidFill>
              <a:latin typeface="Arial"/>
              <a:cs typeface="Arial" charset="0"/>
            </a:endParaRPr>
          </a:p>
        </p:txBody>
      </p:sp>
      <p:sp>
        <p:nvSpPr>
          <p:cNvPr id="6" name="TextBox 5"/>
          <p:cNvSpPr txBox="1"/>
          <p:nvPr/>
        </p:nvSpPr>
        <p:spPr>
          <a:xfrm>
            <a:off x="7696200" y="6550223"/>
            <a:ext cx="2209800" cy="307777"/>
          </a:xfrm>
          <a:prstGeom prst="rect">
            <a:avLst/>
          </a:prstGeom>
          <a:noFill/>
        </p:spPr>
        <p:txBody>
          <a:bodyPr wrap="square" rtlCol="0">
            <a:spAutoFit/>
          </a:bodyPr>
          <a:lstStyle/>
          <a:p>
            <a:pPr defTabSz="914400"/>
            <a:r>
              <a:rPr lang="en-US" sz="1400" dirty="0" smtClean="0">
                <a:solidFill>
                  <a:srgbClr val="000000"/>
                </a:solidFill>
                <a:latin typeface="Arial"/>
              </a:rPr>
              <a:t>Lana </a:t>
            </a:r>
            <a:r>
              <a:rPr lang="en-US" sz="1400" dirty="0" err="1" smtClean="0">
                <a:solidFill>
                  <a:srgbClr val="000000"/>
                </a:solidFill>
                <a:latin typeface="Arial"/>
              </a:rPr>
              <a:t>Lazebnik</a:t>
            </a:r>
            <a:endParaRPr lang="en-US" sz="1400" dirty="0">
              <a:solidFill>
                <a:srgbClr val="000000"/>
              </a:solidFill>
              <a:latin typeface="Arial"/>
            </a:endParaRPr>
          </a:p>
        </p:txBody>
      </p:sp>
    </p:spTree>
    <p:extLst>
      <p:ext uri="{BB962C8B-B14F-4D97-AF65-F5344CB8AC3E}">
        <p14:creationId xmlns:p14="http://schemas.microsoft.com/office/powerpoint/2010/main" val="55906152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sz="3200" dirty="0" smtClean="0"/>
              <a:t>RANSAC for line fitting example</a:t>
            </a:r>
          </a:p>
        </p:txBody>
      </p:sp>
      <p:sp>
        <p:nvSpPr>
          <p:cNvPr id="12293" name="Text Box 4"/>
          <p:cNvSpPr txBox="1">
            <a:spLocks noChangeArrowheads="1"/>
          </p:cNvSpPr>
          <p:nvPr/>
        </p:nvSpPr>
        <p:spPr bwMode="auto">
          <a:xfrm>
            <a:off x="7031038" y="2617788"/>
            <a:ext cx="2112962" cy="3970318"/>
          </a:xfrm>
          <a:prstGeom prst="rect">
            <a:avLst/>
          </a:prstGeom>
          <a:noFill/>
          <a:ln w="9525">
            <a:noFill/>
            <a:miter lim="800000"/>
            <a:headEnd/>
            <a:tailEnd/>
          </a:ln>
        </p:spPr>
        <p:txBody>
          <a:bodyPr>
            <a:spAutoFit/>
          </a:bodyPr>
          <a:lstStyle/>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Randomly select minimal subset of points</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Hypothesize a model</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Compute error function</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Select points consistent with model</a:t>
            </a:r>
          </a:p>
          <a:p>
            <a:pPr marL="342900" indent="-342900" defTabSz="914400" eaLnBrk="0" fontAlgn="base" hangingPunct="0">
              <a:spcBef>
                <a:spcPct val="0"/>
              </a:spcBef>
              <a:spcAft>
                <a:spcPct val="0"/>
              </a:spcAft>
              <a:buFontTx/>
              <a:buAutoNum type="arabicPeriod"/>
            </a:pPr>
            <a:r>
              <a:rPr lang="en-US" dirty="0">
                <a:solidFill>
                  <a:srgbClr val="CC0000"/>
                </a:solidFill>
                <a:latin typeface="Calibri" pitchFamily="34" charset="0"/>
                <a:cs typeface="Arial" charset="0"/>
              </a:rPr>
              <a:t>Repeat </a:t>
            </a:r>
            <a:r>
              <a:rPr lang="en-US" i="1" dirty="0">
                <a:solidFill>
                  <a:srgbClr val="CC0000"/>
                </a:solidFill>
                <a:latin typeface="Calibri" pitchFamily="34" charset="0"/>
                <a:cs typeface="Arial" charset="0"/>
              </a:rPr>
              <a:t>hypothesize-and-verify</a:t>
            </a:r>
            <a:r>
              <a:rPr lang="en-US" dirty="0">
                <a:solidFill>
                  <a:srgbClr val="CC0000"/>
                </a:solidFill>
                <a:latin typeface="Calibri" pitchFamily="34" charset="0"/>
                <a:cs typeface="Arial" charset="0"/>
              </a:rPr>
              <a:t> loop</a:t>
            </a:r>
          </a:p>
          <a:p>
            <a:pPr marL="342900" indent="-342900" defTabSz="914400" eaLnBrk="0" fontAlgn="base" hangingPunct="0">
              <a:spcBef>
                <a:spcPct val="0"/>
              </a:spcBef>
              <a:spcAft>
                <a:spcPct val="0"/>
              </a:spcAft>
              <a:buFontTx/>
              <a:buAutoNum type="arabicPeriod"/>
            </a:pPr>
            <a:endParaRPr lang="en-US" dirty="0">
              <a:solidFill>
                <a:srgbClr val="CC0000"/>
              </a:solidFill>
              <a:latin typeface="Calibri" pitchFamily="34" charset="0"/>
              <a:cs typeface="Arial" charset="0"/>
            </a:endParaRPr>
          </a:p>
        </p:txBody>
      </p:sp>
      <p:pic>
        <p:nvPicPr>
          <p:cNvPr id="12294" name="Picture 6" descr="6"/>
          <p:cNvPicPr>
            <a:picLocks noChangeAspect="1" noChangeArrowheads="1"/>
          </p:cNvPicPr>
          <p:nvPr/>
        </p:nvPicPr>
        <p:blipFill>
          <a:blip r:embed="rId3" cstate="print"/>
          <a:srcRect/>
          <a:stretch>
            <a:fillRect/>
          </a:stretch>
        </p:blipFill>
        <p:spPr bwMode="auto">
          <a:xfrm>
            <a:off x="1927225" y="2503488"/>
            <a:ext cx="5037138" cy="3775075"/>
          </a:xfrm>
          <a:prstGeom prst="rect">
            <a:avLst/>
          </a:prstGeom>
          <a:noFill/>
          <a:ln w="9525">
            <a:solidFill>
              <a:schemeClr val="tx1"/>
            </a:solidFill>
            <a:miter lim="800000"/>
            <a:headEnd/>
            <a:tailEnd/>
          </a:ln>
        </p:spPr>
      </p:pic>
      <p:sp>
        <p:nvSpPr>
          <p:cNvPr id="8" name="Text Box 10"/>
          <p:cNvSpPr txBox="1">
            <a:spLocks noChangeArrowheads="1"/>
          </p:cNvSpPr>
          <p:nvPr/>
        </p:nvSpPr>
        <p:spPr bwMode="auto">
          <a:xfrm>
            <a:off x="92312" y="6504801"/>
            <a:ext cx="1584088" cy="276999"/>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000000"/>
                </a:solidFill>
                <a:latin typeface="Arial"/>
                <a:cs typeface="Arial" charset="0"/>
              </a:rPr>
              <a:t>Source: R. </a:t>
            </a:r>
            <a:r>
              <a:rPr lang="en-US" sz="1200" dirty="0" err="1">
                <a:solidFill>
                  <a:srgbClr val="000000"/>
                </a:solidFill>
                <a:latin typeface="Arial"/>
                <a:cs typeface="Arial" charset="0"/>
              </a:rPr>
              <a:t>Raguram</a:t>
            </a:r>
            <a:endParaRPr lang="en-US" sz="1200" dirty="0">
              <a:solidFill>
                <a:srgbClr val="000000"/>
              </a:solidFill>
              <a:latin typeface="Arial"/>
              <a:cs typeface="Arial" charset="0"/>
            </a:endParaRPr>
          </a:p>
        </p:txBody>
      </p:sp>
      <p:sp>
        <p:nvSpPr>
          <p:cNvPr id="6" name="TextBox 5"/>
          <p:cNvSpPr txBox="1"/>
          <p:nvPr/>
        </p:nvSpPr>
        <p:spPr>
          <a:xfrm>
            <a:off x="7696200" y="6550223"/>
            <a:ext cx="2209800" cy="307777"/>
          </a:xfrm>
          <a:prstGeom prst="rect">
            <a:avLst/>
          </a:prstGeom>
          <a:noFill/>
        </p:spPr>
        <p:txBody>
          <a:bodyPr wrap="square" rtlCol="0">
            <a:spAutoFit/>
          </a:bodyPr>
          <a:lstStyle/>
          <a:p>
            <a:pPr defTabSz="914400"/>
            <a:r>
              <a:rPr lang="en-US" sz="1400" dirty="0" smtClean="0">
                <a:solidFill>
                  <a:srgbClr val="000000"/>
                </a:solidFill>
                <a:latin typeface="Arial"/>
              </a:rPr>
              <a:t>Lana </a:t>
            </a:r>
            <a:r>
              <a:rPr lang="en-US" sz="1400" dirty="0" err="1" smtClean="0">
                <a:solidFill>
                  <a:srgbClr val="000000"/>
                </a:solidFill>
                <a:latin typeface="Arial"/>
              </a:rPr>
              <a:t>Lazebnik</a:t>
            </a:r>
            <a:endParaRPr lang="en-US" sz="1400" dirty="0">
              <a:solidFill>
                <a:srgbClr val="000000"/>
              </a:solidFill>
              <a:latin typeface="Arial"/>
            </a:endParaRPr>
          </a:p>
        </p:txBody>
      </p:sp>
    </p:spTree>
    <p:extLst>
      <p:ext uri="{BB962C8B-B14F-4D97-AF65-F5344CB8AC3E}">
        <p14:creationId xmlns:p14="http://schemas.microsoft.com/office/powerpoint/2010/main" val="347030775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sldNum" sz="quarter" idx="12"/>
          </p:nvPr>
        </p:nvSpPr>
        <p:spPr/>
        <p:txBody>
          <a:bodyPr/>
          <a:lstStyle/>
          <a:p>
            <a:pPr>
              <a:defRPr/>
            </a:pPr>
            <a:fld id="{835613A4-6CC5-4909-A815-DFA32D608AB7}" type="slidenum">
              <a:rPr lang="en-US">
                <a:solidFill>
                  <a:srgbClr val="000000"/>
                </a:solidFill>
              </a:rPr>
              <a:pPr>
                <a:defRPr/>
              </a:pPr>
              <a:t>74</a:t>
            </a:fld>
            <a:endParaRPr lang="en-US">
              <a:solidFill>
                <a:srgbClr val="000000"/>
              </a:solidFill>
            </a:endParaRPr>
          </a:p>
        </p:txBody>
      </p:sp>
      <p:sp>
        <p:nvSpPr>
          <p:cNvPr id="13315" name="Rectangle 2"/>
          <p:cNvSpPr>
            <a:spLocks noGrp="1" noChangeArrowheads="1"/>
          </p:cNvSpPr>
          <p:nvPr>
            <p:ph type="title"/>
          </p:nvPr>
        </p:nvSpPr>
        <p:spPr/>
        <p:txBody>
          <a:bodyPr/>
          <a:lstStyle/>
          <a:p>
            <a:pPr eaLnBrk="1" hangingPunct="1"/>
            <a:r>
              <a:rPr lang="en-US" sz="3200" dirty="0" smtClean="0"/>
              <a:t>RANSAC for line fitting example</a:t>
            </a:r>
          </a:p>
        </p:txBody>
      </p:sp>
      <p:sp>
        <p:nvSpPr>
          <p:cNvPr id="13317" name="Text Box 4"/>
          <p:cNvSpPr txBox="1">
            <a:spLocks noChangeArrowheads="1"/>
          </p:cNvSpPr>
          <p:nvPr/>
        </p:nvSpPr>
        <p:spPr bwMode="auto">
          <a:xfrm>
            <a:off x="7031038" y="2617788"/>
            <a:ext cx="2112962" cy="3970318"/>
          </a:xfrm>
          <a:prstGeom prst="rect">
            <a:avLst/>
          </a:prstGeom>
          <a:noFill/>
          <a:ln w="9525">
            <a:noFill/>
            <a:miter lim="800000"/>
            <a:headEnd/>
            <a:tailEnd/>
          </a:ln>
        </p:spPr>
        <p:txBody>
          <a:bodyPr>
            <a:spAutoFit/>
          </a:bodyPr>
          <a:lstStyle/>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Randomly select minimal subset of points</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Hypothesize a model</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Compute error function</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Select points consistent with model</a:t>
            </a:r>
          </a:p>
          <a:p>
            <a:pPr marL="342900" indent="-342900" defTabSz="914400" eaLnBrk="0" fontAlgn="base" hangingPunct="0">
              <a:spcBef>
                <a:spcPct val="0"/>
              </a:spcBef>
              <a:spcAft>
                <a:spcPct val="0"/>
              </a:spcAft>
              <a:buFontTx/>
              <a:buAutoNum type="arabicPeriod"/>
            </a:pPr>
            <a:r>
              <a:rPr lang="en-US" dirty="0">
                <a:solidFill>
                  <a:srgbClr val="CC0000"/>
                </a:solidFill>
                <a:latin typeface="Calibri" pitchFamily="34" charset="0"/>
                <a:cs typeface="Arial" charset="0"/>
              </a:rPr>
              <a:t>Repeat </a:t>
            </a:r>
            <a:r>
              <a:rPr lang="en-US" i="1" dirty="0">
                <a:solidFill>
                  <a:srgbClr val="CC0000"/>
                </a:solidFill>
                <a:latin typeface="Calibri" pitchFamily="34" charset="0"/>
                <a:cs typeface="Arial" charset="0"/>
              </a:rPr>
              <a:t>hypothesize-and-verify</a:t>
            </a:r>
            <a:r>
              <a:rPr lang="en-US" dirty="0">
                <a:solidFill>
                  <a:srgbClr val="CC0000"/>
                </a:solidFill>
                <a:latin typeface="Calibri" pitchFamily="34" charset="0"/>
                <a:cs typeface="Arial" charset="0"/>
              </a:rPr>
              <a:t> loop</a:t>
            </a:r>
          </a:p>
          <a:p>
            <a:pPr marL="342900" indent="-342900" defTabSz="914400" eaLnBrk="0" fontAlgn="base" hangingPunct="0">
              <a:spcBef>
                <a:spcPct val="0"/>
              </a:spcBef>
              <a:spcAft>
                <a:spcPct val="0"/>
              </a:spcAft>
              <a:buFontTx/>
              <a:buAutoNum type="arabicPeriod"/>
            </a:pPr>
            <a:endParaRPr lang="en-US" dirty="0">
              <a:solidFill>
                <a:srgbClr val="CC0000"/>
              </a:solidFill>
              <a:latin typeface="Calibri" pitchFamily="34" charset="0"/>
              <a:cs typeface="Arial" charset="0"/>
            </a:endParaRPr>
          </a:p>
        </p:txBody>
      </p:sp>
      <p:pic>
        <p:nvPicPr>
          <p:cNvPr id="13318" name="Picture 6" descr="7"/>
          <p:cNvPicPr>
            <a:picLocks noChangeAspect="1" noChangeArrowheads="1"/>
          </p:cNvPicPr>
          <p:nvPr/>
        </p:nvPicPr>
        <p:blipFill>
          <a:blip r:embed="rId3" cstate="print"/>
          <a:srcRect/>
          <a:stretch>
            <a:fillRect/>
          </a:stretch>
        </p:blipFill>
        <p:spPr bwMode="auto">
          <a:xfrm>
            <a:off x="1927225" y="2503488"/>
            <a:ext cx="5037138" cy="3775075"/>
          </a:xfrm>
          <a:prstGeom prst="rect">
            <a:avLst/>
          </a:prstGeom>
          <a:noFill/>
          <a:ln w="9525">
            <a:solidFill>
              <a:schemeClr val="tx1"/>
            </a:solidFill>
            <a:miter lim="800000"/>
            <a:headEnd/>
            <a:tailEnd/>
          </a:ln>
        </p:spPr>
      </p:pic>
      <p:sp>
        <p:nvSpPr>
          <p:cNvPr id="8" name="Text Box 10"/>
          <p:cNvSpPr txBox="1">
            <a:spLocks noChangeArrowheads="1"/>
          </p:cNvSpPr>
          <p:nvPr/>
        </p:nvSpPr>
        <p:spPr bwMode="auto">
          <a:xfrm>
            <a:off x="92312" y="6504801"/>
            <a:ext cx="1584088" cy="276999"/>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000000"/>
                </a:solidFill>
                <a:latin typeface="Arial"/>
                <a:cs typeface="Arial" charset="0"/>
              </a:rPr>
              <a:t>Source: R. </a:t>
            </a:r>
            <a:r>
              <a:rPr lang="en-US" sz="1200" dirty="0" err="1">
                <a:solidFill>
                  <a:srgbClr val="000000"/>
                </a:solidFill>
                <a:latin typeface="Arial"/>
                <a:cs typeface="Arial" charset="0"/>
              </a:rPr>
              <a:t>Raguram</a:t>
            </a:r>
            <a:endParaRPr lang="en-US" sz="1200" dirty="0">
              <a:solidFill>
                <a:srgbClr val="000000"/>
              </a:solidFill>
              <a:latin typeface="Arial"/>
              <a:cs typeface="Arial" charset="0"/>
            </a:endParaRPr>
          </a:p>
        </p:txBody>
      </p:sp>
      <p:sp>
        <p:nvSpPr>
          <p:cNvPr id="7" name="TextBox 6"/>
          <p:cNvSpPr txBox="1"/>
          <p:nvPr/>
        </p:nvSpPr>
        <p:spPr>
          <a:xfrm>
            <a:off x="7696200" y="6550223"/>
            <a:ext cx="2209800" cy="307777"/>
          </a:xfrm>
          <a:prstGeom prst="rect">
            <a:avLst/>
          </a:prstGeom>
          <a:noFill/>
        </p:spPr>
        <p:txBody>
          <a:bodyPr wrap="square" rtlCol="0">
            <a:spAutoFit/>
          </a:bodyPr>
          <a:lstStyle/>
          <a:p>
            <a:pPr defTabSz="914400"/>
            <a:r>
              <a:rPr lang="en-US" sz="1400" dirty="0" smtClean="0">
                <a:solidFill>
                  <a:srgbClr val="000000"/>
                </a:solidFill>
                <a:latin typeface="Arial"/>
              </a:rPr>
              <a:t>Lana </a:t>
            </a:r>
            <a:r>
              <a:rPr lang="en-US" sz="1400" dirty="0" err="1" smtClean="0">
                <a:solidFill>
                  <a:srgbClr val="000000"/>
                </a:solidFill>
                <a:latin typeface="Arial"/>
              </a:rPr>
              <a:t>Lazebnik</a:t>
            </a:r>
            <a:endParaRPr lang="en-US" sz="1400" dirty="0">
              <a:solidFill>
                <a:srgbClr val="000000"/>
              </a:solidFill>
              <a:latin typeface="Arial"/>
            </a:endParaRPr>
          </a:p>
        </p:txBody>
      </p:sp>
    </p:spTree>
    <p:extLst>
      <p:ext uri="{BB962C8B-B14F-4D97-AF65-F5344CB8AC3E}">
        <p14:creationId xmlns:p14="http://schemas.microsoft.com/office/powerpoint/2010/main" val="363313272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sldNum" sz="quarter" idx="12"/>
          </p:nvPr>
        </p:nvSpPr>
        <p:spPr/>
        <p:txBody>
          <a:bodyPr/>
          <a:lstStyle/>
          <a:p>
            <a:pPr>
              <a:defRPr/>
            </a:pPr>
            <a:fld id="{B317DC88-5B31-43EF-88D5-7BE42F3C3526}" type="slidenum">
              <a:rPr lang="en-US">
                <a:solidFill>
                  <a:srgbClr val="000000"/>
                </a:solidFill>
              </a:rPr>
              <a:pPr>
                <a:defRPr/>
              </a:pPr>
              <a:t>75</a:t>
            </a:fld>
            <a:endParaRPr lang="en-US">
              <a:solidFill>
                <a:srgbClr val="000000"/>
              </a:solidFill>
            </a:endParaRPr>
          </a:p>
        </p:txBody>
      </p:sp>
      <p:sp>
        <p:nvSpPr>
          <p:cNvPr id="14339" name="Rectangle 2"/>
          <p:cNvSpPr>
            <a:spLocks noGrp="1" noChangeArrowheads="1"/>
          </p:cNvSpPr>
          <p:nvPr>
            <p:ph type="title"/>
          </p:nvPr>
        </p:nvSpPr>
        <p:spPr/>
        <p:txBody>
          <a:bodyPr/>
          <a:lstStyle/>
          <a:p>
            <a:pPr eaLnBrk="1" hangingPunct="1"/>
            <a:r>
              <a:rPr lang="en-US" sz="3200" dirty="0" smtClean="0"/>
              <a:t>RANSAC for line fitting example</a:t>
            </a:r>
          </a:p>
        </p:txBody>
      </p:sp>
      <p:sp>
        <p:nvSpPr>
          <p:cNvPr id="14341" name="Text Box 4"/>
          <p:cNvSpPr txBox="1">
            <a:spLocks noChangeArrowheads="1"/>
          </p:cNvSpPr>
          <p:nvPr/>
        </p:nvSpPr>
        <p:spPr bwMode="auto">
          <a:xfrm>
            <a:off x="7031038" y="2617788"/>
            <a:ext cx="2112962" cy="3970318"/>
          </a:xfrm>
          <a:prstGeom prst="rect">
            <a:avLst/>
          </a:prstGeom>
          <a:noFill/>
          <a:ln w="9525">
            <a:noFill/>
            <a:miter lim="800000"/>
            <a:headEnd/>
            <a:tailEnd/>
          </a:ln>
        </p:spPr>
        <p:txBody>
          <a:bodyPr>
            <a:spAutoFit/>
          </a:bodyPr>
          <a:lstStyle/>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Randomly select minimal subset of points</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Hypothesize a model</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Compute error function</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Select points consistent with model</a:t>
            </a:r>
          </a:p>
          <a:p>
            <a:pPr marL="342900" indent="-342900" defTabSz="914400" eaLnBrk="0" fontAlgn="base" hangingPunct="0">
              <a:spcBef>
                <a:spcPct val="0"/>
              </a:spcBef>
              <a:spcAft>
                <a:spcPct val="0"/>
              </a:spcAft>
              <a:buFontTx/>
              <a:buAutoNum type="arabicPeriod"/>
            </a:pPr>
            <a:r>
              <a:rPr lang="en-US" dirty="0">
                <a:solidFill>
                  <a:srgbClr val="CC0000"/>
                </a:solidFill>
                <a:latin typeface="Calibri" pitchFamily="34" charset="0"/>
                <a:cs typeface="Arial" charset="0"/>
              </a:rPr>
              <a:t>Repeat </a:t>
            </a:r>
            <a:r>
              <a:rPr lang="en-US" i="1" dirty="0">
                <a:solidFill>
                  <a:srgbClr val="CC0000"/>
                </a:solidFill>
                <a:latin typeface="Calibri" pitchFamily="34" charset="0"/>
                <a:cs typeface="Arial" charset="0"/>
              </a:rPr>
              <a:t>hypothesize-and-verify</a:t>
            </a:r>
            <a:r>
              <a:rPr lang="en-US" dirty="0">
                <a:solidFill>
                  <a:srgbClr val="CC0000"/>
                </a:solidFill>
                <a:latin typeface="Calibri" pitchFamily="34" charset="0"/>
                <a:cs typeface="Arial" charset="0"/>
              </a:rPr>
              <a:t> loop</a:t>
            </a:r>
          </a:p>
          <a:p>
            <a:pPr marL="342900" indent="-342900" defTabSz="914400" eaLnBrk="0" fontAlgn="base" hangingPunct="0">
              <a:spcBef>
                <a:spcPct val="0"/>
              </a:spcBef>
              <a:spcAft>
                <a:spcPct val="0"/>
              </a:spcAft>
              <a:buFontTx/>
              <a:buAutoNum type="arabicPeriod"/>
            </a:pPr>
            <a:endParaRPr lang="en-US" dirty="0">
              <a:solidFill>
                <a:srgbClr val="CC0000"/>
              </a:solidFill>
              <a:latin typeface="Calibri" pitchFamily="34" charset="0"/>
              <a:cs typeface="Arial" charset="0"/>
            </a:endParaRPr>
          </a:p>
        </p:txBody>
      </p:sp>
      <p:pic>
        <p:nvPicPr>
          <p:cNvPr id="14342" name="Picture 6" descr="8"/>
          <p:cNvPicPr>
            <a:picLocks noChangeAspect="1" noChangeArrowheads="1"/>
          </p:cNvPicPr>
          <p:nvPr/>
        </p:nvPicPr>
        <p:blipFill>
          <a:blip r:embed="rId3" cstate="print"/>
          <a:srcRect/>
          <a:stretch>
            <a:fillRect/>
          </a:stretch>
        </p:blipFill>
        <p:spPr bwMode="auto">
          <a:xfrm>
            <a:off x="1927225" y="2503488"/>
            <a:ext cx="5037138" cy="3775075"/>
          </a:xfrm>
          <a:prstGeom prst="rect">
            <a:avLst/>
          </a:prstGeom>
          <a:noFill/>
          <a:ln w="9525">
            <a:solidFill>
              <a:schemeClr val="tx1"/>
            </a:solidFill>
            <a:miter lim="800000"/>
            <a:headEnd/>
            <a:tailEnd/>
          </a:ln>
        </p:spPr>
      </p:pic>
      <p:sp>
        <p:nvSpPr>
          <p:cNvPr id="14343" name="Text Box 7"/>
          <p:cNvSpPr txBox="1">
            <a:spLocks noChangeArrowheads="1"/>
          </p:cNvSpPr>
          <p:nvPr/>
        </p:nvSpPr>
        <p:spPr bwMode="auto">
          <a:xfrm>
            <a:off x="2438400" y="1828800"/>
            <a:ext cx="4233862" cy="304800"/>
          </a:xfrm>
          <a:prstGeom prst="rect">
            <a:avLst/>
          </a:prstGeom>
          <a:noFill/>
          <a:ln w="9525">
            <a:noFill/>
            <a:miter lim="800000"/>
            <a:headEnd/>
            <a:tailEnd/>
          </a:ln>
        </p:spPr>
        <p:txBody>
          <a:bodyPr>
            <a:spAutoFit/>
          </a:bodyPr>
          <a:lstStyle/>
          <a:p>
            <a:pPr algn="ctr" defTabSz="914400" eaLnBrk="0" fontAlgn="base" hangingPunct="0">
              <a:spcBef>
                <a:spcPct val="0"/>
              </a:spcBef>
              <a:spcAft>
                <a:spcPct val="0"/>
              </a:spcAft>
            </a:pPr>
            <a:r>
              <a:rPr lang="en-US" sz="2800" b="1">
                <a:solidFill>
                  <a:srgbClr val="CC0000"/>
                </a:solidFill>
                <a:latin typeface="Calibri" pitchFamily="34" charset="0"/>
                <a:cs typeface="Arial" charset="0"/>
              </a:rPr>
              <a:t>Uncontaminated sample</a:t>
            </a:r>
          </a:p>
        </p:txBody>
      </p:sp>
      <p:sp>
        <p:nvSpPr>
          <p:cNvPr id="9" name="Text Box 10"/>
          <p:cNvSpPr txBox="1">
            <a:spLocks noChangeArrowheads="1"/>
          </p:cNvSpPr>
          <p:nvPr/>
        </p:nvSpPr>
        <p:spPr bwMode="auto">
          <a:xfrm>
            <a:off x="92312" y="6504801"/>
            <a:ext cx="1584088" cy="276999"/>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000000"/>
                </a:solidFill>
                <a:latin typeface="Arial"/>
                <a:cs typeface="Arial" charset="0"/>
              </a:rPr>
              <a:t>Source: R. </a:t>
            </a:r>
            <a:r>
              <a:rPr lang="en-US" sz="1200" dirty="0" err="1">
                <a:solidFill>
                  <a:srgbClr val="000000"/>
                </a:solidFill>
                <a:latin typeface="Arial"/>
                <a:cs typeface="Arial" charset="0"/>
              </a:rPr>
              <a:t>Raguram</a:t>
            </a:r>
            <a:endParaRPr lang="en-US" sz="1200" dirty="0">
              <a:solidFill>
                <a:srgbClr val="000000"/>
              </a:solidFill>
              <a:latin typeface="Arial"/>
              <a:cs typeface="Arial" charset="0"/>
            </a:endParaRPr>
          </a:p>
        </p:txBody>
      </p:sp>
      <p:sp>
        <p:nvSpPr>
          <p:cNvPr id="8" name="TextBox 7"/>
          <p:cNvSpPr txBox="1"/>
          <p:nvPr/>
        </p:nvSpPr>
        <p:spPr>
          <a:xfrm>
            <a:off x="7696200" y="6550223"/>
            <a:ext cx="2209800" cy="307777"/>
          </a:xfrm>
          <a:prstGeom prst="rect">
            <a:avLst/>
          </a:prstGeom>
          <a:noFill/>
        </p:spPr>
        <p:txBody>
          <a:bodyPr wrap="square" rtlCol="0">
            <a:spAutoFit/>
          </a:bodyPr>
          <a:lstStyle/>
          <a:p>
            <a:pPr defTabSz="914400"/>
            <a:r>
              <a:rPr lang="en-US" sz="1400" dirty="0" smtClean="0">
                <a:solidFill>
                  <a:srgbClr val="000000"/>
                </a:solidFill>
                <a:latin typeface="Arial"/>
              </a:rPr>
              <a:t>Lana </a:t>
            </a:r>
            <a:r>
              <a:rPr lang="en-US" sz="1400" dirty="0" err="1" smtClean="0">
                <a:solidFill>
                  <a:srgbClr val="000000"/>
                </a:solidFill>
                <a:latin typeface="Arial"/>
              </a:rPr>
              <a:t>Lazebnik</a:t>
            </a:r>
            <a:endParaRPr lang="en-US" sz="1400" dirty="0">
              <a:solidFill>
                <a:srgbClr val="000000"/>
              </a:solidFill>
              <a:latin typeface="Arial"/>
            </a:endParaRPr>
          </a:p>
        </p:txBody>
      </p:sp>
    </p:spTree>
    <p:extLst>
      <p:ext uri="{BB962C8B-B14F-4D97-AF65-F5344CB8AC3E}">
        <p14:creationId xmlns:p14="http://schemas.microsoft.com/office/powerpoint/2010/main" val="270809870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idx="4294967295"/>
          </p:nvPr>
        </p:nvSpPr>
        <p:spPr/>
        <p:txBody>
          <a:bodyPr/>
          <a:lstStyle/>
          <a:p>
            <a:pPr eaLnBrk="1" hangingPunct="1"/>
            <a:r>
              <a:rPr lang="en-US" sz="3200" dirty="0" smtClean="0"/>
              <a:t>RANSAC for line fitting example</a:t>
            </a:r>
          </a:p>
        </p:txBody>
      </p:sp>
      <p:sp>
        <p:nvSpPr>
          <p:cNvPr id="15365" name="Text Box 4"/>
          <p:cNvSpPr txBox="1">
            <a:spLocks noChangeArrowheads="1"/>
          </p:cNvSpPr>
          <p:nvPr/>
        </p:nvSpPr>
        <p:spPr bwMode="auto">
          <a:xfrm>
            <a:off x="7031038" y="2617788"/>
            <a:ext cx="2112962" cy="3970318"/>
          </a:xfrm>
          <a:prstGeom prst="rect">
            <a:avLst/>
          </a:prstGeom>
          <a:noFill/>
          <a:ln w="9525">
            <a:noFill/>
            <a:miter lim="800000"/>
            <a:headEnd/>
            <a:tailEnd/>
          </a:ln>
        </p:spPr>
        <p:txBody>
          <a:bodyPr>
            <a:spAutoFit/>
          </a:bodyPr>
          <a:lstStyle/>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Randomly select minimal subset of points</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Hypothesize a model</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Compute error function</a:t>
            </a:r>
          </a:p>
          <a:p>
            <a:pPr marL="342900" indent="-342900" defTabSz="914400" eaLnBrk="0" fontAlgn="base" hangingPunct="0">
              <a:spcBef>
                <a:spcPct val="0"/>
              </a:spcBef>
              <a:spcAft>
                <a:spcPct val="0"/>
              </a:spcAft>
              <a:buFontTx/>
              <a:buAutoNum type="arabicPeriod"/>
            </a:pPr>
            <a:r>
              <a:rPr lang="en-US" dirty="0">
                <a:solidFill>
                  <a:srgbClr val="000000"/>
                </a:solidFill>
                <a:latin typeface="Calibri" pitchFamily="34" charset="0"/>
                <a:cs typeface="Arial" charset="0"/>
              </a:rPr>
              <a:t>Select points consistent with model</a:t>
            </a:r>
          </a:p>
          <a:p>
            <a:pPr marL="342900" indent="-342900" defTabSz="914400" eaLnBrk="0" fontAlgn="base" hangingPunct="0">
              <a:spcBef>
                <a:spcPct val="0"/>
              </a:spcBef>
              <a:spcAft>
                <a:spcPct val="0"/>
              </a:spcAft>
              <a:buFontTx/>
              <a:buAutoNum type="arabicPeriod"/>
            </a:pPr>
            <a:r>
              <a:rPr lang="en-US" dirty="0">
                <a:solidFill>
                  <a:srgbClr val="CC0000"/>
                </a:solidFill>
                <a:latin typeface="Calibri" pitchFamily="34" charset="0"/>
                <a:cs typeface="Arial" charset="0"/>
              </a:rPr>
              <a:t>Repeat </a:t>
            </a:r>
            <a:r>
              <a:rPr lang="en-US" i="1" dirty="0">
                <a:solidFill>
                  <a:srgbClr val="CC0000"/>
                </a:solidFill>
                <a:latin typeface="Calibri" pitchFamily="34" charset="0"/>
                <a:cs typeface="Arial" charset="0"/>
              </a:rPr>
              <a:t>hypothesize-and-verify</a:t>
            </a:r>
            <a:r>
              <a:rPr lang="en-US" dirty="0">
                <a:solidFill>
                  <a:srgbClr val="CC0000"/>
                </a:solidFill>
                <a:latin typeface="Calibri" pitchFamily="34" charset="0"/>
                <a:cs typeface="Arial" charset="0"/>
              </a:rPr>
              <a:t> loop</a:t>
            </a:r>
          </a:p>
          <a:p>
            <a:pPr marL="342900" indent="-342900" defTabSz="914400" eaLnBrk="0" fontAlgn="base" hangingPunct="0">
              <a:spcBef>
                <a:spcPct val="0"/>
              </a:spcBef>
              <a:spcAft>
                <a:spcPct val="0"/>
              </a:spcAft>
              <a:buFontTx/>
              <a:buAutoNum type="arabicPeriod"/>
            </a:pPr>
            <a:endParaRPr lang="en-US" dirty="0">
              <a:solidFill>
                <a:srgbClr val="CC0000"/>
              </a:solidFill>
              <a:latin typeface="Calibri" pitchFamily="34" charset="0"/>
              <a:cs typeface="Arial" charset="0"/>
            </a:endParaRPr>
          </a:p>
        </p:txBody>
      </p:sp>
      <p:pic>
        <p:nvPicPr>
          <p:cNvPr id="15366" name="Picture 6" descr="8"/>
          <p:cNvPicPr>
            <a:picLocks noChangeAspect="1" noChangeArrowheads="1"/>
          </p:cNvPicPr>
          <p:nvPr/>
        </p:nvPicPr>
        <p:blipFill>
          <a:blip r:embed="rId3" cstate="print"/>
          <a:srcRect/>
          <a:stretch>
            <a:fillRect/>
          </a:stretch>
        </p:blipFill>
        <p:spPr bwMode="auto">
          <a:xfrm>
            <a:off x="1927225" y="2503488"/>
            <a:ext cx="5037138" cy="3775075"/>
          </a:xfrm>
          <a:prstGeom prst="rect">
            <a:avLst/>
          </a:prstGeom>
          <a:noFill/>
          <a:ln w="9525">
            <a:solidFill>
              <a:schemeClr val="tx1"/>
            </a:solidFill>
            <a:miter lim="800000"/>
            <a:headEnd/>
            <a:tailEnd/>
          </a:ln>
        </p:spPr>
      </p:pic>
      <p:pic>
        <p:nvPicPr>
          <p:cNvPr id="15367" name="Picture 8" descr="Picture9"/>
          <p:cNvPicPr>
            <a:picLocks noChangeAspect="1" noChangeArrowheads="1"/>
          </p:cNvPicPr>
          <p:nvPr/>
        </p:nvPicPr>
        <p:blipFill>
          <a:blip r:embed="rId4" cstate="print"/>
          <a:srcRect/>
          <a:stretch>
            <a:fillRect/>
          </a:stretch>
        </p:blipFill>
        <p:spPr bwMode="auto">
          <a:xfrm>
            <a:off x="1917700" y="2484438"/>
            <a:ext cx="5053013" cy="3808412"/>
          </a:xfrm>
          <a:prstGeom prst="rect">
            <a:avLst/>
          </a:prstGeom>
          <a:noFill/>
          <a:ln w="9525">
            <a:solidFill>
              <a:schemeClr val="tx1"/>
            </a:solidFill>
            <a:miter lim="800000"/>
            <a:headEnd/>
            <a:tailEnd/>
          </a:ln>
        </p:spPr>
      </p:pic>
      <p:sp>
        <p:nvSpPr>
          <p:cNvPr id="15368" name="Oval 9"/>
          <p:cNvSpPr>
            <a:spLocks noChangeArrowheads="1"/>
          </p:cNvSpPr>
          <p:nvPr/>
        </p:nvSpPr>
        <p:spPr bwMode="auto">
          <a:xfrm>
            <a:off x="5859463" y="2820988"/>
            <a:ext cx="60325" cy="65087"/>
          </a:xfrm>
          <a:prstGeom prst="ellipse">
            <a:avLst/>
          </a:prstGeom>
          <a:solidFill>
            <a:srgbClr val="00FF00"/>
          </a:solidFill>
          <a:ln w="9525">
            <a:noFill/>
            <a:round/>
            <a:headEnd/>
            <a:tailEnd/>
          </a:ln>
        </p:spPr>
        <p:txBody>
          <a:bodyPr wrap="none" anchor="ctr"/>
          <a:lstStyle/>
          <a:p>
            <a:pPr defTabSz="914400" eaLnBrk="0" fontAlgn="base" hangingPunct="0">
              <a:spcBef>
                <a:spcPct val="0"/>
              </a:spcBef>
              <a:spcAft>
                <a:spcPct val="0"/>
              </a:spcAft>
            </a:pPr>
            <a:endParaRPr lang="en-US" sz="2800" b="1">
              <a:solidFill>
                <a:srgbClr val="000000"/>
              </a:solidFill>
              <a:latin typeface="Calibri" pitchFamily="34" charset="0"/>
              <a:cs typeface="Arial" charset="0"/>
            </a:endParaRPr>
          </a:p>
        </p:txBody>
      </p:sp>
      <p:sp>
        <p:nvSpPr>
          <p:cNvPr id="9" name="Text Box 10"/>
          <p:cNvSpPr txBox="1">
            <a:spLocks noChangeArrowheads="1"/>
          </p:cNvSpPr>
          <p:nvPr/>
        </p:nvSpPr>
        <p:spPr bwMode="auto">
          <a:xfrm>
            <a:off x="92312" y="6504801"/>
            <a:ext cx="1584088" cy="276999"/>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000000"/>
                </a:solidFill>
                <a:latin typeface="Arial"/>
                <a:cs typeface="Arial" charset="0"/>
              </a:rPr>
              <a:t>Source: R. </a:t>
            </a:r>
            <a:r>
              <a:rPr lang="en-US" sz="1200" dirty="0" err="1">
                <a:solidFill>
                  <a:srgbClr val="000000"/>
                </a:solidFill>
                <a:latin typeface="Arial"/>
                <a:cs typeface="Arial" charset="0"/>
              </a:rPr>
              <a:t>Raguram</a:t>
            </a:r>
            <a:endParaRPr lang="en-US" sz="1200" dirty="0">
              <a:solidFill>
                <a:srgbClr val="000000"/>
              </a:solidFill>
              <a:latin typeface="Arial"/>
              <a:cs typeface="Arial" charset="0"/>
            </a:endParaRPr>
          </a:p>
        </p:txBody>
      </p:sp>
      <p:sp>
        <p:nvSpPr>
          <p:cNvPr id="8" name="TextBox 7"/>
          <p:cNvSpPr txBox="1"/>
          <p:nvPr/>
        </p:nvSpPr>
        <p:spPr>
          <a:xfrm>
            <a:off x="7696200" y="6550223"/>
            <a:ext cx="2209800" cy="307777"/>
          </a:xfrm>
          <a:prstGeom prst="rect">
            <a:avLst/>
          </a:prstGeom>
          <a:noFill/>
        </p:spPr>
        <p:txBody>
          <a:bodyPr wrap="square" rtlCol="0">
            <a:spAutoFit/>
          </a:bodyPr>
          <a:lstStyle/>
          <a:p>
            <a:pPr defTabSz="914400"/>
            <a:r>
              <a:rPr lang="en-US" sz="1400" dirty="0" smtClean="0">
                <a:solidFill>
                  <a:srgbClr val="000000"/>
                </a:solidFill>
                <a:latin typeface="Arial"/>
              </a:rPr>
              <a:t>Lana </a:t>
            </a:r>
            <a:r>
              <a:rPr lang="en-US" sz="1400" dirty="0" err="1" smtClean="0">
                <a:solidFill>
                  <a:srgbClr val="000000"/>
                </a:solidFill>
                <a:latin typeface="Arial"/>
              </a:rPr>
              <a:t>Lazebnik</a:t>
            </a:r>
            <a:endParaRPr lang="en-US" sz="1400" dirty="0">
              <a:solidFill>
                <a:srgbClr val="000000"/>
              </a:solidFill>
              <a:latin typeface="Arial"/>
            </a:endParaRPr>
          </a:p>
        </p:txBody>
      </p:sp>
    </p:spTree>
    <p:extLst>
      <p:ext uri="{BB962C8B-B14F-4D97-AF65-F5344CB8AC3E}">
        <p14:creationId xmlns:p14="http://schemas.microsoft.com/office/powerpoint/2010/main" val="133325862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trials for RANSAC?</a:t>
            </a:r>
            <a:endParaRPr lang="en-US" dirty="0"/>
          </a:p>
        </p:txBody>
      </p:sp>
      <p:sp>
        <p:nvSpPr>
          <p:cNvPr id="3" name="Content Placeholder 2"/>
          <p:cNvSpPr>
            <a:spLocks noGrp="1"/>
          </p:cNvSpPr>
          <p:nvPr>
            <p:ph idx="1"/>
          </p:nvPr>
        </p:nvSpPr>
        <p:spPr>
          <a:xfrm>
            <a:off x="685800" y="914400"/>
            <a:ext cx="8458200" cy="5257800"/>
          </a:xfrm>
        </p:spPr>
        <p:txBody>
          <a:bodyPr/>
          <a:lstStyle/>
          <a:p>
            <a:r>
              <a:rPr lang="en-US" sz="2800" dirty="0" smtClean="0"/>
              <a:t>To ensure good chance of finding true inliers, need sufficient number of trials, S.</a:t>
            </a:r>
          </a:p>
          <a:p>
            <a:r>
              <a:rPr lang="en-US" sz="2800" dirty="0" smtClean="0"/>
              <a:t>Let p be probability that any given match is valid</a:t>
            </a:r>
          </a:p>
          <a:p>
            <a:r>
              <a:rPr lang="en-US" sz="2800" dirty="0" smtClean="0"/>
              <a:t>Let P be to the total </a:t>
            </a:r>
            <a:r>
              <a:rPr lang="en-US" sz="2800" dirty="0" err="1" smtClean="0"/>
              <a:t>prob</a:t>
            </a:r>
            <a:r>
              <a:rPr lang="en-US" sz="2800" dirty="0" smtClean="0"/>
              <a:t> of success after S trials.</a:t>
            </a:r>
          </a:p>
          <a:p>
            <a:r>
              <a:rPr lang="en-US" sz="2800" dirty="0" smtClean="0"/>
              <a:t>Likelihood in one trial that all k random samples are inliers is p</a:t>
            </a:r>
            <a:r>
              <a:rPr lang="en-US" sz="2800" baseline="30000" dirty="0" smtClean="0"/>
              <a:t>k</a:t>
            </a:r>
          </a:p>
          <a:p>
            <a:r>
              <a:rPr lang="en-US" sz="2800" dirty="0" smtClean="0"/>
              <a:t>Likelihood that all S trials will fail is </a:t>
            </a:r>
          </a:p>
          <a:p>
            <a:r>
              <a:rPr lang="en-US" sz="2800" dirty="0"/>
              <a:t>	</a:t>
            </a:r>
            <a:r>
              <a:rPr lang="en-US" sz="2800" dirty="0" smtClean="0"/>
              <a:t>	1-P = (1-p</a:t>
            </a:r>
            <a:r>
              <a:rPr lang="en-US" sz="2800" baseline="30000" dirty="0" smtClean="0"/>
              <a:t>k</a:t>
            </a:r>
            <a:r>
              <a:rPr lang="en-US" sz="2800" dirty="0" smtClean="0"/>
              <a:t>)</a:t>
            </a:r>
            <a:r>
              <a:rPr lang="en-US" sz="2800" baseline="30000" dirty="0" smtClean="0"/>
              <a:t>S</a:t>
            </a:r>
          </a:p>
          <a:p>
            <a:endParaRPr lang="en-US" sz="2800" baseline="30000" dirty="0"/>
          </a:p>
          <a:p>
            <a:r>
              <a:rPr lang="en-US" sz="2800" dirty="0" smtClean="0"/>
              <a:t>Required minimum number of trials is</a:t>
            </a:r>
          </a:p>
          <a:p>
            <a:r>
              <a:rPr lang="en-US" sz="2800" dirty="0"/>
              <a:t>	</a:t>
            </a:r>
            <a:r>
              <a:rPr lang="en-US" sz="2800" dirty="0" smtClean="0"/>
              <a:t>	S = log(1-P)  /  log(1-p</a:t>
            </a:r>
            <a:r>
              <a:rPr lang="en-US" sz="2800" baseline="30000" dirty="0" smtClean="0"/>
              <a:t>k</a:t>
            </a:r>
            <a:r>
              <a:rPr lang="en-US" sz="2800" dirty="0"/>
              <a:t>)</a:t>
            </a:r>
          </a:p>
        </p:txBody>
      </p:sp>
      <p:sp>
        <p:nvSpPr>
          <p:cNvPr id="5" name="TextBox 4"/>
          <p:cNvSpPr txBox="1"/>
          <p:nvPr/>
        </p:nvSpPr>
        <p:spPr>
          <a:xfrm>
            <a:off x="76200" y="6509583"/>
            <a:ext cx="1981200" cy="307777"/>
          </a:xfrm>
          <a:prstGeom prst="rect">
            <a:avLst/>
          </a:prstGeom>
          <a:noFill/>
        </p:spPr>
        <p:txBody>
          <a:bodyPr wrap="square" rtlCol="0">
            <a:spAutoFit/>
          </a:bodyPr>
          <a:lstStyle/>
          <a:p>
            <a:pPr defTabSz="914400"/>
            <a:r>
              <a:rPr lang="en-US" sz="1400" dirty="0" smtClean="0">
                <a:solidFill>
                  <a:srgbClr val="000000"/>
                </a:solidFill>
                <a:latin typeface="Arial"/>
              </a:rPr>
              <a:t>Kristen Grauman</a:t>
            </a:r>
            <a:endParaRPr lang="en-US" sz="1400" dirty="0">
              <a:solidFill>
                <a:srgbClr val="000000"/>
              </a:solidFill>
              <a:latin typeface="Arial"/>
            </a:endParaRPr>
          </a:p>
        </p:txBody>
      </p:sp>
    </p:spTree>
    <p:extLst>
      <p:ext uri="{BB962C8B-B14F-4D97-AF65-F5344CB8AC3E}">
        <p14:creationId xmlns:p14="http://schemas.microsoft.com/office/powerpoint/2010/main" val="386839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trials for RANSAC?</a:t>
            </a:r>
            <a:endParaRPr lang="en-US" dirty="0"/>
          </a:p>
        </p:txBody>
      </p:sp>
      <p:sp>
        <p:nvSpPr>
          <p:cNvPr id="3" name="Content Placeholder 2"/>
          <p:cNvSpPr>
            <a:spLocks noGrp="1"/>
          </p:cNvSpPr>
          <p:nvPr>
            <p:ph idx="1"/>
          </p:nvPr>
        </p:nvSpPr>
        <p:spPr>
          <a:xfrm>
            <a:off x="685800" y="914400"/>
            <a:ext cx="8458200" cy="5257800"/>
          </a:xfrm>
        </p:spPr>
        <p:txBody>
          <a:bodyPr/>
          <a:lstStyle/>
          <a:p>
            <a:r>
              <a:rPr lang="en-US" sz="2800" dirty="0" smtClean="0"/>
              <a:t>To ensure good chance of finding true inliers, need sufficient number of trials, S.</a:t>
            </a:r>
          </a:p>
          <a:p>
            <a:r>
              <a:rPr lang="en-US" sz="2800" dirty="0" smtClean="0"/>
              <a:t>Let p be probability that any given match is valid</a:t>
            </a:r>
          </a:p>
          <a:p>
            <a:r>
              <a:rPr lang="en-US" sz="2800" dirty="0" smtClean="0"/>
              <a:t>Let P be to the total </a:t>
            </a:r>
            <a:r>
              <a:rPr lang="en-US" sz="2800" dirty="0" err="1" smtClean="0"/>
              <a:t>prob</a:t>
            </a:r>
            <a:r>
              <a:rPr lang="en-US" sz="2800" dirty="0" smtClean="0"/>
              <a:t> of success after S trials.</a:t>
            </a:r>
          </a:p>
          <a:p>
            <a:r>
              <a:rPr lang="en-US" sz="2800" dirty="0" smtClean="0"/>
              <a:t>Likelihood in one trial that all k random samples are inliers is p</a:t>
            </a:r>
            <a:r>
              <a:rPr lang="en-US" sz="2800" baseline="30000" dirty="0" smtClean="0"/>
              <a:t>k</a:t>
            </a:r>
          </a:p>
          <a:p>
            <a:r>
              <a:rPr lang="en-US" sz="2800" dirty="0" smtClean="0"/>
              <a:t>Likelihood that all S trials will fail is </a:t>
            </a:r>
          </a:p>
          <a:p>
            <a:r>
              <a:rPr lang="en-US" sz="2800" dirty="0"/>
              <a:t>	</a:t>
            </a:r>
            <a:r>
              <a:rPr lang="en-US" sz="2800" dirty="0" smtClean="0"/>
              <a:t>	1-P = (1-p</a:t>
            </a:r>
            <a:r>
              <a:rPr lang="en-US" sz="2800" baseline="30000" dirty="0" smtClean="0"/>
              <a:t>k</a:t>
            </a:r>
            <a:r>
              <a:rPr lang="en-US" sz="2800" dirty="0" smtClean="0"/>
              <a:t>)</a:t>
            </a:r>
            <a:r>
              <a:rPr lang="en-US" sz="2800" baseline="30000" dirty="0" smtClean="0"/>
              <a:t>S</a:t>
            </a:r>
          </a:p>
          <a:p>
            <a:endParaRPr lang="en-US" sz="2800" baseline="30000" dirty="0"/>
          </a:p>
          <a:p>
            <a:r>
              <a:rPr lang="en-US" sz="2800" dirty="0" smtClean="0"/>
              <a:t>Required minimum number of trials is</a:t>
            </a:r>
          </a:p>
          <a:p>
            <a:r>
              <a:rPr lang="en-US" sz="2800" dirty="0"/>
              <a:t>	</a:t>
            </a:r>
            <a:r>
              <a:rPr lang="en-US" sz="2800" dirty="0" smtClean="0"/>
              <a:t>	S = log(1-P)  /  log(1-p</a:t>
            </a:r>
            <a:r>
              <a:rPr lang="en-US" sz="2800" baseline="30000" dirty="0" smtClean="0"/>
              <a:t>k</a:t>
            </a:r>
            <a:r>
              <a:rPr lang="en-US" sz="2800" dirty="0"/>
              <a:t>)</a:t>
            </a:r>
          </a:p>
        </p:txBody>
      </p:sp>
      <p:graphicFrame>
        <p:nvGraphicFramePr>
          <p:cNvPr id="4" name="Table 3"/>
          <p:cNvGraphicFramePr>
            <a:graphicFrameLocks noGrp="1"/>
          </p:cNvGraphicFramePr>
          <p:nvPr>
            <p:extLst/>
          </p:nvPr>
        </p:nvGraphicFramePr>
        <p:xfrm>
          <a:off x="5715000" y="3505200"/>
          <a:ext cx="3200400" cy="29464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1066800">
                  <a:extLst>
                    <a:ext uri="{9D8B030D-6E8A-4147-A177-3AD203B41FA5}">
                      <a16:colId xmlns:a16="http://schemas.microsoft.com/office/drawing/2014/main" xmlns="" val="20002"/>
                    </a:ext>
                  </a:extLst>
                </a:gridCol>
              </a:tblGrid>
              <a:tr h="736600">
                <a:tc>
                  <a:txBody>
                    <a:bodyPr/>
                    <a:lstStyle/>
                    <a:p>
                      <a:r>
                        <a:rPr lang="en-US" sz="3200" dirty="0" smtClean="0"/>
                        <a:t>k</a:t>
                      </a:r>
                      <a:endParaRPr lang="en-US" sz="3200" dirty="0"/>
                    </a:p>
                  </a:txBody>
                  <a:tcPr/>
                </a:tc>
                <a:tc>
                  <a:txBody>
                    <a:bodyPr/>
                    <a:lstStyle/>
                    <a:p>
                      <a:r>
                        <a:rPr lang="en-US" sz="3200" dirty="0" smtClean="0"/>
                        <a:t>p</a:t>
                      </a:r>
                      <a:endParaRPr lang="en-US" sz="3200" dirty="0"/>
                    </a:p>
                  </a:txBody>
                  <a:tcPr/>
                </a:tc>
                <a:tc>
                  <a:txBody>
                    <a:bodyPr/>
                    <a:lstStyle/>
                    <a:p>
                      <a:r>
                        <a:rPr lang="en-US" sz="3200" dirty="0" smtClean="0"/>
                        <a:t>S</a:t>
                      </a:r>
                      <a:endParaRPr lang="en-US" sz="3200" dirty="0"/>
                    </a:p>
                  </a:txBody>
                  <a:tcPr/>
                </a:tc>
                <a:extLst>
                  <a:ext uri="{0D108BD9-81ED-4DB2-BD59-A6C34878D82A}">
                    <a16:rowId xmlns:a16="http://schemas.microsoft.com/office/drawing/2014/main" xmlns="" val="10000"/>
                  </a:ext>
                </a:extLst>
              </a:tr>
              <a:tr h="736600">
                <a:tc>
                  <a:txBody>
                    <a:bodyPr/>
                    <a:lstStyle/>
                    <a:p>
                      <a:r>
                        <a:rPr lang="en-US" sz="3200" dirty="0" smtClean="0"/>
                        <a:t>3</a:t>
                      </a:r>
                      <a:endParaRPr lang="en-US" sz="3200" dirty="0"/>
                    </a:p>
                  </a:txBody>
                  <a:tcPr/>
                </a:tc>
                <a:tc>
                  <a:txBody>
                    <a:bodyPr/>
                    <a:lstStyle/>
                    <a:p>
                      <a:r>
                        <a:rPr lang="en-US" sz="3200" dirty="0" smtClean="0"/>
                        <a:t>0.5</a:t>
                      </a:r>
                      <a:endParaRPr lang="en-US" sz="3200" dirty="0"/>
                    </a:p>
                  </a:txBody>
                  <a:tcPr/>
                </a:tc>
                <a:tc>
                  <a:txBody>
                    <a:bodyPr/>
                    <a:lstStyle/>
                    <a:p>
                      <a:r>
                        <a:rPr lang="en-US" sz="3200" dirty="0" smtClean="0"/>
                        <a:t>35</a:t>
                      </a:r>
                      <a:endParaRPr lang="en-US" sz="3200" dirty="0"/>
                    </a:p>
                  </a:txBody>
                  <a:tcPr/>
                </a:tc>
                <a:extLst>
                  <a:ext uri="{0D108BD9-81ED-4DB2-BD59-A6C34878D82A}">
                    <a16:rowId xmlns:a16="http://schemas.microsoft.com/office/drawing/2014/main" xmlns="" val="10001"/>
                  </a:ext>
                </a:extLst>
              </a:tr>
              <a:tr h="736600">
                <a:tc>
                  <a:txBody>
                    <a:bodyPr/>
                    <a:lstStyle/>
                    <a:p>
                      <a:r>
                        <a:rPr lang="en-US" sz="3200" dirty="0" smtClean="0"/>
                        <a:t>6</a:t>
                      </a:r>
                      <a:endParaRPr lang="en-US" sz="3200" dirty="0"/>
                    </a:p>
                  </a:txBody>
                  <a:tcPr/>
                </a:tc>
                <a:tc>
                  <a:txBody>
                    <a:bodyPr/>
                    <a:lstStyle/>
                    <a:p>
                      <a:r>
                        <a:rPr lang="en-US" sz="3200" dirty="0" smtClean="0"/>
                        <a:t>0.6</a:t>
                      </a:r>
                      <a:endParaRPr lang="en-US" sz="3200" dirty="0"/>
                    </a:p>
                  </a:txBody>
                  <a:tcPr/>
                </a:tc>
                <a:tc>
                  <a:txBody>
                    <a:bodyPr/>
                    <a:lstStyle/>
                    <a:p>
                      <a:r>
                        <a:rPr lang="en-US" sz="3200" dirty="0" smtClean="0"/>
                        <a:t>97</a:t>
                      </a:r>
                      <a:endParaRPr lang="en-US" sz="3200" dirty="0"/>
                    </a:p>
                  </a:txBody>
                  <a:tcPr/>
                </a:tc>
                <a:extLst>
                  <a:ext uri="{0D108BD9-81ED-4DB2-BD59-A6C34878D82A}">
                    <a16:rowId xmlns:a16="http://schemas.microsoft.com/office/drawing/2014/main" xmlns="" val="10002"/>
                  </a:ext>
                </a:extLst>
              </a:tr>
              <a:tr h="736600">
                <a:tc>
                  <a:txBody>
                    <a:bodyPr/>
                    <a:lstStyle/>
                    <a:p>
                      <a:r>
                        <a:rPr lang="en-US" sz="3200" dirty="0" smtClean="0"/>
                        <a:t>6</a:t>
                      </a:r>
                      <a:endParaRPr lang="en-US" sz="3200" dirty="0"/>
                    </a:p>
                  </a:txBody>
                  <a:tcPr/>
                </a:tc>
                <a:tc>
                  <a:txBody>
                    <a:bodyPr/>
                    <a:lstStyle/>
                    <a:p>
                      <a:r>
                        <a:rPr lang="en-US" sz="3200" dirty="0" smtClean="0"/>
                        <a:t>0.5</a:t>
                      </a:r>
                      <a:endParaRPr lang="en-US" sz="3200" dirty="0"/>
                    </a:p>
                  </a:txBody>
                  <a:tcPr/>
                </a:tc>
                <a:tc>
                  <a:txBody>
                    <a:bodyPr/>
                    <a:lstStyle/>
                    <a:p>
                      <a:r>
                        <a:rPr lang="en-US" sz="3200" dirty="0" smtClean="0"/>
                        <a:t>293</a:t>
                      </a:r>
                      <a:endParaRPr lang="en-US" sz="3200" dirty="0"/>
                    </a:p>
                  </a:txBody>
                  <a:tcPr/>
                </a:tc>
                <a:extLst>
                  <a:ext uri="{0D108BD9-81ED-4DB2-BD59-A6C34878D82A}">
                    <a16:rowId xmlns:a16="http://schemas.microsoft.com/office/drawing/2014/main" xmlns="" val="10003"/>
                  </a:ext>
                </a:extLst>
              </a:tr>
            </a:tbl>
          </a:graphicData>
        </a:graphic>
      </p:graphicFrame>
      <p:sp>
        <p:nvSpPr>
          <p:cNvPr id="5" name="TextBox 4"/>
          <p:cNvSpPr txBox="1"/>
          <p:nvPr/>
        </p:nvSpPr>
        <p:spPr>
          <a:xfrm>
            <a:off x="76200" y="6509583"/>
            <a:ext cx="1981200" cy="307777"/>
          </a:xfrm>
          <a:prstGeom prst="rect">
            <a:avLst/>
          </a:prstGeom>
          <a:noFill/>
        </p:spPr>
        <p:txBody>
          <a:bodyPr wrap="square" rtlCol="0">
            <a:spAutoFit/>
          </a:bodyPr>
          <a:lstStyle/>
          <a:p>
            <a:pPr defTabSz="914400"/>
            <a:r>
              <a:rPr lang="en-US" sz="1400" dirty="0" smtClean="0">
                <a:solidFill>
                  <a:srgbClr val="000000"/>
                </a:solidFill>
                <a:latin typeface="Arial"/>
              </a:rPr>
              <a:t>Kristen Grauman</a:t>
            </a:r>
            <a:endParaRPr lang="en-US" sz="1400" dirty="0">
              <a:solidFill>
                <a:srgbClr val="000000"/>
              </a:solidFill>
              <a:latin typeface="Arial"/>
            </a:endParaRPr>
          </a:p>
        </p:txBody>
      </p:sp>
    </p:spTree>
    <p:extLst>
      <p:ext uri="{BB962C8B-B14F-4D97-AF65-F5344CB8AC3E}">
        <p14:creationId xmlns:p14="http://schemas.microsoft.com/office/powerpoint/2010/main" val="2938610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That is an example fitting a model </a:t>
            </a:r>
          </a:p>
          <a:p>
            <a:r>
              <a:rPr lang="en-US" dirty="0"/>
              <a:t>	</a:t>
            </a:r>
            <a:r>
              <a:rPr lang="en-US" dirty="0" smtClean="0"/>
              <a:t>(line)…</a:t>
            </a:r>
          </a:p>
          <a:p>
            <a:endParaRPr lang="en-US" dirty="0"/>
          </a:p>
          <a:p>
            <a:r>
              <a:rPr lang="en-US" dirty="0" smtClean="0"/>
              <a:t>What about fitting a transformation (translation)?</a:t>
            </a:r>
          </a:p>
          <a:p>
            <a:endParaRPr lang="en-US" dirty="0"/>
          </a:p>
        </p:txBody>
      </p:sp>
    </p:spTree>
    <p:extLst>
      <p:ext uri="{BB962C8B-B14F-4D97-AF65-F5344CB8AC3E}">
        <p14:creationId xmlns:p14="http://schemas.microsoft.com/office/powerpoint/2010/main" val="83325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57200" y="-76200"/>
            <a:ext cx="8229600" cy="1143000"/>
          </a:xfrm>
        </p:spPr>
        <p:txBody>
          <a:bodyPr/>
          <a:lstStyle/>
          <a:p>
            <a:r>
              <a:rPr lang="en-US" smtClean="0">
                <a:latin typeface="Arial" pitchFamily="34" charset="0"/>
                <a:cs typeface="Arial" pitchFamily="34" charset="0"/>
              </a:rPr>
              <a:t>Matching local features</a:t>
            </a:r>
          </a:p>
        </p:txBody>
      </p:sp>
      <p:pic>
        <p:nvPicPr>
          <p:cNvPr id="51203" name="Content Placeholder 3" descr="building2.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325563"/>
            <a:ext cx="4064000" cy="3048000"/>
          </a:xfrm>
        </p:spPr>
      </p:pic>
      <p:pic>
        <p:nvPicPr>
          <p:cNvPr id="51204" name="Picture 4" descr="building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249363"/>
            <a:ext cx="4105275"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391583266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106363"/>
            <a:ext cx="8229600" cy="1143000"/>
          </a:xfrm>
        </p:spPr>
        <p:txBody>
          <a:bodyPr/>
          <a:lstStyle/>
          <a:p>
            <a:r>
              <a:rPr lang="en-US" sz="3800" dirty="0" smtClean="0"/>
              <a:t>RANSAC: </a:t>
            </a:r>
            <a:r>
              <a:rPr lang="en-US" sz="3800" dirty="0" smtClean="0">
                <a:solidFill>
                  <a:srgbClr val="00B050"/>
                </a:solidFill>
              </a:rPr>
              <a:t>General form</a:t>
            </a:r>
          </a:p>
        </p:txBody>
      </p:sp>
      <p:sp>
        <p:nvSpPr>
          <p:cNvPr id="113667" name="Rectangle 3"/>
          <p:cNvSpPr>
            <a:spLocks noGrp="1" noChangeArrowheads="1"/>
          </p:cNvSpPr>
          <p:nvPr>
            <p:ph idx="1"/>
          </p:nvPr>
        </p:nvSpPr>
        <p:spPr>
          <a:xfrm>
            <a:off x="457200" y="1274763"/>
            <a:ext cx="8229600" cy="4525962"/>
          </a:xfrm>
        </p:spPr>
        <p:txBody>
          <a:bodyPr/>
          <a:lstStyle/>
          <a:p>
            <a:pPr marL="533400" indent="-533400">
              <a:spcAft>
                <a:spcPts val="600"/>
              </a:spcAft>
            </a:pPr>
            <a:r>
              <a:rPr lang="en-US" sz="2400" u="sng" dirty="0" smtClean="0"/>
              <a:t>RANSAC loop</a:t>
            </a:r>
            <a:r>
              <a:rPr lang="en-US" sz="2400" dirty="0" smtClean="0"/>
              <a:t>:</a:t>
            </a:r>
          </a:p>
          <a:p>
            <a:pPr marL="533400" indent="-533400">
              <a:spcAft>
                <a:spcPts val="600"/>
              </a:spcAft>
              <a:buFontTx/>
              <a:buAutoNum type="arabicPeriod"/>
            </a:pPr>
            <a:r>
              <a:rPr lang="en-US" sz="2400" dirty="0" smtClean="0"/>
              <a:t>Randomly select a </a:t>
            </a:r>
            <a:r>
              <a:rPr lang="en-US" sz="2400" i="1" dirty="0" smtClean="0"/>
              <a:t>seed group</a:t>
            </a:r>
            <a:r>
              <a:rPr lang="en-US" sz="2400" dirty="0" smtClean="0"/>
              <a:t> on which to base transformation estimate (e.g., a group of matches)</a:t>
            </a:r>
          </a:p>
          <a:p>
            <a:pPr marL="533400" indent="-533400">
              <a:spcAft>
                <a:spcPts val="600"/>
              </a:spcAft>
              <a:buFontTx/>
              <a:buAutoNum type="arabicPeriod"/>
            </a:pPr>
            <a:r>
              <a:rPr lang="en-US" sz="2400" dirty="0" smtClean="0"/>
              <a:t>Compute transformation from seed group</a:t>
            </a:r>
          </a:p>
          <a:p>
            <a:pPr marL="533400" indent="-533400">
              <a:spcAft>
                <a:spcPts val="600"/>
              </a:spcAft>
              <a:buFontTx/>
              <a:buAutoNum type="arabicPeriod"/>
            </a:pPr>
            <a:r>
              <a:rPr lang="en-US" sz="2400" dirty="0" smtClean="0"/>
              <a:t>Find </a:t>
            </a:r>
            <a:r>
              <a:rPr lang="en-US" sz="2400" i="1" dirty="0" smtClean="0"/>
              <a:t>inliers </a:t>
            </a:r>
            <a:r>
              <a:rPr lang="en-US" sz="2400" dirty="0" smtClean="0"/>
              <a:t>to this transformation </a:t>
            </a:r>
          </a:p>
          <a:p>
            <a:pPr marL="533400" indent="-533400">
              <a:spcAft>
                <a:spcPts val="600"/>
              </a:spcAft>
              <a:buFontTx/>
              <a:buAutoNum type="arabicPeriod"/>
            </a:pPr>
            <a:r>
              <a:rPr lang="en-US" sz="2400" dirty="0" smtClean="0"/>
              <a:t>If the number of inliers is sufficiently large, re-compute  estimate of transformation on all of the inliers</a:t>
            </a:r>
            <a:br>
              <a:rPr lang="en-US" sz="2400" dirty="0" smtClean="0"/>
            </a:br>
            <a:endParaRPr lang="en-US" sz="2400" dirty="0" smtClean="0"/>
          </a:p>
          <a:p>
            <a:pPr marL="533400" indent="-533400">
              <a:spcAft>
                <a:spcPts val="600"/>
              </a:spcAft>
            </a:pPr>
            <a:r>
              <a:rPr lang="en-US" sz="2400" dirty="0" smtClean="0"/>
              <a:t>Keep the transformation with the largest number of inliers</a:t>
            </a:r>
          </a:p>
        </p:txBody>
      </p:sp>
    </p:spTree>
    <p:extLst>
      <p:ext uri="{BB962C8B-B14F-4D97-AF65-F5344CB8AC3E}">
        <p14:creationId xmlns:p14="http://schemas.microsoft.com/office/powerpoint/2010/main" val="1257026876"/>
      </p:ext>
    </p:extLst>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6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6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6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dirty="0" smtClean="0"/>
              <a:t>RANSAC verification</a:t>
            </a:r>
            <a:endParaRPr lang="en-US" dirty="0"/>
          </a:p>
        </p:txBody>
      </p:sp>
      <p:pic>
        <p:nvPicPr>
          <p:cNvPr id="8" name="Picture 4"/>
          <p:cNvPicPr>
            <a:picLocks noChangeAspect="1" noChangeArrowheads="1"/>
          </p:cNvPicPr>
          <p:nvPr/>
        </p:nvPicPr>
        <p:blipFill>
          <a:blip r:embed="rId3" cstate="print"/>
          <a:srcRect/>
          <a:stretch>
            <a:fillRect/>
          </a:stretch>
        </p:blipFill>
        <p:spPr bwMode="auto">
          <a:xfrm>
            <a:off x="157169" y="1335088"/>
            <a:ext cx="4033837" cy="2286000"/>
          </a:xfrm>
          <a:prstGeom prst="rect">
            <a:avLst/>
          </a:prstGeom>
          <a:noFill/>
          <a:ln w="9525">
            <a:noFill/>
            <a:round/>
            <a:headEnd/>
            <a:tailEnd/>
          </a:ln>
          <a:effectLst/>
        </p:spPr>
      </p:pic>
      <p:pic>
        <p:nvPicPr>
          <p:cNvPr id="9" name="Picture 5"/>
          <p:cNvPicPr>
            <a:picLocks noChangeAspect="1" noChangeArrowheads="1"/>
          </p:cNvPicPr>
          <p:nvPr/>
        </p:nvPicPr>
        <p:blipFill>
          <a:blip r:embed="rId4" cstate="print"/>
          <a:srcRect/>
          <a:stretch>
            <a:fillRect/>
          </a:stretch>
        </p:blipFill>
        <p:spPr bwMode="auto">
          <a:xfrm>
            <a:off x="4565651" y="1143000"/>
            <a:ext cx="4421188" cy="2781300"/>
          </a:xfrm>
          <a:prstGeom prst="rect">
            <a:avLst/>
          </a:prstGeom>
          <a:noFill/>
          <a:ln w="9525">
            <a:noFill/>
            <a:round/>
            <a:headEnd/>
            <a:tailEnd/>
          </a:ln>
          <a:effectLst/>
        </p:spPr>
      </p:pic>
      <p:sp>
        <p:nvSpPr>
          <p:cNvPr id="5" name="Slide Number Placeholder 4"/>
          <p:cNvSpPr>
            <a:spLocks noGrp="1"/>
          </p:cNvSpPr>
          <p:nvPr>
            <p:ph type="sldNum" sz="quarter" idx="12"/>
          </p:nvPr>
        </p:nvSpPr>
        <p:spPr/>
        <p:txBody>
          <a:bodyPr/>
          <a:lstStyle/>
          <a:p>
            <a:pPr>
              <a:defRPr/>
            </a:pPr>
            <a:fld id="{4FBDE46A-9F67-43A3-89ED-66C42CBB5C31}" type="slidenum">
              <a:rPr lang="en-US" smtClean="0"/>
              <a:pPr>
                <a:defRPr/>
              </a:pPr>
              <a:t>81</a:t>
            </a:fld>
            <a:endParaRPr lang="en-US"/>
          </a:p>
        </p:txBody>
      </p:sp>
    </p:spTree>
    <p:extLst>
      <p:ext uri="{BB962C8B-B14F-4D97-AF65-F5344CB8AC3E}">
        <p14:creationId xmlns:p14="http://schemas.microsoft.com/office/powerpoint/2010/main" val="156880036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dirty="0" smtClean="0"/>
              <a:t>RANSAC verification</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4570412" y="4038600"/>
            <a:ext cx="4421188" cy="2781300"/>
          </a:xfrm>
          <a:prstGeom prst="rect">
            <a:avLst/>
          </a:prstGeom>
          <a:noFill/>
          <a:ln w="9525">
            <a:noFill/>
            <a:round/>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161930" y="4230688"/>
            <a:ext cx="4033837" cy="2286000"/>
          </a:xfrm>
          <a:prstGeom prst="rect">
            <a:avLst/>
          </a:prstGeom>
          <a:noFill/>
          <a:ln w="9525">
            <a:noFill/>
            <a:round/>
            <a:headEnd/>
            <a:tailEnd/>
          </a:ln>
          <a:effectLst/>
        </p:spPr>
      </p:pic>
      <p:pic>
        <p:nvPicPr>
          <p:cNvPr id="8" name="Picture 4"/>
          <p:cNvPicPr>
            <a:picLocks noChangeAspect="1" noChangeArrowheads="1"/>
          </p:cNvPicPr>
          <p:nvPr/>
        </p:nvPicPr>
        <p:blipFill>
          <a:blip r:embed="rId5" cstate="print"/>
          <a:srcRect/>
          <a:stretch>
            <a:fillRect/>
          </a:stretch>
        </p:blipFill>
        <p:spPr bwMode="auto">
          <a:xfrm>
            <a:off x="157169" y="1335088"/>
            <a:ext cx="4033837" cy="2286000"/>
          </a:xfrm>
          <a:prstGeom prst="rect">
            <a:avLst/>
          </a:prstGeom>
          <a:noFill/>
          <a:ln w="9525">
            <a:noFill/>
            <a:round/>
            <a:headEnd/>
            <a:tailEnd/>
          </a:ln>
          <a:effectLst/>
        </p:spPr>
      </p:pic>
      <p:pic>
        <p:nvPicPr>
          <p:cNvPr id="9" name="Picture 5"/>
          <p:cNvPicPr>
            <a:picLocks noChangeAspect="1" noChangeArrowheads="1"/>
          </p:cNvPicPr>
          <p:nvPr/>
        </p:nvPicPr>
        <p:blipFill>
          <a:blip r:embed="rId6" cstate="print"/>
          <a:srcRect/>
          <a:stretch>
            <a:fillRect/>
          </a:stretch>
        </p:blipFill>
        <p:spPr bwMode="auto">
          <a:xfrm>
            <a:off x="4565651" y="1143000"/>
            <a:ext cx="4421188" cy="2781300"/>
          </a:xfrm>
          <a:prstGeom prst="rect">
            <a:avLst/>
          </a:prstGeom>
          <a:noFill/>
          <a:ln w="9525">
            <a:noFill/>
            <a:round/>
            <a:headEnd/>
            <a:tailEnd/>
          </a:ln>
          <a:effectLst/>
        </p:spPr>
      </p:pic>
      <p:sp>
        <p:nvSpPr>
          <p:cNvPr id="10" name="Slide Number Placeholder 9"/>
          <p:cNvSpPr>
            <a:spLocks noGrp="1"/>
          </p:cNvSpPr>
          <p:nvPr>
            <p:ph type="sldNum" sz="quarter" idx="12"/>
          </p:nvPr>
        </p:nvSpPr>
        <p:spPr/>
        <p:txBody>
          <a:bodyPr/>
          <a:lstStyle/>
          <a:p>
            <a:pPr>
              <a:defRPr/>
            </a:pPr>
            <a:fld id="{4FBDE46A-9F67-43A3-89ED-66C42CBB5C31}" type="slidenum">
              <a:rPr lang="en-US" smtClean="0"/>
              <a:pPr>
                <a:defRPr/>
              </a:pPr>
              <a:t>82</a:t>
            </a:fld>
            <a:endParaRPr lang="en-US"/>
          </a:p>
        </p:txBody>
      </p:sp>
    </p:spTree>
    <p:extLst>
      <p:ext uri="{BB962C8B-B14F-4D97-AF65-F5344CB8AC3E}">
        <p14:creationId xmlns:p14="http://schemas.microsoft.com/office/powerpoint/2010/main" val="69861754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5"/>
          <p:cNvSpPr>
            <a:spLocks noGrp="1"/>
          </p:cNvSpPr>
          <p:nvPr>
            <p:ph type="title" idx="4294967295"/>
          </p:nvPr>
        </p:nvSpPr>
        <p:spPr/>
        <p:txBody>
          <a:bodyPr/>
          <a:lstStyle/>
          <a:p>
            <a:pPr eaLnBrk="1" hangingPunct="1"/>
            <a:r>
              <a:rPr lang="en-US" smtClean="0"/>
              <a:t>Video Google System</a:t>
            </a:r>
          </a:p>
        </p:txBody>
      </p:sp>
      <p:sp>
        <p:nvSpPr>
          <p:cNvPr id="88068" name="Content Placeholder 6"/>
          <p:cNvSpPr>
            <a:spLocks noGrp="1"/>
          </p:cNvSpPr>
          <p:nvPr>
            <p:ph idx="4294967295"/>
          </p:nvPr>
        </p:nvSpPr>
        <p:spPr>
          <a:xfrm>
            <a:off x="457200" y="1219200"/>
            <a:ext cx="4478338" cy="4495800"/>
          </a:xfrm>
        </p:spPr>
        <p:txBody>
          <a:bodyPr/>
          <a:lstStyle/>
          <a:p>
            <a:pPr marL="456915" indent="-456915" eaLnBrk="1" hangingPunct="1">
              <a:buFont typeface="Trebuchet MS" pitchFamily="34" charset="0"/>
              <a:buAutoNum type="arabicPeriod"/>
            </a:pPr>
            <a:r>
              <a:rPr lang="en-US" dirty="0" smtClean="0"/>
              <a:t>Collect all words within query region</a:t>
            </a:r>
          </a:p>
          <a:p>
            <a:pPr marL="456915" indent="-456915" eaLnBrk="1" hangingPunct="1">
              <a:buFont typeface="Trebuchet MS" pitchFamily="34" charset="0"/>
              <a:buAutoNum type="arabicPeriod"/>
            </a:pPr>
            <a:r>
              <a:rPr lang="en-US" dirty="0" smtClean="0"/>
              <a:t>Inverted file index to find relevant frames</a:t>
            </a:r>
          </a:p>
          <a:p>
            <a:pPr marL="456915" indent="-456915" eaLnBrk="1" hangingPunct="1">
              <a:buFont typeface="Trebuchet MS" pitchFamily="34" charset="0"/>
              <a:buAutoNum type="arabicPeriod"/>
            </a:pPr>
            <a:r>
              <a:rPr lang="en-US" dirty="0" smtClean="0"/>
              <a:t>Compare word counts</a:t>
            </a:r>
          </a:p>
          <a:p>
            <a:pPr marL="456915" indent="-456915" eaLnBrk="1" hangingPunct="1">
              <a:buFont typeface="Trebuchet MS" pitchFamily="34" charset="0"/>
              <a:buAutoNum type="arabicPeriod"/>
            </a:pPr>
            <a:r>
              <a:rPr lang="en-US" dirty="0" smtClean="0"/>
              <a:t>Spatial verification</a:t>
            </a:r>
            <a:endParaRPr lang="en-US" dirty="0" smtClean="0">
              <a:hlinkClick r:id=""/>
            </a:endParaRPr>
          </a:p>
          <a:p>
            <a:pPr marL="456915" indent="-456915" eaLnBrk="1" hangingPunct="1"/>
            <a:endParaRPr lang="en-US" dirty="0" smtClean="0">
              <a:hlinkClick r:id=""/>
            </a:endParaRPr>
          </a:p>
          <a:p>
            <a:pPr marL="456915" indent="-456915" eaLnBrk="1" hangingPunct="1">
              <a:buNone/>
            </a:pPr>
            <a:r>
              <a:rPr lang="en-US" dirty="0" err="1" smtClean="0"/>
              <a:t>Sivic</a:t>
            </a:r>
            <a:r>
              <a:rPr lang="en-US" dirty="0" smtClean="0"/>
              <a:t> &amp; </a:t>
            </a:r>
            <a:r>
              <a:rPr lang="en-US" dirty="0" err="1" smtClean="0"/>
              <a:t>Zisserman</a:t>
            </a:r>
            <a:r>
              <a:rPr lang="en-US" dirty="0" smtClean="0"/>
              <a:t>, ICCV 2003</a:t>
            </a:r>
            <a:endParaRPr lang="en-US" dirty="0" smtClean="0">
              <a:hlinkClick r:id=""/>
            </a:endParaRPr>
          </a:p>
          <a:p>
            <a:pPr marL="456915" indent="-456915" eaLnBrk="1" hangingPunct="1">
              <a:buNone/>
            </a:pPr>
            <a:endParaRPr lang="en-US" dirty="0" smtClean="0">
              <a:hlinkClick r:id=""/>
            </a:endParaRPr>
          </a:p>
          <a:p>
            <a:pPr marL="456915" indent="-456915" eaLnBrk="1" hangingPunct="1"/>
            <a:r>
              <a:rPr lang="en-US" dirty="0" smtClean="0"/>
              <a:t>Demo online at : </a:t>
            </a:r>
            <a:r>
              <a:rPr lang="en-US" sz="1800" dirty="0"/>
              <a:t>http://www.robots.ox.ac.uk/~vgg/research/vgoogle/index.html</a:t>
            </a:r>
          </a:p>
          <a:p>
            <a:pPr marL="456915" indent="-456915" eaLnBrk="1" hangingPunct="1"/>
            <a:endParaRPr lang="en-US" dirty="0" smtClean="0"/>
          </a:p>
        </p:txBody>
      </p:sp>
      <p:pic>
        <p:nvPicPr>
          <p:cNvPr id="88071" name="Picture 7" descr="fac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07063" y="333375"/>
            <a:ext cx="20732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p575280_fp_002_sma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94290" y="5202238"/>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tp575280_fp_003_smal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81813" y="2344738"/>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tp575280_fp_004_small.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89525" y="2349503"/>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tp575280_fp_005_small.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94290" y="3762378"/>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tp575280_fp_006_small.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81813" y="5216527"/>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tp575280_fp_007_small.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81813" y="3756025"/>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9" name="Picture 15" descr="tp575280_zo_002_small.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717713" y="2432053"/>
            <a:ext cx="19050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0" name="Picture 16" descr="tp575280_zo_003_small.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258925" y="2728913"/>
            <a:ext cx="1905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2" name="Picture 18" descr="tp575280_zo_005_small.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4152563" y="1778000"/>
            <a:ext cx="1905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5" name="TextBox 27"/>
          <p:cNvSpPr txBox="1">
            <a:spLocks noChangeArrowheads="1"/>
          </p:cNvSpPr>
          <p:nvPr/>
        </p:nvSpPr>
        <p:spPr bwMode="auto">
          <a:xfrm>
            <a:off x="7764463" y="812800"/>
            <a:ext cx="1219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a:solidFill>
                  <a:srgbClr val="000000"/>
                </a:solidFill>
                <a:latin typeface="Trebuchet MS" pitchFamily="34" charset="0"/>
              </a:rPr>
              <a:t>Query region</a:t>
            </a:r>
          </a:p>
        </p:txBody>
      </p:sp>
      <p:sp>
        <p:nvSpPr>
          <p:cNvPr id="29" name="Down Arrow 28"/>
          <p:cNvSpPr>
            <a:spLocks noChangeArrowheads="1"/>
          </p:cNvSpPr>
          <p:nvPr/>
        </p:nvSpPr>
        <p:spPr bwMode="auto">
          <a:xfrm>
            <a:off x="6618291" y="1916116"/>
            <a:ext cx="361128" cy="490984"/>
          </a:xfrm>
          <a:prstGeom prst="downArrow">
            <a:avLst>
              <a:gd name="adj1" fmla="val 50000"/>
              <a:gd name="adj2" fmla="val 49892"/>
            </a:avLst>
          </a:prstGeom>
          <a:solidFill>
            <a:schemeClr val="bg1"/>
          </a:solidFill>
          <a:ln w="12700" cap="sq" algn="ctr">
            <a:solidFill>
              <a:schemeClr val="bg2"/>
            </a:solidFill>
            <a:round/>
            <a:headEnd type="none" w="sm" len="sm"/>
            <a:tailEnd type="none" w="sm" len="sm"/>
          </a:ln>
        </p:spPr>
        <p:txBody>
          <a:bodyPr wrap="none" lIns="89944" tIns="46771" rIns="89944" bIns="46771">
            <a:spAutoFit/>
          </a:bodyPr>
          <a:lstStyle/>
          <a:p>
            <a:pPr eaLnBrk="0" fontAlgn="base" hangingPunct="0">
              <a:spcBef>
                <a:spcPct val="0"/>
              </a:spcBef>
              <a:spcAft>
                <a:spcPct val="0"/>
              </a:spcAft>
            </a:pPr>
            <a:endParaRPr lang="en-US" sz="2000">
              <a:solidFill>
                <a:srgbClr val="FFFFFF"/>
              </a:solidFill>
            </a:endParaRPr>
          </a:p>
        </p:txBody>
      </p:sp>
      <p:sp>
        <p:nvSpPr>
          <p:cNvPr id="30" name="TextBox 29"/>
          <p:cNvSpPr txBox="1">
            <a:spLocks noChangeArrowheads="1"/>
          </p:cNvSpPr>
          <p:nvPr/>
        </p:nvSpPr>
        <p:spPr bwMode="auto">
          <a:xfrm rot="5400000">
            <a:off x="7417594" y="4463257"/>
            <a:ext cx="2763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a:solidFill>
                  <a:srgbClr val="000000"/>
                </a:solidFill>
                <a:latin typeface="Trebuchet MS" pitchFamily="34" charset="0"/>
              </a:rPr>
              <a:t>Retrieved frames</a:t>
            </a:r>
          </a:p>
        </p:txBody>
      </p:sp>
      <p:sp>
        <p:nvSpPr>
          <p:cNvPr id="22" name="TextBox 21"/>
          <p:cNvSpPr txBox="1"/>
          <p:nvPr/>
        </p:nvSpPr>
        <p:spPr>
          <a:xfrm>
            <a:off x="7567318" y="6550223"/>
            <a:ext cx="2110082"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rPr>
              <a:t>Kristen </a:t>
            </a:r>
            <a:r>
              <a:rPr kumimoji="0" lang="en-US" sz="1400" b="0" i="0" u="none" strike="noStrike" kern="0" cap="none" spc="0" normalizeH="0" baseline="0" noProof="0" dirty="0" err="1" smtClean="0">
                <a:ln>
                  <a:noFill/>
                </a:ln>
                <a:solidFill>
                  <a:sysClr val="windowText" lastClr="000000"/>
                </a:solidFill>
                <a:effectLst/>
                <a:uLnTx/>
                <a:uFillTx/>
              </a:rPr>
              <a:t>Grauman</a:t>
            </a:r>
            <a:endParaRPr kumimoji="0" lang="en-US" sz="1400" b="0" i="0" u="none" strike="noStrike" kern="0" cap="none" spc="0" normalizeH="0" baseline="0" noProof="0" dirty="0" smtClean="0">
              <a:ln>
                <a:noFill/>
              </a:ln>
              <a:solidFill>
                <a:sysClr val="windowText" lastClr="000000"/>
              </a:solidFill>
              <a:effectLst/>
              <a:uLnTx/>
              <a:uFillTx/>
            </a:endParaRPr>
          </a:p>
        </p:txBody>
      </p:sp>
      <p:sp>
        <p:nvSpPr>
          <p:cNvPr id="18" name="Slide Number Placeholder 17"/>
          <p:cNvSpPr>
            <a:spLocks noGrp="1"/>
          </p:cNvSpPr>
          <p:nvPr>
            <p:ph type="sldNum" sz="quarter" idx="10"/>
          </p:nvPr>
        </p:nvSpPr>
        <p:spPr/>
        <p:txBody>
          <a:bodyPr/>
          <a:lstStyle/>
          <a:p>
            <a:pPr>
              <a:defRPr/>
            </a:pPr>
            <a:fld id="{34889E67-47A7-41E4-BBBE-4D02CE4441B8}" type="slidenum">
              <a:rPr lang="de-DE" smtClean="0"/>
              <a:pPr>
                <a:defRPr/>
              </a:pPr>
              <a:t>83</a:t>
            </a:fld>
            <a:endParaRPr lang="de-DE"/>
          </a:p>
        </p:txBody>
      </p:sp>
    </p:spTree>
    <p:extLst>
      <p:ext uri="{BB962C8B-B14F-4D97-AF65-F5344CB8AC3E}">
        <p14:creationId xmlns:p14="http://schemas.microsoft.com/office/powerpoint/2010/main" val="8168964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0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06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806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build="p"/>
      <p:bldP spid="29" grpId="0" animBg="1"/>
      <p:bldP spid="3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smtClean="0"/>
              <a:t>Example Applications</a:t>
            </a:r>
          </a:p>
        </p:txBody>
      </p:sp>
      <p:sp>
        <p:nvSpPr>
          <p:cNvPr id="29701" name="Text Box 4"/>
          <p:cNvSpPr txBox="1">
            <a:spLocks noChangeArrowheads="1"/>
          </p:cNvSpPr>
          <p:nvPr/>
        </p:nvSpPr>
        <p:spPr bwMode="auto">
          <a:xfrm>
            <a:off x="1233488" y="4162425"/>
            <a:ext cx="3697287" cy="1387475"/>
          </a:xfrm>
          <a:prstGeom prst="rect">
            <a:avLst/>
          </a:prstGeom>
          <a:noFill/>
          <a:ln w="12700" cap="sq">
            <a:noFill/>
            <a:miter lim="800000"/>
            <a:headEnd type="none" w="sm" len="sm"/>
            <a:tailEnd type="none" w="sm" len="sm"/>
          </a:ln>
        </p:spPr>
        <p:txBody>
          <a:bodyPr wrap="none" lIns="90000" tIns="46800" rIns="90000" bIns="46800">
            <a:spAutoFit/>
          </a:bodyPr>
          <a:lstStyle/>
          <a:p>
            <a:pPr defTabSz="914400" eaLnBrk="0" fontAlgn="base" hangingPunct="0">
              <a:spcBef>
                <a:spcPct val="0"/>
              </a:spcBef>
              <a:spcAft>
                <a:spcPct val="0"/>
              </a:spcAft>
            </a:pPr>
            <a:r>
              <a:rPr lang="en-US" sz="2400" b="1" dirty="0">
                <a:solidFill>
                  <a:srgbClr val="000000"/>
                </a:solidFill>
                <a:cs typeface="Arial" charset="0"/>
              </a:rPr>
              <a:t>Mobile tourist </a:t>
            </a:r>
            <a:r>
              <a:rPr lang="en-US" sz="2400" b="1" dirty="0" smtClean="0">
                <a:solidFill>
                  <a:srgbClr val="000000"/>
                </a:solidFill>
                <a:cs typeface="Arial" charset="0"/>
              </a:rPr>
              <a:t>guide</a:t>
            </a:r>
          </a:p>
          <a:p>
            <a:pPr defTabSz="914400" eaLnBrk="0" fontAlgn="base" hangingPunct="0">
              <a:spcBef>
                <a:spcPct val="0"/>
              </a:spcBef>
              <a:spcAft>
                <a:spcPct val="0"/>
              </a:spcAft>
              <a:buClr>
                <a:srgbClr val="000099"/>
              </a:buClr>
              <a:buFontTx/>
              <a:buChar char="•"/>
            </a:pPr>
            <a:r>
              <a:rPr lang="en-US" sz="2000" b="1" dirty="0" smtClean="0">
                <a:solidFill>
                  <a:srgbClr val="000000"/>
                </a:solidFill>
                <a:cs typeface="Arial" charset="0"/>
              </a:rPr>
              <a:t> Self-localization</a:t>
            </a:r>
            <a:endParaRPr lang="en-US" sz="2000" b="1" dirty="0">
              <a:solidFill>
                <a:srgbClr val="000000"/>
              </a:solidFill>
              <a:cs typeface="Arial" charset="0"/>
            </a:endParaRPr>
          </a:p>
          <a:p>
            <a:pPr defTabSz="914400" eaLnBrk="0" fontAlgn="base" hangingPunct="0">
              <a:spcBef>
                <a:spcPct val="0"/>
              </a:spcBef>
              <a:spcAft>
                <a:spcPct val="0"/>
              </a:spcAft>
              <a:buClr>
                <a:srgbClr val="000099"/>
              </a:buClr>
              <a:buFontTx/>
              <a:buChar char="•"/>
            </a:pPr>
            <a:r>
              <a:rPr lang="en-US" sz="2000" b="1" dirty="0" smtClean="0">
                <a:solidFill>
                  <a:srgbClr val="000000"/>
                </a:solidFill>
                <a:cs typeface="Arial" charset="0"/>
              </a:rPr>
              <a:t> </a:t>
            </a:r>
            <a:r>
              <a:rPr lang="en-US" sz="2000" b="1" dirty="0">
                <a:solidFill>
                  <a:srgbClr val="000000"/>
                </a:solidFill>
                <a:cs typeface="Arial" charset="0"/>
              </a:rPr>
              <a:t>Object/building recognition</a:t>
            </a:r>
          </a:p>
          <a:p>
            <a:pPr defTabSz="914400" eaLnBrk="0" fontAlgn="base" hangingPunct="0">
              <a:spcBef>
                <a:spcPct val="0"/>
              </a:spcBef>
              <a:spcAft>
                <a:spcPct val="0"/>
              </a:spcAft>
              <a:buClr>
                <a:srgbClr val="000099"/>
              </a:buClr>
              <a:buFontTx/>
              <a:buChar char="•"/>
            </a:pPr>
            <a:r>
              <a:rPr lang="en-US" sz="2000" b="1" dirty="0">
                <a:solidFill>
                  <a:srgbClr val="000000"/>
                </a:solidFill>
                <a:cs typeface="Arial" charset="0"/>
              </a:rPr>
              <a:t> Photo/video augmentation</a:t>
            </a:r>
          </a:p>
        </p:txBody>
      </p:sp>
      <p:pic>
        <p:nvPicPr>
          <p:cNvPr id="29702" name="Picture 5" descr="wearable-computing-segm-white"/>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871663" y="1557338"/>
            <a:ext cx="1595437" cy="2484437"/>
          </a:xfrm>
          <a:prstGeom prst="rect">
            <a:avLst/>
          </a:prstGeom>
          <a:noFill/>
          <a:ln w="9525">
            <a:noFill/>
            <a:miter lim="800000"/>
            <a:headEnd/>
            <a:tailEnd/>
          </a:ln>
        </p:spPr>
      </p:pic>
      <p:pic>
        <p:nvPicPr>
          <p:cNvPr id="29703" name="Picture 9"/>
          <p:cNvPicPr>
            <a:picLocks noChangeAspect="1" noChangeArrowheads="1"/>
          </p:cNvPicPr>
          <p:nvPr/>
        </p:nvPicPr>
        <p:blipFill>
          <a:blip r:embed="rId4"/>
          <a:srcRect/>
          <a:stretch>
            <a:fillRect/>
          </a:stretch>
        </p:blipFill>
        <p:spPr bwMode="auto">
          <a:xfrm>
            <a:off x="5003800" y="1304925"/>
            <a:ext cx="3600450" cy="2700338"/>
          </a:xfrm>
          <a:prstGeom prst="rect">
            <a:avLst/>
          </a:prstGeom>
          <a:noFill/>
          <a:ln w="12700" cap="sq">
            <a:noFill/>
            <a:miter lim="800000"/>
            <a:headEnd type="none" w="sm" len="sm"/>
            <a:tailEnd type="none" w="sm" len="sm"/>
          </a:ln>
        </p:spPr>
      </p:pic>
      <p:grpSp>
        <p:nvGrpSpPr>
          <p:cNvPr id="2" name="Group 16"/>
          <p:cNvGrpSpPr>
            <a:grpSpLocks/>
          </p:cNvGrpSpPr>
          <p:nvPr/>
        </p:nvGrpSpPr>
        <p:grpSpPr bwMode="auto">
          <a:xfrm>
            <a:off x="6624638" y="1377950"/>
            <a:ext cx="1589087" cy="2484438"/>
            <a:chOff x="4173" y="913"/>
            <a:chExt cx="1001" cy="1565"/>
          </a:xfrm>
        </p:grpSpPr>
        <p:grpSp>
          <p:nvGrpSpPr>
            <p:cNvPr id="3" name="Group 14"/>
            <p:cNvGrpSpPr>
              <a:grpSpLocks/>
            </p:cNvGrpSpPr>
            <p:nvPr/>
          </p:nvGrpSpPr>
          <p:grpSpPr bwMode="auto">
            <a:xfrm>
              <a:off x="4195" y="1071"/>
              <a:ext cx="953" cy="1407"/>
              <a:chOff x="4195" y="1071"/>
              <a:chExt cx="953" cy="1407"/>
            </a:xfrm>
          </p:grpSpPr>
          <p:sp>
            <p:nvSpPr>
              <p:cNvPr id="29708" name="Line 10"/>
              <p:cNvSpPr>
                <a:spLocks noChangeShapeType="1"/>
              </p:cNvSpPr>
              <p:nvPr/>
            </p:nvSpPr>
            <p:spPr bwMode="auto">
              <a:xfrm flipV="1">
                <a:off x="4195" y="2432"/>
                <a:ext cx="953" cy="45"/>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09" name="Line 11"/>
              <p:cNvSpPr>
                <a:spLocks noChangeShapeType="1"/>
              </p:cNvSpPr>
              <p:nvPr/>
            </p:nvSpPr>
            <p:spPr bwMode="auto">
              <a:xfrm flipV="1">
                <a:off x="4195" y="1117"/>
                <a:ext cx="0" cy="1361"/>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10" name="Line 12"/>
              <p:cNvSpPr>
                <a:spLocks noChangeShapeType="1"/>
              </p:cNvSpPr>
              <p:nvPr/>
            </p:nvSpPr>
            <p:spPr bwMode="auto">
              <a:xfrm flipV="1">
                <a:off x="4195" y="1071"/>
                <a:ext cx="953" cy="45"/>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11" name="Line 13"/>
              <p:cNvSpPr>
                <a:spLocks noChangeShapeType="1"/>
              </p:cNvSpPr>
              <p:nvPr/>
            </p:nvSpPr>
            <p:spPr bwMode="auto">
              <a:xfrm>
                <a:off x="5148" y="1071"/>
                <a:ext cx="0" cy="1361"/>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grpSp>
        <p:sp>
          <p:nvSpPr>
            <p:cNvPr id="29707" name="Text Box 15"/>
            <p:cNvSpPr txBox="1">
              <a:spLocks noChangeArrowheads="1"/>
            </p:cNvSpPr>
            <p:nvPr/>
          </p:nvSpPr>
          <p:spPr bwMode="auto">
            <a:xfrm rot="-166250">
              <a:off x="4173" y="913"/>
              <a:ext cx="1001" cy="192"/>
            </a:xfrm>
            <a:prstGeom prst="rect">
              <a:avLst/>
            </a:prstGeom>
            <a:noFill/>
            <a:ln w="12700" cap="sq">
              <a:noFill/>
              <a:miter lim="800000"/>
              <a:headEnd type="none" w="sm" len="sm"/>
              <a:tailEnd type="none" w="sm" len="sm"/>
            </a:ln>
          </p:spPr>
          <p:txBody>
            <a:bodyPr wrap="none" lIns="90000" tIns="46800" rIns="90000" bIns="46800">
              <a:spAutoFit/>
            </a:bodyPr>
            <a:lstStyle/>
            <a:p>
              <a:pPr defTabSz="914400" eaLnBrk="0" fontAlgn="base" hangingPunct="0">
                <a:spcBef>
                  <a:spcPct val="0"/>
                </a:spcBef>
                <a:spcAft>
                  <a:spcPct val="0"/>
                </a:spcAft>
              </a:pPr>
              <a:r>
                <a:rPr lang="en-US" sz="1400">
                  <a:solidFill>
                    <a:srgbClr val="FF0000"/>
                  </a:solidFill>
                  <a:cs typeface="Arial" charset="0"/>
                </a:rPr>
                <a:t>Aachen Cathedral</a:t>
              </a:r>
            </a:p>
          </p:txBody>
        </p:sp>
      </p:grpSp>
      <p:sp>
        <p:nvSpPr>
          <p:cNvPr id="29705" name="Text Box 17"/>
          <p:cNvSpPr txBox="1">
            <a:spLocks noChangeArrowheads="1"/>
          </p:cNvSpPr>
          <p:nvPr/>
        </p:nvSpPr>
        <p:spPr bwMode="auto">
          <a:xfrm>
            <a:off x="5521325" y="6405563"/>
            <a:ext cx="3332163" cy="341312"/>
          </a:xfrm>
          <a:prstGeom prst="rect">
            <a:avLst/>
          </a:prstGeom>
          <a:noFill/>
          <a:ln w="12700" cap="sq">
            <a:noFill/>
            <a:miter lim="800000"/>
            <a:headEnd type="none" w="sm" len="sm"/>
            <a:tailEnd type="none" w="sm" len="sm"/>
          </a:ln>
        </p:spPr>
        <p:txBody>
          <a:bodyPr wrap="none" lIns="90000" tIns="46800" rIns="90000" bIns="46800">
            <a:spAutoFit/>
          </a:bodyPr>
          <a:lstStyle/>
          <a:p>
            <a:pPr algn="r" defTabSz="914400" eaLnBrk="0" fontAlgn="base" hangingPunct="0">
              <a:spcBef>
                <a:spcPct val="0"/>
              </a:spcBef>
              <a:spcAft>
                <a:spcPct val="0"/>
              </a:spcAft>
            </a:pPr>
            <a:r>
              <a:rPr kumimoji="1" lang="en-US" sz="1600">
                <a:solidFill>
                  <a:srgbClr val="000099"/>
                </a:solidFill>
                <a:cs typeface="Arial" charset="0"/>
              </a:rPr>
              <a:t>[Quack, Leibe, Van Gool, CIVR’08]</a:t>
            </a:r>
          </a:p>
        </p:txBody>
      </p:sp>
      <p:sp>
        <p:nvSpPr>
          <p:cNvPr id="15" name="Slide Number Placeholder 14"/>
          <p:cNvSpPr>
            <a:spLocks noGrp="1"/>
          </p:cNvSpPr>
          <p:nvPr>
            <p:ph type="sldNum" sz="quarter" idx="10"/>
          </p:nvPr>
        </p:nvSpPr>
        <p:spPr/>
        <p:txBody>
          <a:bodyPr/>
          <a:lstStyle/>
          <a:p>
            <a:pPr fontAlgn="base">
              <a:spcBef>
                <a:spcPct val="0"/>
              </a:spcBef>
              <a:spcAft>
                <a:spcPct val="0"/>
              </a:spcAft>
              <a:defRPr/>
            </a:pPr>
            <a:fld id="{5FEA7B59-9933-4D8F-B34B-A6B79A1CBFFE}" type="slidenum">
              <a:rPr lang="de-DE" smtClean="0">
                <a:solidFill>
                  <a:srgbClr val="000000"/>
                </a:solidFill>
              </a:rPr>
              <a:pPr fontAlgn="base">
                <a:spcBef>
                  <a:spcPct val="0"/>
                </a:spcBef>
                <a:spcAft>
                  <a:spcPct val="0"/>
                </a:spcAft>
                <a:defRPr/>
              </a:pPr>
              <a:t>84</a:t>
            </a:fld>
            <a:endParaRPr lang="de-DE">
              <a:solidFill>
                <a:srgbClr val="000000"/>
              </a:solidFill>
            </a:endParaRPr>
          </a:p>
        </p:txBody>
      </p:sp>
    </p:spTree>
    <p:extLst>
      <p:ext uri="{BB962C8B-B14F-4D97-AF65-F5344CB8AC3E}">
        <p14:creationId xmlns:p14="http://schemas.microsoft.com/office/powerpoint/2010/main" val="11734873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5"/>
          <p:cNvSpPr>
            <a:spLocks noGrp="1"/>
          </p:cNvSpPr>
          <p:nvPr>
            <p:ph type="title"/>
          </p:nvPr>
        </p:nvSpPr>
        <p:spPr/>
        <p:txBody>
          <a:bodyPr/>
          <a:lstStyle/>
          <a:p>
            <a:pPr eaLnBrk="1" hangingPunct="1"/>
            <a:r>
              <a:rPr lang="en-US" smtClean="0"/>
              <a:t>Application: Large-Scale Retrieval</a:t>
            </a:r>
            <a:endParaRPr lang="de-CH" smtClean="0"/>
          </a:p>
        </p:txBody>
      </p:sp>
      <p:sp>
        <p:nvSpPr>
          <p:cNvPr id="31749" name="Rectangle 7"/>
          <p:cNvSpPr>
            <a:spLocks noChangeArrowheads="1"/>
          </p:cNvSpPr>
          <p:nvPr/>
        </p:nvSpPr>
        <p:spPr bwMode="auto">
          <a:xfrm>
            <a:off x="7054850" y="6450013"/>
            <a:ext cx="1787525" cy="338137"/>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600">
                <a:solidFill>
                  <a:srgbClr val="000000"/>
                </a:solidFill>
                <a:cs typeface="Arial" charset="0"/>
              </a:rPr>
              <a:t>[Philbin CVPR’07]</a:t>
            </a:r>
            <a:endParaRPr lang="de-CH" sz="1600">
              <a:solidFill>
                <a:srgbClr val="FFFFFF"/>
              </a:solidFill>
              <a:cs typeface="Arial" charset="0"/>
            </a:endParaRPr>
          </a:p>
        </p:txBody>
      </p:sp>
      <p:sp>
        <p:nvSpPr>
          <p:cNvPr id="31750" name="Rectangle 10"/>
          <p:cNvSpPr>
            <a:spLocks noChangeArrowheads="1"/>
          </p:cNvSpPr>
          <p:nvPr/>
        </p:nvSpPr>
        <p:spPr bwMode="auto">
          <a:xfrm>
            <a:off x="701675" y="6057900"/>
            <a:ext cx="79692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Query</a:t>
            </a:r>
            <a:endParaRPr lang="de-CH">
              <a:solidFill>
                <a:srgbClr val="FFFFFF"/>
              </a:solidFill>
              <a:cs typeface="Arial" charset="0"/>
            </a:endParaRPr>
          </a:p>
        </p:txBody>
      </p:sp>
      <p:sp>
        <p:nvSpPr>
          <p:cNvPr id="31751" name="Rectangle 11"/>
          <p:cNvSpPr>
            <a:spLocks noChangeArrowheads="1"/>
          </p:cNvSpPr>
          <p:nvPr/>
        </p:nvSpPr>
        <p:spPr bwMode="auto">
          <a:xfrm>
            <a:off x="1870075" y="6057900"/>
            <a:ext cx="631507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Results from 5k Flickr images (demo available for 100k set)</a:t>
            </a:r>
            <a:endParaRPr lang="de-CH">
              <a:solidFill>
                <a:srgbClr val="FFFFFF"/>
              </a:solidFill>
              <a:cs typeface="Arial" charset="0"/>
            </a:endParaRPr>
          </a:p>
        </p:txBody>
      </p:sp>
      <p:pic>
        <p:nvPicPr>
          <p:cNvPr id="31752" name="Picture 2"/>
          <p:cNvPicPr>
            <a:picLocks noChangeAspect="1" noChangeArrowheads="1"/>
          </p:cNvPicPr>
          <p:nvPr/>
        </p:nvPicPr>
        <p:blipFill>
          <a:blip r:embed="rId3"/>
          <a:srcRect l="2823" r="13885"/>
          <a:stretch>
            <a:fillRect/>
          </a:stretch>
        </p:blipFill>
        <p:spPr bwMode="auto">
          <a:xfrm>
            <a:off x="409575" y="1092200"/>
            <a:ext cx="8616950" cy="4999038"/>
          </a:xfrm>
          <a:prstGeom prst="rect">
            <a:avLst/>
          </a:prstGeom>
          <a:noFill/>
          <a:ln w="12700" cap="sq">
            <a:noFill/>
            <a:miter lim="800000"/>
            <a:headEnd type="none" w="sm" len="sm"/>
            <a:tailEnd type="none" w="sm" len="sm"/>
          </a:ln>
        </p:spPr>
      </p:pic>
      <p:sp>
        <p:nvSpPr>
          <p:cNvPr id="7" name="Slide Number Placeholder 6"/>
          <p:cNvSpPr>
            <a:spLocks noGrp="1"/>
          </p:cNvSpPr>
          <p:nvPr>
            <p:ph type="sldNum" sz="quarter" idx="10"/>
          </p:nvPr>
        </p:nvSpPr>
        <p:spPr/>
        <p:txBody>
          <a:bodyPr/>
          <a:lstStyle/>
          <a:p>
            <a:pPr fontAlgn="base">
              <a:spcBef>
                <a:spcPct val="0"/>
              </a:spcBef>
              <a:spcAft>
                <a:spcPct val="0"/>
              </a:spcAft>
              <a:defRPr/>
            </a:pPr>
            <a:fld id="{EEBBC7F0-8EBE-4EE3-A9E5-36DEE34398E9}" type="slidenum">
              <a:rPr lang="de-DE" smtClean="0">
                <a:solidFill>
                  <a:srgbClr val="000000"/>
                </a:solidFill>
              </a:rPr>
              <a:pPr fontAlgn="base">
                <a:spcBef>
                  <a:spcPct val="0"/>
                </a:spcBef>
                <a:spcAft>
                  <a:spcPct val="0"/>
                </a:spcAft>
                <a:defRPr/>
              </a:pPr>
              <a:t>85</a:t>
            </a:fld>
            <a:endParaRPr lang="de-DE">
              <a:solidFill>
                <a:srgbClr val="000000"/>
              </a:solidFill>
            </a:endParaRPr>
          </a:p>
        </p:txBody>
      </p:sp>
    </p:spTree>
    <p:extLst>
      <p:ext uri="{BB962C8B-B14F-4D97-AF65-F5344CB8AC3E}">
        <p14:creationId xmlns:p14="http://schemas.microsoft.com/office/powerpoint/2010/main" val="377981116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5"/>
          <p:cNvSpPr>
            <a:spLocks noGrp="1"/>
          </p:cNvSpPr>
          <p:nvPr>
            <p:ph type="title"/>
          </p:nvPr>
        </p:nvSpPr>
        <p:spPr/>
        <p:txBody>
          <a:bodyPr/>
          <a:lstStyle/>
          <a:p>
            <a:pPr eaLnBrk="1" hangingPunct="1"/>
            <a:r>
              <a:rPr lang="en-US" smtClean="0"/>
              <a:t>Web Demo: Movie Poster Recognition</a:t>
            </a:r>
            <a:endParaRPr lang="de-CH" smtClean="0"/>
          </a:p>
        </p:txBody>
      </p:sp>
      <p:grpSp>
        <p:nvGrpSpPr>
          <p:cNvPr id="2" name="Group 10"/>
          <p:cNvGrpSpPr>
            <a:grpSpLocks/>
          </p:cNvGrpSpPr>
          <p:nvPr/>
        </p:nvGrpSpPr>
        <p:grpSpPr bwMode="auto">
          <a:xfrm>
            <a:off x="2286000" y="1092200"/>
            <a:ext cx="6265863" cy="5403850"/>
            <a:chOff x="1760499" y="1092168"/>
            <a:chExt cx="6265918" cy="5403924"/>
          </a:xfrm>
        </p:grpSpPr>
        <p:sp>
          <p:nvSpPr>
            <p:cNvPr id="30728" name="Rectangle 7"/>
            <p:cNvSpPr>
              <a:spLocks noChangeArrowheads="1"/>
            </p:cNvSpPr>
            <p:nvPr/>
          </p:nvSpPr>
          <p:spPr bwMode="auto">
            <a:xfrm>
              <a:off x="1760499" y="6126760"/>
              <a:ext cx="6265918" cy="369332"/>
            </a:xfrm>
            <a:prstGeom prst="rect">
              <a:avLst/>
            </a:prstGeom>
            <a:noFill/>
            <a:ln w="9525">
              <a:noFill/>
              <a:miter lim="800000"/>
              <a:headEnd/>
              <a:tailEnd/>
            </a:ln>
          </p:spPr>
          <p:txBody>
            <a:bodyPr>
              <a:spAutoFit/>
            </a:bodyPr>
            <a:lstStyle/>
            <a:p>
              <a:pPr algn="ctr" defTabSz="914400" eaLnBrk="0" fontAlgn="base" hangingPunct="0">
                <a:spcBef>
                  <a:spcPct val="0"/>
                </a:spcBef>
                <a:spcAft>
                  <a:spcPct val="0"/>
                </a:spcAft>
              </a:pPr>
              <a:r>
                <a:rPr lang="de-CH" u="sng">
                  <a:solidFill>
                    <a:srgbClr val="000099"/>
                  </a:solidFill>
                  <a:cs typeface="Arial" charset="0"/>
                </a:rPr>
                <a:t>http://www.kooaba.com/en/products_engine.html#</a:t>
              </a:r>
            </a:p>
          </p:txBody>
        </p:sp>
        <p:pic>
          <p:nvPicPr>
            <p:cNvPr id="30729" name="Picture 2"/>
            <p:cNvPicPr>
              <a:picLocks noChangeAspect="1" noChangeArrowheads="1"/>
            </p:cNvPicPr>
            <p:nvPr/>
          </p:nvPicPr>
          <p:blipFill>
            <a:blip r:embed="rId2"/>
            <a:srcRect/>
            <a:stretch>
              <a:fillRect/>
            </a:stretch>
          </p:blipFill>
          <p:spPr bwMode="auto">
            <a:xfrm>
              <a:off x="2083962" y="1092168"/>
              <a:ext cx="5618992" cy="4962626"/>
            </a:xfrm>
            <a:prstGeom prst="rect">
              <a:avLst/>
            </a:prstGeom>
            <a:noFill/>
            <a:ln w="12700" cap="sq">
              <a:noFill/>
              <a:miter lim="800000"/>
              <a:headEnd type="none" w="sm" len="sm"/>
              <a:tailEnd type="none" w="sm" len="sm"/>
            </a:ln>
          </p:spPr>
        </p:pic>
      </p:grpSp>
      <p:sp>
        <p:nvSpPr>
          <p:cNvPr id="30726" name="Rectangle 9"/>
          <p:cNvSpPr>
            <a:spLocks noChangeArrowheads="1"/>
          </p:cNvSpPr>
          <p:nvPr/>
        </p:nvSpPr>
        <p:spPr bwMode="auto">
          <a:xfrm>
            <a:off x="373063" y="4013200"/>
            <a:ext cx="1816100" cy="646113"/>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50’000 movie</a:t>
            </a:r>
            <a:br>
              <a:rPr lang="en-US">
                <a:solidFill>
                  <a:srgbClr val="000000"/>
                </a:solidFill>
                <a:cs typeface="Arial" charset="0"/>
              </a:rPr>
            </a:br>
            <a:r>
              <a:rPr lang="en-US">
                <a:solidFill>
                  <a:srgbClr val="000000"/>
                </a:solidFill>
                <a:cs typeface="Arial" charset="0"/>
              </a:rPr>
              <a:t>posters indexed</a:t>
            </a:r>
            <a:endParaRPr lang="de-CH">
              <a:solidFill>
                <a:srgbClr val="FFFFFF"/>
              </a:solidFill>
              <a:cs typeface="Arial" charset="0"/>
            </a:endParaRPr>
          </a:p>
        </p:txBody>
      </p:sp>
      <p:sp>
        <p:nvSpPr>
          <p:cNvPr id="30727" name="Rectangle 11"/>
          <p:cNvSpPr>
            <a:spLocks noChangeArrowheads="1"/>
          </p:cNvSpPr>
          <p:nvPr/>
        </p:nvSpPr>
        <p:spPr bwMode="auto">
          <a:xfrm>
            <a:off x="373063" y="4889500"/>
            <a:ext cx="2298700" cy="1200150"/>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Query-by-image</a:t>
            </a:r>
            <a:br>
              <a:rPr lang="en-US">
                <a:solidFill>
                  <a:srgbClr val="000000"/>
                </a:solidFill>
                <a:cs typeface="Arial" charset="0"/>
              </a:rPr>
            </a:br>
            <a:r>
              <a:rPr lang="en-US">
                <a:solidFill>
                  <a:srgbClr val="000000"/>
                </a:solidFill>
                <a:cs typeface="Arial" charset="0"/>
              </a:rPr>
              <a:t>from mobile phone</a:t>
            </a:r>
            <a:br>
              <a:rPr lang="en-US">
                <a:solidFill>
                  <a:srgbClr val="000000"/>
                </a:solidFill>
                <a:cs typeface="Arial" charset="0"/>
              </a:rPr>
            </a:br>
            <a:r>
              <a:rPr lang="en-US">
                <a:solidFill>
                  <a:srgbClr val="000000"/>
                </a:solidFill>
                <a:cs typeface="Arial" charset="0"/>
              </a:rPr>
              <a:t>available in Switzer-</a:t>
            </a:r>
            <a:br>
              <a:rPr lang="en-US">
                <a:solidFill>
                  <a:srgbClr val="000000"/>
                </a:solidFill>
                <a:cs typeface="Arial" charset="0"/>
              </a:rPr>
            </a:br>
            <a:r>
              <a:rPr lang="en-US">
                <a:solidFill>
                  <a:srgbClr val="000000"/>
                </a:solidFill>
                <a:cs typeface="Arial" charset="0"/>
              </a:rPr>
              <a:t>land</a:t>
            </a:r>
            <a:endParaRPr lang="de-CH">
              <a:solidFill>
                <a:srgbClr val="FFFFFF"/>
              </a:solidFill>
              <a:cs typeface="Arial" charset="0"/>
            </a:endParaRPr>
          </a:p>
        </p:txBody>
      </p:sp>
      <p:sp>
        <p:nvSpPr>
          <p:cNvPr id="8" name="Slide Number Placeholder 7"/>
          <p:cNvSpPr>
            <a:spLocks noGrp="1"/>
          </p:cNvSpPr>
          <p:nvPr>
            <p:ph type="sldNum" sz="quarter" idx="10"/>
          </p:nvPr>
        </p:nvSpPr>
        <p:spPr/>
        <p:txBody>
          <a:bodyPr/>
          <a:lstStyle/>
          <a:p>
            <a:pPr fontAlgn="base">
              <a:spcBef>
                <a:spcPct val="0"/>
              </a:spcBef>
              <a:spcAft>
                <a:spcPct val="0"/>
              </a:spcAft>
              <a:defRPr/>
            </a:pPr>
            <a:fld id="{EEBBC7F0-8EBE-4EE3-A9E5-36DEE34398E9}" type="slidenum">
              <a:rPr lang="de-DE" smtClean="0">
                <a:solidFill>
                  <a:srgbClr val="000000"/>
                </a:solidFill>
              </a:rPr>
              <a:pPr fontAlgn="base">
                <a:spcBef>
                  <a:spcPct val="0"/>
                </a:spcBef>
                <a:spcAft>
                  <a:spcPct val="0"/>
                </a:spcAft>
                <a:defRPr/>
              </a:pPr>
              <a:t>86</a:t>
            </a:fld>
            <a:endParaRPr lang="de-DE">
              <a:solidFill>
                <a:srgbClr val="000000"/>
              </a:solidFill>
            </a:endParaRPr>
          </a:p>
        </p:txBody>
      </p:sp>
    </p:spTree>
    <p:extLst>
      <p:ext uri="{BB962C8B-B14F-4D97-AF65-F5344CB8AC3E}">
        <p14:creationId xmlns:p14="http://schemas.microsoft.com/office/powerpoint/2010/main" val="20067120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853" t="24025" r="17500" b="22972"/>
          <a:stretch/>
        </p:blipFill>
        <p:spPr bwMode="auto">
          <a:xfrm>
            <a:off x="257735" y="-84044"/>
            <a:ext cx="8476129" cy="367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1470" t="34211" r="27648" b="8204"/>
          <a:stretch/>
        </p:blipFill>
        <p:spPr bwMode="auto">
          <a:xfrm>
            <a:off x="990600" y="3200400"/>
            <a:ext cx="7010400" cy="393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idx="12"/>
          </p:nvPr>
        </p:nvSpPr>
        <p:spPr/>
        <p:txBody>
          <a:bodyPr/>
          <a:lstStyle/>
          <a:p>
            <a:fld id="{D58F9E31-BAEE-4B2A-AF01-5F5E8A6439DF}" type="slidenum">
              <a:rPr lang="en-US" smtClean="0"/>
              <a:pPr/>
              <a:t>87</a:t>
            </a:fld>
            <a:endParaRPr lang="en-US"/>
          </a:p>
        </p:txBody>
      </p:sp>
    </p:spTree>
    <p:extLst>
      <p:ext uri="{BB962C8B-B14F-4D97-AF65-F5344CB8AC3E}">
        <p14:creationId xmlns:p14="http://schemas.microsoft.com/office/powerpoint/2010/main" val="273105343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smtClean="0">
                <a:latin typeface="Arial" pitchFamily="34" charset="0"/>
                <a:cs typeface="Arial" pitchFamily="34" charset="0"/>
              </a:rPr>
              <a:t>Spatial Verification: two basic strategies</a:t>
            </a:r>
            <a:endParaRPr lang="en-US" sz="3800" dirty="0">
              <a:latin typeface="Arial" pitchFamily="34" charset="0"/>
              <a:cs typeface="Arial" pitchFamily="34" charset="0"/>
            </a:endParaRPr>
          </a:p>
        </p:txBody>
      </p:sp>
      <p:sp>
        <p:nvSpPr>
          <p:cNvPr id="3" name="Content Placeholder 2"/>
          <p:cNvSpPr>
            <a:spLocks noGrp="1"/>
          </p:cNvSpPr>
          <p:nvPr>
            <p:ph idx="1"/>
          </p:nvPr>
        </p:nvSpPr>
        <p:spPr>
          <a:xfrm>
            <a:off x="457200" y="1600203"/>
            <a:ext cx="8229600" cy="4952997"/>
          </a:xfrm>
        </p:spPr>
        <p:txBody>
          <a:bodyPr>
            <a:normAutofit/>
          </a:bodyPr>
          <a:lstStyle/>
          <a:p>
            <a:r>
              <a:rPr lang="en-US" sz="2800" dirty="0" smtClean="0">
                <a:latin typeface="Arial" pitchFamily="34" charset="0"/>
                <a:cs typeface="Arial" pitchFamily="34" charset="0"/>
              </a:rPr>
              <a:t>RANSAC</a:t>
            </a:r>
          </a:p>
          <a:p>
            <a:pPr lvl="1"/>
            <a:r>
              <a:rPr lang="en-US" sz="2400" dirty="0" smtClean="0">
                <a:latin typeface="Arial" pitchFamily="34" charset="0"/>
                <a:cs typeface="Arial" pitchFamily="34" charset="0"/>
              </a:rPr>
              <a:t>Typically sort by </a:t>
            </a:r>
            <a:r>
              <a:rPr lang="en-US" sz="2400" dirty="0" err="1" smtClean="0">
                <a:latin typeface="Arial" pitchFamily="34" charset="0"/>
                <a:cs typeface="Arial" pitchFamily="34" charset="0"/>
              </a:rPr>
              <a:t>BoW</a:t>
            </a:r>
            <a:r>
              <a:rPr lang="en-US" sz="2400" dirty="0" smtClean="0">
                <a:latin typeface="Arial" pitchFamily="34" charset="0"/>
                <a:cs typeface="Arial" pitchFamily="34" charset="0"/>
              </a:rPr>
              <a:t> similarity as initial filter</a:t>
            </a:r>
          </a:p>
          <a:p>
            <a:pPr lvl="1"/>
            <a:r>
              <a:rPr lang="en-US" sz="2400" dirty="0">
                <a:latin typeface="Arial" pitchFamily="34" charset="0"/>
                <a:cs typeface="Arial" pitchFamily="34" charset="0"/>
              </a:rPr>
              <a:t>V</a:t>
            </a:r>
            <a:r>
              <a:rPr lang="en-US" sz="2400" dirty="0" smtClean="0">
                <a:latin typeface="Arial" pitchFamily="34" charset="0"/>
                <a:cs typeface="Arial" pitchFamily="34" charset="0"/>
              </a:rPr>
              <a:t>erify by checking support (inliers) for possible transformations </a:t>
            </a:r>
          </a:p>
          <a:p>
            <a:pPr lvl="2"/>
            <a:r>
              <a:rPr lang="en-US" sz="2000" dirty="0" smtClean="0">
                <a:latin typeface="Arial" pitchFamily="34" charset="0"/>
                <a:cs typeface="Arial" pitchFamily="34" charset="0"/>
              </a:rPr>
              <a:t>e.g., “success” if find a transformation with &gt; N inlier correspondences</a:t>
            </a:r>
          </a:p>
          <a:p>
            <a:pPr lvl="1"/>
            <a:endParaRPr lang="en-US" sz="2400" dirty="0" smtClean="0">
              <a:latin typeface="Arial" pitchFamily="34" charset="0"/>
              <a:cs typeface="Arial" pitchFamily="34" charset="0"/>
            </a:endParaRPr>
          </a:p>
          <a:p>
            <a:r>
              <a:rPr lang="en-US" sz="2800" dirty="0" smtClean="0">
                <a:solidFill>
                  <a:srgbClr val="0070C0"/>
                </a:solidFill>
                <a:latin typeface="Arial" pitchFamily="34" charset="0"/>
                <a:cs typeface="Arial" pitchFamily="34" charset="0"/>
              </a:rPr>
              <a:t>Generalized Hough Transform</a:t>
            </a:r>
          </a:p>
          <a:p>
            <a:pPr lvl="1"/>
            <a:r>
              <a:rPr lang="en-US" sz="2400" dirty="0" smtClean="0">
                <a:solidFill>
                  <a:srgbClr val="0070C0"/>
                </a:solidFill>
                <a:latin typeface="Arial" pitchFamily="34" charset="0"/>
                <a:cs typeface="Arial" pitchFamily="34" charset="0"/>
              </a:rPr>
              <a:t>Let each matched feature cast a vote on location, scale, orientation of the model object </a:t>
            </a:r>
          </a:p>
          <a:p>
            <a:pPr lvl="1"/>
            <a:r>
              <a:rPr lang="en-US" sz="2400" dirty="0" smtClean="0">
                <a:solidFill>
                  <a:srgbClr val="0070C0"/>
                </a:solidFill>
                <a:latin typeface="Arial" pitchFamily="34" charset="0"/>
                <a:cs typeface="Arial" pitchFamily="34" charset="0"/>
              </a:rPr>
              <a:t>Verify parameters with enough votes</a:t>
            </a:r>
            <a:endParaRPr lang="en-US" sz="2400" dirty="0">
              <a:solidFill>
                <a:srgbClr val="0070C0"/>
              </a:solidFill>
              <a:latin typeface="Arial" pitchFamily="34" charset="0"/>
              <a:cs typeface="Arial" pitchFamily="34" charset="0"/>
            </a:endParaRP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88</a:t>
            </a:fld>
            <a:endParaRPr lang="en-US">
              <a:solidFill>
                <a:prstClr val="black">
                  <a:tint val="75000"/>
                </a:prstClr>
              </a:solidFill>
            </a:endParaRPr>
          </a:p>
        </p:txBody>
      </p:sp>
    </p:spTree>
    <p:extLst>
      <p:ext uri="{BB962C8B-B14F-4D97-AF65-F5344CB8AC3E}">
        <p14:creationId xmlns:p14="http://schemas.microsoft.com/office/powerpoint/2010/main" val="389208963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sz="4000" dirty="0" smtClean="0"/>
              <a:t>Voting: Generalized Hough Transform</a:t>
            </a:r>
            <a:endParaRPr lang="en-US" sz="4000" dirty="0"/>
          </a:p>
        </p:txBody>
      </p:sp>
      <p:sp>
        <p:nvSpPr>
          <p:cNvPr id="3" name="Content Placeholder 2"/>
          <p:cNvSpPr>
            <a:spLocks noGrp="1"/>
          </p:cNvSpPr>
          <p:nvPr>
            <p:ph idx="1"/>
          </p:nvPr>
        </p:nvSpPr>
        <p:spPr>
          <a:xfrm>
            <a:off x="457200" y="1295400"/>
            <a:ext cx="8229600" cy="1524000"/>
          </a:xfrm>
        </p:spPr>
        <p:txBody>
          <a:bodyPr/>
          <a:lstStyle/>
          <a:p>
            <a:r>
              <a:rPr lang="en-US" sz="2400" dirty="0" smtClean="0"/>
              <a:t>If we use scale, rotation, and translation invariant local features, then each feature match gives an alignment hypothesis (for scale, translation, and orientation of model in image).</a:t>
            </a:r>
            <a:endParaRPr lang="en-US" sz="2400" dirty="0"/>
          </a:p>
        </p:txBody>
      </p:sp>
      <p:pic>
        <p:nvPicPr>
          <p:cNvPr id="4" name="Picture 4"/>
          <p:cNvPicPr>
            <a:picLocks noChangeAspect="1" noChangeArrowheads="1"/>
          </p:cNvPicPr>
          <p:nvPr/>
        </p:nvPicPr>
        <p:blipFill>
          <a:blip r:embed="rId3"/>
          <a:srcRect/>
          <a:stretch>
            <a:fillRect/>
          </a:stretch>
        </p:blipFill>
        <p:spPr bwMode="auto">
          <a:xfrm>
            <a:off x="1090613" y="3478213"/>
            <a:ext cx="2643187" cy="2565400"/>
          </a:xfrm>
          <a:prstGeom prst="rect">
            <a:avLst/>
          </a:prstGeom>
          <a:noFill/>
          <a:ln w="38100">
            <a:solidFill>
              <a:srgbClr val="00FFFF"/>
            </a:solidFill>
            <a:miter lim="800000"/>
            <a:headEnd/>
            <a:tailEnd/>
          </a:ln>
        </p:spPr>
      </p:pic>
      <p:sp>
        <p:nvSpPr>
          <p:cNvPr id="5" name="Rectangle 10"/>
          <p:cNvSpPr>
            <a:spLocks noChangeArrowheads="1"/>
          </p:cNvSpPr>
          <p:nvPr/>
        </p:nvSpPr>
        <p:spPr bwMode="auto">
          <a:xfrm rot="-1726290">
            <a:off x="1090613" y="4595813"/>
            <a:ext cx="814387" cy="81438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pic>
        <p:nvPicPr>
          <p:cNvPr id="6" name="Picture 5"/>
          <p:cNvPicPr>
            <a:picLocks noChangeAspect="1" noChangeArrowheads="1"/>
          </p:cNvPicPr>
          <p:nvPr/>
        </p:nvPicPr>
        <p:blipFill>
          <a:blip r:embed="rId4"/>
          <a:srcRect/>
          <a:stretch>
            <a:fillRect/>
          </a:stretch>
        </p:blipFill>
        <p:spPr bwMode="auto">
          <a:xfrm>
            <a:off x="4343400" y="2895600"/>
            <a:ext cx="3879850" cy="3148013"/>
          </a:xfrm>
          <a:prstGeom prst="rect">
            <a:avLst/>
          </a:prstGeom>
          <a:noFill/>
          <a:ln w="9525">
            <a:noFill/>
            <a:miter lim="800000"/>
            <a:headEnd/>
            <a:tailEnd/>
          </a:ln>
        </p:spPr>
      </p:pic>
      <p:sp>
        <p:nvSpPr>
          <p:cNvPr id="8" name="Rectangle 13"/>
          <p:cNvSpPr>
            <a:spLocks noChangeArrowheads="1"/>
          </p:cNvSpPr>
          <p:nvPr/>
        </p:nvSpPr>
        <p:spPr bwMode="auto">
          <a:xfrm rot="18059163">
            <a:off x="4852988" y="3922713"/>
            <a:ext cx="420687" cy="374650"/>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9" name="Rectangle 24"/>
          <p:cNvSpPr>
            <a:spLocks noChangeArrowheads="1"/>
          </p:cNvSpPr>
          <p:nvPr/>
        </p:nvSpPr>
        <p:spPr bwMode="auto">
          <a:xfrm rot="3979693">
            <a:off x="4795838" y="3806825"/>
            <a:ext cx="1182687" cy="1244600"/>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1" name="Rectangle 30"/>
          <p:cNvSpPr>
            <a:spLocks noChangeArrowheads="1"/>
          </p:cNvSpPr>
          <p:nvPr/>
        </p:nvSpPr>
        <p:spPr bwMode="auto">
          <a:xfrm rot="6170336">
            <a:off x="6711950" y="4260850"/>
            <a:ext cx="1182688" cy="1138238"/>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2" name="Rectangle 19"/>
          <p:cNvSpPr>
            <a:spLocks noChangeArrowheads="1"/>
          </p:cNvSpPr>
          <p:nvPr/>
        </p:nvSpPr>
        <p:spPr bwMode="auto">
          <a:xfrm rot="15179066">
            <a:off x="6716712" y="4713288"/>
            <a:ext cx="325438" cy="288925"/>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 name="Text Box 34"/>
          <p:cNvSpPr txBox="1">
            <a:spLocks noChangeArrowheads="1"/>
          </p:cNvSpPr>
          <p:nvPr/>
        </p:nvSpPr>
        <p:spPr bwMode="auto">
          <a:xfrm>
            <a:off x="2057400" y="6110288"/>
            <a:ext cx="813043"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Model</a:t>
            </a:r>
            <a:endParaRPr lang="en-US" dirty="0">
              <a:solidFill>
                <a:srgbClr val="000000"/>
              </a:solidFill>
            </a:endParaRPr>
          </a:p>
        </p:txBody>
      </p:sp>
      <p:sp>
        <p:nvSpPr>
          <p:cNvPr id="14" name="Text Box 34"/>
          <p:cNvSpPr txBox="1">
            <a:spLocks noChangeArrowheads="1"/>
          </p:cNvSpPr>
          <p:nvPr/>
        </p:nvSpPr>
        <p:spPr bwMode="auto">
          <a:xfrm>
            <a:off x="5638800" y="6096000"/>
            <a:ext cx="1467068"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Novel image</a:t>
            </a:r>
            <a:endParaRPr lang="en-US" dirty="0">
              <a:solidFill>
                <a:srgbClr val="000000"/>
              </a:solidFill>
            </a:endParaRPr>
          </a:p>
        </p:txBody>
      </p:sp>
      <p:sp>
        <p:nvSpPr>
          <p:cNvPr id="15" name="TextBox 14"/>
          <p:cNvSpPr txBox="1"/>
          <p:nvPr/>
        </p:nvSpPr>
        <p:spPr>
          <a:xfrm>
            <a:off x="6858000" y="6641812"/>
            <a:ext cx="3886200" cy="292388"/>
          </a:xfrm>
          <a:prstGeom prst="rect">
            <a:avLst/>
          </a:prstGeom>
          <a:noFill/>
        </p:spPr>
        <p:txBody>
          <a:bodyPr wrap="square" rtlCol="0">
            <a:spAutoFit/>
          </a:bodyPr>
          <a:lstStyle/>
          <a:p>
            <a:pPr defTabSz="914400"/>
            <a:r>
              <a:rPr lang="en-US" sz="1300" dirty="0" smtClean="0">
                <a:solidFill>
                  <a:srgbClr val="000000"/>
                </a:solidFill>
              </a:rPr>
              <a:t>Adapted from Lana </a:t>
            </a:r>
            <a:r>
              <a:rPr lang="en-US" sz="1300" dirty="0" err="1" smtClean="0">
                <a:solidFill>
                  <a:srgbClr val="000000"/>
                </a:solidFill>
              </a:rPr>
              <a:t>Lazebnik</a:t>
            </a:r>
            <a:endParaRPr lang="en-US" sz="1300" dirty="0">
              <a:solidFill>
                <a:srgbClr val="000000"/>
              </a:solidFill>
            </a:endParaRPr>
          </a:p>
        </p:txBody>
      </p:sp>
      <p:sp>
        <p:nvSpPr>
          <p:cNvPr id="16" name="Slide Number Placeholder 15"/>
          <p:cNvSpPr>
            <a:spLocks noGrp="1"/>
          </p:cNvSpPr>
          <p:nvPr>
            <p:ph type="sldNum" sz="quarter" idx="12"/>
          </p:nvPr>
        </p:nvSpPr>
        <p:spPr/>
        <p:txBody>
          <a:bodyPr/>
          <a:lstStyle/>
          <a:p>
            <a:pPr fontAlgn="base">
              <a:spcBef>
                <a:spcPct val="0"/>
              </a:spcBef>
              <a:spcAft>
                <a:spcPct val="0"/>
              </a:spcAft>
              <a:defRPr/>
            </a:pPr>
            <a:fld id="{0F4CAE69-3076-4B39-866B-3FD3C1A40854}" type="slidenum">
              <a:rPr lang="en-US" smtClean="0">
                <a:solidFill>
                  <a:srgbClr val="000000"/>
                </a:solidFill>
              </a:rPr>
              <a:pPr fontAlgn="base">
                <a:spcBef>
                  <a:spcPct val="0"/>
                </a:spcBef>
                <a:spcAft>
                  <a:spcPct val="0"/>
                </a:spcAft>
                <a:defRPr/>
              </a:pPr>
              <a:t>89</a:t>
            </a:fld>
            <a:endParaRPr lang="en-US">
              <a:solidFill>
                <a:srgbClr val="000000"/>
              </a:solidFill>
            </a:endParaRPr>
          </a:p>
        </p:txBody>
      </p:sp>
    </p:spTree>
    <p:extLst>
      <p:ext uri="{BB962C8B-B14F-4D97-AF65-F5344CB8AC3E}">
        <p14:creationId xmlns:p14="http://schemas.microsoft.com/office/powerpoint/2010/main" val="3287756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76200"/>
            <a:ext cx="8229600" cy="1143000"/>
          </a:xfrm>
        </p:spPr>
        <p:txBody>
          <a:bodyPr/>
          <a:lstStyle/>
          <a:p>
            <a:r>
              <a:rPr lang="en-US" smtClean="0">
                <a:latin typeface="Arial" pitchFamily="34" charset="0"/>
                <a:cs typeface="Arial" pitchFamily="34" charset="0"/>
              </a:rPr>
              <a:t>Matching local features</a:t>
            </a:r>
          </a:p>
        </p:txBody>
      </p:sp>
      <p:pic>
        <p:nvPicPr>
          <p:cNvPr id="52227" name="Content Placeholder 3" descr="building2.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325563"/>
            <a:ext cx="4064000" cy="3048000"/>
          </a:xfrm>
        </p:spPr>
      </p:pic>
      <p:pic>
        <p:nvPicPr>
          <p:cNvPr id="52228" name="Picture 4" descr="building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249363"/>
            <a:ext cx="4105275"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descr="building2_siftpatches.jpg"/>
          <p:cNvPicPr>
            <a:picLocks noChangeAspect="1"/>
          </p:cNvPicPr>
          <p:nvPr/>
        </p:nvPicPr>
        <p:blipFill>
          <a:blip r:embed="rId5">
            <a:extLst>
              <a:ext uri="{28A0092B-C50C-407E-A947-70E740481C1C}">
                <a14:useLocalDpi xmlns:a14="http://schemas.microsoft.com/office/drawing/2010/main" val="0"/>
              </a:ext>
            </a:extLst>
          </a:blip>
          <a:srcRect l="9975" t="5734" r="10223" b="8244"/>
          <a:stretch>
            <a:fillRect/>
          </a:stretch>
        </p:blipFill>
        <p:spPr bwMode="auto">
          <a:xfrm>
            <a:off x="4800600" y="1344613"/>
            <a:ext cx="40386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descr="building1_siftpatches.jpg"/>
          <p:cNvPicPr>
            <a:picLocks noChangeAspect="1"/>
          </p:cNvPicPr>
          <p:nvPr/>
        </p:nvPicPr>
        <p:blipFill>
          <a:blip r:embed="rId6">
            <a:extLst>
              <a:ext uri="{28A0092B-C50C-407E-A947-70E740481C1C}">
                <a14:useLocalDpi xmlns:a14="http://schemas.microsoft.com/office/drawing/2010/main" val="0"/>
              </a:ext>
            </a:extLst>
          </a:blip>
          <a:srcRect l="9975" t="3943" r="10223" b="8601"/>
          <a:stretch>
            <a:fillRect/>
          </a:stretch>
        </p:blipFill>
        <p:spPr bwMode="auto">
          <a:xfrm>
            <a:off x="457200" y="1325563"/>
            <a:ext cx="4038600"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rot="-297055">
            <a:off x="2305050" y="2527300"/>
            <a:ext cx="377825" cy="449263"/>
          </a:xfrm>
          <a:prstGeom prst="rect">
            <a:avLst/>
          </a:prstGeom>
          <a:noFill/>
          <a:ln w="5715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cxnSp>
        <p:nvCxnSpPr>
          <p:cNvPr id="15" name="Straight Arrow Connector 14"/>
          <p:cNvCxnSpPr>
            <a:cxnSpLocks noChangeShapeType="1"/>
          </p:cNvCxnSpPr>
          <p:nvPr/>
        </p:nvCxnSpPr>
        <p:spPr bwMode="auto">
          <a:xfrm flipV="1">
            <a:off x="2971800" y="2087563"/>
            <a:ext cx="2743200" cy="533400"/>
          </a:xfrm>
          <a:prstGeom prst="straightConnector1">
            <a:avLst/>
          </a:prstGeom>
          <a:noFill/>
          <a:ln w="57150"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a:off x="2971800" y="2620963"/>
            <a:ext cx="2895600" cy="304800"/>
          </a:xfrm>
          <a:prstGeom prst="straightConnector1">
            <a:avLst/>
          </a:prstGeom>
          <a:noFill/>
          <a:ln w="57150"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18"/>
          <p:cNvCxnSpPr>
            <a:cxnSpLocks noChangeShapeType="1"/>
          </p:cNvCxnSpPr>
          <p:nvPr/>
        </p:nvCxnSpPr>
        <p:spPr bwMode="auto">
          <a:xfrm>
            <a:off x="2971800" y="2620963"/>
            <a:ext cx="2971800" cy="990600"/>
          </a:xfrm>
          <a:prstGeom prst="straightConnector1">
            <a:avLst/>
          </a:prstGeom>
          <a:noFill/>
          <a:ln w="57150" algn="ctr">
            <a:solidFill>
              <a:srgbClr val="FFC000"/>
            </a:solidFill>
            <a:round/>
            <a:headEnd/>
            <a:tailEnd type="arrow" w="med" len="med"/>
          </a:ln>
          <a:extLst>
            <a:ext uri="{909E8E84-426E-40dd-AFC4-6F175D3DCCD1}">
              <a14:hiddenFill xmlns:a14="http://schemas.microsoft.com/office/drawing/2010/main">
                <a:noFill/>
              </a14:hiddenFill>
            </a:ext>
          </a:extLst>
        </p:spPr>
      </p:cxnSp>
      <p:sp>
        <p:nvSpPr>
          <p:cNvPr id="21" name="TextBox 20"/>
          <p:cNvSpPr txBox="1">
            <a:spLocks noChangeArrowheads="1"/>
          </p:cNvSpPr>
          <p:nvPr/>
        </p:nvSpPr>
        <p:spPr bwMode="auto">
          <a:xfrm>
            <a:off x="3733800" y="1684338"/>
            <a:ext cx="91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4000" b="1" smtClean="0">
                <a:solidFill>
                  <a:srgbClr val="000000"/>
                </a:solidFill>
              </a:rPr>
              <a:t>?</a:t>
            </a:r>
          </a:p>
        </p:txBody>
      </p:sp>
      <p:sp>
        <p:nvSpPr>
          <p:cNvPr id="22" name="TextBox 21"/>
          <p:cNvSpPr txBox="1">
            <a:spLocks noChangeArrowheads="1"/>
          </p:cNvSpPr>
          <p:nvPr/>
        </p:nvSpPr>
        <p:spPr bwMode="auto">
          <a:xfrm>
            <a:off x="685800" y="4754563"/>
            <a:ext cx="8001000"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pPr>
            <a:r>
              <a:rPr lang="en-US" sz="2400" smtClean="0">
                <a:solidFill>
                  <a:srgbClr val="000000"/>
                </a:solidFill>
              </a:rPr>
              <a:t>To generate </a:t>
            </a:r>
            <a:r>
              <a:rPr lang="en-US" sz="2400" b="1" smtClean="0">
                <a:solidFill>
                  <a:srgbClr val="000000"/>
                </a:solidFill>
              </a:rPr>
              <a:t>candidate matches</a:t>
            </a:r>
            <a:r>
              <a:rPr lang="en-US" sz="2400" smtClean="0">
                <a:solidFill>
                  <a:srgbClr val="000000"/>
                </a:solidFill>
              </a:rPr>
              <a:t>, find patches that have the most similar appearance (e.g., lowest SSD)</a:t>
            </a:r>
          </a:p>
          <a:p>
            <a:pPr eaLnBrk="0" fontAlgn="base" hangingPunct="0">
              <a:spcBef>
                <a:spcPct val="0"/>
              </a:spcBef>
              <a:spcAft>
                <a:spcPts val="600"/>
              </a:spcAft>
            </a:pPr>
            <a:r>
              <a:rPr lang="en-US" sz="2400" smtClean="0">
                <a:solidFill>
                  <a:srgbClr val="000000"/>
                </a:solidFill>
              </a:rPr>
              <a:t>Simplest approach: compare them all, take the closest (or closest k, or within a thresholded distance)</a:t>
            </a:r>
          </a:p>
        </p:txBody>
      </p:sp>
      <p:sp>
        <p:nvSpPr>
          <p:cNvPr id="52237" name="TextBox 22"/>
          <p:cNvSpPr txBox="1">
            <a:spLocks noChangeArrowheads="1"/>
          </p:cNvSpPr>
          <p:nvPr/>
        </p:nvSpPr>
        <p:spPr bwMode="auto">
          <a:xfrm>
            <a:off x="1981200" y="4384675"/>
            <a:ext cx="152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Image 1</a:t>
            </a:r>
          </a:p>
        </p:txBody>
      </p:sp>
      <p:sp>
        <p:nvSpPr>
          <p:cNvPr id="52238" name="TextBox 23"/>
          <p:cNvSpPr txBox="1">
            <a:spLocks noChangeArrowheads="1"/>
          </p:cNvSpPr>
          <p:nvPr/>
        </p:nvSpPr>
        <p:spPr bwMode="auto">
          <a:xfrm>
            <a:off x="6400800" y="4373563"/>
            <a:ext cx="152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Image 2</a:t>
            </a:r>
          </a:p>
        </p:txBody>
      </p:sp>
      <p:sp>
        <p:nvSpPr>
          <p:cNvPr id="17" name="TextBox 16"/>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8" name="Slide Number Placeholder 17"/>
          <p:cNvSpPr>
            <a:spLocks noGrp="1"/>
          </p:cNvSpPr>
          <p:nvPr>
            <p:ph type="sldNum" sz="quarter" idx="12"/>
          </p:nvPr>
        </p:nvSpPr>
        <p:spPr/>
        <p:txBody>
          <a:bodyPr/>
          <a:lstStyle/>
          <a:p>
            <a:fld id="{B6F15528-21DE-4FAA-801E-634DDDAF4B2B}"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3179903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sz="4000" dirty="0" smtClean="0"/>
              <a:t>Voting: Generalized Hough Transform</a:t>
            </a:r>
            <a:endParaRPr lang="en-US" sz="4000" dirty="0"/>
          </a:p>
        </p:txBody>
      </p:sp>
      <p:sp>
        <p:nvSpPr>
          <p:cNvPr id="3" name="Content Placeholder 2"/>
          <p:cNvSpPr>
            <a:spLocks noGrp="1"/>
          </p:cNvSpPr>
          <p:nvPr>
            <p:ph idx="1"/>
          </p:nvPr>
        </p:nvSpPr>
        <p:spPr>
          <a:xfrm>
            <a:off x="457200" y="1295400"/>
            <a:ext cx="8229600" cy="1524000"/>
          </a:xfrm>
        </p:spPr>
        <p:txBody>
          <a:bodyPr/>
          <a:lstStyle/>
          <a:p>
            <a:r>
              <a:rPr lang="en-US" sz="2400" dirty="0" smtClean="0"/>
              <a:t>A hypothesis generated by a single match may be unreliable,</a:t>
            </a:r>
          </a:p>
          <a:p>
            <a:r>
              <a:rPr lang="en-US" sz="2400" dirty="0" smtClean="0"/>
              <a:t>So let each match </a:t>
            </a:r>
            <a:r>
              <a:rPr lang="en-US" sz="2400" b="1" dirty="0" smtClean="0"/>
              <a:t>vote</a:t>
            </a:r>
            <a:r>
              <a:rPr lang="en-US" sz="2400" dirty="0" smtClean="0"/>
              <a:t> for a hypothesis in Hough space</a:t>
            </a:r>
            <a:endParaRPr lang="en-US" sz="2400" b="1" dirty="0"/>
          </a:p>
        </p:txBody>
      </p:sp>
      <p:pic>
        <p:nvPicPr>
          <p:cNvPr id="16" name="Picture 4"/>
          <p:cNvPicPr>
            <a:picLocks noChangeAspect="1" noChangeArrowheads="1"/>
          </p:cNvPicPr>
          <p:nvPr/>
        </p:nvPicPr>
        <p:blipFill>
          <a:blip r:embed="rId3"/>
          <a:srcRect/>
          <a:stretch>
            <a:fillRect/>
          </a:stretch>
        </p:blipFill>
        <p:spPr bwMode="auto">
          <a:xfrm>
            <a:off x="1090613" y="3478213"/>
            <a:ext cx="2643187" cy="2565400"/>
          </a:xfrm>
          <a:prstGeom prst="rect">
            <a:avLst/>
          </a:prstGeom>
          <a:noFill/>
          <a:ln w="38100">
            <a:solidFill>
              <a:srgbClr val="00FFFF"/>
            </a:solidFill>
            <a:miter lim="800000"/>
            <a:headEnd/>
            <a:tailEnd/>
          </a:ln>
        </p:spPr>
      </p:pic>
      <p:sp>
        <p:nvSpPr>
          <p:cNvPr id="17" name="Rectangle 5"/>
          <p:cNvSpPr>
            <a:spLocks noChangeArrowheads="1"/>
          </p:cNvSpPr>
          <p:nvPr/>
        </p:nvSpPr>
        <p:spPr bwMode="auto">
          <a:xfrm rot="-819211">
            <a:off x="2843213" y="4800600"/>
            <a:ext cx="814387" cy="814388"/>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8" name="Rectangle 6"/>
          <p:cNvSpPr>
            <a:spLocks noChangeArrowheads="1"/>
          </p:cNvSpPr>
          <p:nvPr/>
        </p:nvSpPr>
        <p:spPr bwMode="auto">
          <a:xfrm rot="-1726290">
            <a:off x="1090613" y="4595813"/>
            <a:ext cx="814387" cy="81438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pic>
        <p:nvPicPr>
          <p:cNvPr id="19" name="Picture 7"/>
          <p:cNvPicPr>
            <a:picLocks noChangeAspect="1" noChangeArrowheads="1"/>
          </p:cNvPicPr>
          <p:nvPr/>
        </p:nvPicPr>
        <p:blipFill>
          <a:blip r:embed="rId4"/>
          <a:srcRect/>
          <a:stretch>
            <a:fillRect/>
          </a:stretch>
        </p:blipFill>
        <p:spPr bwMode="auto">
          <a:xfrm>
            <a:off x="4343400" y="2895600"/>
            <a:ext cx="3879850" cy="3148013"/>
          </a:xfrm>
          <a:prstGeom prst="rect">
            <a:avLst/>
          </a:prstGeom>
          <a:noFill/>
          <a:ln w="9525">
            <a:noFill/>
            <a:miter lim="800000"/>
            <a:headEnd/>
            <a:tailEnd/>
          </a:ln>
        </p:spPr>
      </p:pic>
      <p:sp>
        <p:nvSpPr>
          <p:cNvPr id="20" name="Rectangle 9"/>
          <p:cNvSpPr>
            <a:spLocks noChangeArrowheads="1"/>
          </p:cNvSpPr>
          <p:nvPr/>
        </p:nvSpPr>
        <p:spPr bwMode="auto">
          <a:xfrm rot="-743689">
            <a:off x="3071813" y="4068763"/>
            <a:ext cx="503237" cy="50323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nvGrpSpPr>
          <p:cNvPr id="21" name="Group 10"/>
          <p:cNvGrpSpPr>
            <a:grpSpLocks/>
          </p:cNvGrpSpPr>
          <p:nvPr/>
        </p:nvGrpSpPr>
        <p:grpSpPr bwMode="auto">
          <a:xfrm>
            <a:off x="4765675" y="3836988"/>
            <a:ext cx="1244600" cy="1182687"/>
            <a:chOff x="3002" y="2417"/>
            <a:chExt cx="784" cy="745"/>
          </a:xfrm>
        </p:grpSpPr>
        <p:sp>
          <p:nvSpPr>
            <p:cNvPr id="22" name="Rectangle 11"/>
            <p:cNvSpPr>
              <a:spLocks noChangeArrowheads="1"/>
            </p:cNvSpPr>
            <p:nvPr/>
          </p:nvSpPr>
          <p:spPr bwMode="auto">
            <a:xfrm rot="-3540837">
              <a:off x="3057" y="2471"/>
              <a:ext cx="265" cy="236"/>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3" name="Rectangle 12"/>
            <p:cNvSpPr>
              <a:spLocks noChangeArrowheads="1"/>
            </p:cNvSpPr>
            <p:nvPr/>
          </p:nvSpPr>
          <p:spPr bwMode="auto">
            <a:xfrm rot="3979693">
              <a:off x="3021" y="2398"/>
              <a:ext cx="745" cy="784"/>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24" name="Group 13"/>
          <p:cNvGrpSpPr>
            <a:grpSpLocks/>
          </p:cNvGrpSpPr>
          <p:nvPr/>
        </p:nvGrpSpPr>
        <p:grpSpPr bwMode="auto">
          <a:xfrm>
            <a:off x="4648200" y="3962400"/>
            <a:ext cx="1244600" cy="1182688"/>
            <a:chOff x="2928" y="2496"/>
            <a:chExt cx="784" cy="745"/>
          </a:xfrm>
        </p:grpSpPr>
        <p:sp>
          <p:nvSpPr>
            <p:cNvPr id="25" name="Rectangle 14"/>
            <p:cNvSpPr>
              <a:spLocks noChangeArrowheads="1"/>
            </p:cNvSpPr>
            <p:nvPr/>
          </p:nvSpPr>
          <p:spPr bwMode="auto">
            <a:xfrm rot="-3703846">
              <a:off x="3120" y="2884"/>
              <a:ext cx="265" cy="236"/>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6" name="Rectangle 15"/>
            <p:cNvSpPr>
              <a:spLocks noChangeArrowheads="1"/>
            </p:cNvSpPr>
            <p:nvPr/>
          </p:nvSpPr>
          <p:spPr bwMode="auto">
            <a:xfrm rot="4308702">
              <a:off x="2947" y="2477"/>
              <a:ext cx="745" cy="784"/>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27" name="Group 16"/>
          <p:cNvGrpSpPr>
            <a:grpSpLocks/>
          </p:cNvGrpSpPr>
          <p:nvPr/>
        </p:nvGrpSpPr>
        <p:grpSpPr bwMode="auto">
          <a:xfrm>
            <a:off x="6734175" y="4238625"/>
            <a:ext cx="1138238" cy="1182688"/>
            <a:chOff x="4242" y="2670"/>
            <a:chExt cx="717" cy="745"/>
          </a:xfrm>
        </p:grpSpPr>
        <p:sp>
          <p:nvSpPr>
            <p:cNvPr id="28" name="Rectangle 17"/>
            <p:cNvSpPr>
              <a:spLocks noChangeArrowheads="1"/>
            </p:cNvSpPr>
            <p:nvPr/>
          </p:nvSpPr>
          <p:spPr bwMode="auto">
            <a:xfrm rot="6170336">
              <a:off x="4228" y="2684"/>
              <a:ext cx="745" cy="717"/>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9" name="Rectangle 18"/>
            <p:cNvSpPr>
              <a:spLocks noChangeArrowheads="1"/>
            </p:cNvSpPr>
            <p:nvPr/>
          </p:nvSpPr>
          <p:spPr bwMode="auto">
            <a:xfrm rot="-6420934">
              <a:off x="4231" y="2969"/>
              <a:ext cx="205" cy="182"/>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30" name="Group 19"/>
          <p:cNvGrpSpPr>
            <a:grpSpLocks/>
          </p:cNvGrpSpPr>
          <p:nvPr/>
        </p:nvGrpSpPr>
        <p:grpSpPr bwMode="auto">
          <a:xfrm>
            <a:off x="6781800" y="4343400"/>
            <a:ext cx="1138238" cy="1182688"/>
            <a:chOff x="4272" y="2736"/>
            <a:chExt cx="717" cy="745"/>
          </a:xfrm>
        </p:grpSpPr>
        <p:sp>
          <p:nvSpPr>
            <p:cNvPr id="31" name="Rectangle 20"/>
            <p:cNvSpPr>
              <a:spLocks noChangeArrowheads="1"/>
            </p:cNvSpPr>
            <p:nvPr/>
          </p:nvSpPr>
          <p:spPr bwMode="auto">
            <a:xfrm rot="-743689">
              <a:off x="4755" y="2908"/>
              <a:ext cx="184" cy="172"/>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32" name="Rectangle 21"/>
            <p:cNvSpPr>
              <a:spLocks noChangeArrowheads="1"/>
            </p:cNvSpPr>
            <p:nvPr/>
          </p:nvSpPr>
          <p:spPr bwMode="auto">
            <a:xfrm rot="5645294">
              <a:off x="4258" y="2750"/>
              <a:ext cx="745" cy="717"/>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sp>
        <p:nvSpPr>
          <p:cNvPr id="34" name="Text Box 34"/>
          <p:cNvSpPr txBox="1">
            <a:spLocks noChangeArrowheads="1"/>
          </p:cNvSpPr>
          <p:nvPr/>
        </p:nvSpPr>
        <p:spPr bwMode="auto">
          <a:xfrm>
            <a:off x="2057400" y="6110288"/>
            <a:ext cx="813043"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Model</a:t>
            </a:r>
            <a:endParaRPr lang="en-US" dirty="0">
              <a:solidFill>
                <a:srgbClr val="000000"/>
              </a:solidFill>
            </a:endParaRPr>
          </a:p>
        </p:txBody>
      </p:sp>
      <p:sp>
        <p:nvSpPr>
          <p:cNvPr id="35" name="Text Box 34"/>
          <p:cNvSpPr txBox="1">
            <a:spLocks noChangeArrowheads="1"/>
          </p:cNvSpPr>
          <p:nvPr/>
        </p:nvSpPr>
        <p:spPr bwMode="auto">
          <a:xfrm>
            <a:off x="5638800" y="6096000"/>
            <a:ext cx="1467068"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Novel image</a:t>
            </a:r>
            <a:endParaRPr lang="en-US" dirty="0">
              <a:solidFill>
                <a:srgbClr val="000000"/>
              </a:solidFill>
            </a:endParaRPr>
          </a:p>
        </p:txBody>
      </p:sp>
      <p:sp>
        <p:nvSpPr>
          <p:cNvPr id="33" name="Slide Number Placeholder 32"/>
          <p:cNvSpPr>
            <a:spLocks noGrp="1"/>
          </p:cNvSpPr>
          <p:nvPr>
            <p:ph type="sldNum" sz="quarter" idx="12"/>
          </p:nvPr>
        </p:nvSpPr>
        <p:spPr/>
        <p:txBody>
          <a:bodyPr/>
          <a:lstStyle/>
          <a:p>
            <a:pPr fontAlgn="base">
              <a:spcBef>
                <a:spcPct val="0"/>
              </a:spcBef>
              <a:spcAft>
                <a:spcPct val="0"/>
              </a:spcAft>
              <a:defRPr/>
            </a:pPr>
            <a:fld id="{0F4CAE69-3076-4B39-866B-3FD3C1A40854}" type="slidenum">
              <a:rPr lang="en-US" smtClean="0">
                <a:solidFill>
                  <a:srgbClr val="000000"/>
                </a:solidFill>
              </a:rPr>
              <a:pPr fontAlgn="base">
                <a:spcBef>
                  <a:spcPct val="0"/>
                </a:spcBef>
                <a:spcAft>
                  <a:spcPct val="0"/>
                </a:spcAft>
                <a:defRPr/>
              </a:pPr>
              <a:t>90</a:t>
            </a:fld>
            <a:endParaRPr lang="en-US">
              <a:solidFill>
                <a:srgbClr val="000000"/>
              </a:solidFill>
            </a:endParaRPr>
          </a:p>
        </p:txBody>
      </p:sp>
    </p:spTree>
    <p:extLst>
      <p:ext uri="{BB962C8B-B14F-4D97-AF65-F5344CB8AC3E}">
        <p14:creationId xmlns:p14="http://schemas.microsoft.com/office/powerpoint/2010/main" val="3351748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5800" y="76200"/>
            <a:ext cx="8458200" cy="838200"/>
          </a:xfrm>
        </p:spPr>
        <p:txBody>
          <a:bodyPr/>
          <a:lstStyle/>
          <a:p>
            <a:r>
              <a:rPr lang="en-US" sz="3000" dirty="0" smtClean="0"/>
              <a:t>Gen Hough Transform details (Lowe’s system)</a:t>
            </a:r>
          </a:p>
        </p:txBody>
      </p:sp>
      <p:sp>
        <p:nvSpPr>
          <p:cNvPr id="878595" name="Rectangle 3"/>
          <p:cNvSpPr>
            <a:spLocks noGrp="1" noChangeArrowheads="1"/>
          </p:cNvSpPr>
          <p:nvPr>
            <p:ph type="body" idx="1"/>
          </p:nvPr>
        </p:nvSpPr>
        <p:spPr>
          <a:xfrm>
            <a:off x="685800" y="1066800"/>
            <a:ext cx="7772400" cy="5257800"/>
          </a:xfrm>
        </p:spPr>
        <p:txBody>
          <a:bodyPr/>
          <a:lstStyle/>
          <a:p>
            <a:pPr>
              <a:buFontTx/>
              <a:buChar char="•"/>
            </a:pPr>
            <a:r>
              <a:rPr lang="en-US" b="1" dirty="0" smtClean="0"/>
              <a:t>Training phase:</a:t>
            </a:r>
            <a:r>
              <a:rPr lang="en-US" dirty="0" smtClean="0"/>
              <a:t> For each model feature, record 2D location, scale, and orientation of model (relative to normalized feature frame)</a:t>
            </a:r>
          </a:p>
          <a:p>
            <a:pPr>
              <a:buFontTx/>
              <a:buChar char="•"/>
            </a:pPr>
            <a:r>
              <a:rPr lang="en-US" b="1" dirty="0" smtClean="0"/>
              <a:t>Test phase: </a:t>
            </a:r>
            <a:r>
              <a:rPr lang="en-US" dirty="0" smtClean="0"/>
              <a:t>Let each match </a:t>
            </a:r>
            <a:r>
              <a:rPr lang="en-US" dirty="0" err="1" smtClean="0"/>
              <a:t>btwn</a:t>
            </a:r>
            <a:r>
              <a:rPr lang="en-US" dirty="0" smtClean="0"/>
              <a:t> a test SIFT feature and a model feature vote in a 4D Hough space</a:t>
            </a:r>
          </a:p>
          <a:p>
            <a:pPr lvl="1"/>
            <a:r>
              <a:rPr lang="en-US" dirty="0" smtClean="0"/>
              <a:t>Use broad bin sizes of 30 degrees for orientation, a factor of 2 for scale, and 0.25 times image size for location</a:t>
            </a:r>
          </a:p>
          <a:p>
            <a:pPr lvl="1"/>
            <a:r>
              <a:rPr lang="en-US" dirty="0" smtClean="0"/>
              <a:t>Vote for two closest bins in each dimension</a:t>
            </a:r>
          </a:p>
          <a:p>
            <a:pPr>
              <a:buFontTx/>
              <a:buChar char="•"/>
            </a:pPr>
            <a:r>
              <a:rPr lang="en-US" dirty="0" smtClean="0"/>
              <a:t>Find all bins with at least three votes and perform geometric verification </a:t>
            </a:r>
          </a:p>
          <a:p>
            <a:pPr lvl="1"/>
            <a:r>
              <a:rPr lang="en-US" dirty="0" smtClean="0"/>
              <a:t>Estimate least squares </a:t>
            </a:r>
            <a:r>
              <a:rPr lang="en-US" i="1" dirty="0" smtClean="0"/>
              <a:t>affine </a:t>
            </a:r>
            <a:r>
              <a:rPr lang="en-US" dirty="0" smtClean="0"/>
              <a:t>transformation </a:t>
            </a:r>
          </a:p>
          <a:p>
            <a:pPr lvl="1"/>
            <a:r>
              <a:rPr lang="en-US" dirty="0" smtClean="0"/>
              <a:t>Search for additional features that agree with the alignment</a:t>
            </a:r>
          </a:p>
        </p:txBody>
      </p:sp>
      <p:sp>
        <p:nvSpPr>
          <p:cNvPr id="48132" name="Rectangle 4"/>
          <p:cNvSpPr>
            <a:spLocks noChangeArrowheads="1"/>
          </p:cNvSpPr>
          <p:nvPr/>
        </p:nvSpPr>
        <p:spPr bwMode="auto">
          <a:xfrm>
            <a:off x="228600" y="6140450"/>
            <a:ext cx="8686800" cy="641350"/>
          </a:xfrm>
          <a:prstGeom prst="rect">
            <a:avLst/>
          </a:prstGeom>
          <a:noFill/>
          <a:ln w="9525">
            <a:noFill/>
            <a:miter lim="800000"/>
            <a:headEnd/>
            <a:tailEnd/>
          </a:ln>
        </p:spPr>
        <p:txBody>
          <a:bodyPr anchor="ctr">
            <a:spAutoFit/>
          </a:bodyPr>
          <a:lstStyle/>
          <a:p>
            <a:pPr defTabSz="914400" fontAlgn="base">
              <a:spcBef>
                <a:spcPct val="0"/>
              </a:spcBef>
              <a:spcAft>
                <a:spcPct val="0"/>
              </a:spcAft>
            </a:pPr>
            <a:r>
              <a:rPr lang="en-US">
                <a:solidFill>
                  <a:srgbClr val="000000"/>
                </a:solidFill>
                <a:cs typeface="Arial" pitchFamily="34" charset="0"/>
              </a:rPr>
              <a:t>David G. Lowe. </a:t>
            </a:r>
            <a:r>
              <a:rPr lang="en-US" b="1">
                <a:solidFill>
                  <a:srgbClr val="000000"/>
                </a:solidFill>
                <a:cs typeface="Arial" pitchFamily="34" charset="0"/>
                <a:hlinkClick r:id="rId3"/>
              </a:rPr>
              <a:t>"Distinctive image features from scale-invariant keypoints.”</a:t>
            </a:r>
            <a:r>
              <a:rPr lang="en-US" b="1">
                <a:solidFill>
                  <a:srgbClr val="000000"/>
                </a:solidFill>
                <a:cs typeface="Arial" pitchFamily="34" charset="0"/>
              </a:rPr>
              <a:t> </a:t>
            </a:r>
            <a:r>
              <a:rPr lang="en-US" i="1">
                <a:solidFill>
                  <a:srgbClr val="000000"/>
                </a:solidFill>
                <a:cs typeface="Arial" pitchFamily="34" charset="0"/>
              </a:rPr>
              <a:t>IJCV</a:t>
            </a:r>
            <a:r>
              <a:rPr lang="en-US">
                <a:solidFill>
                  <a:srgbClr val="000000"/>
                </a:solidFill>
                <a:cs typeface="Arial" pitchFamily="34" charset="0"/>
              </a:rPr>
              <a:t> 60 (2), pp. 91-110, 2004. </a:t>
            </a:r>
          </a:p>
        </p:txBody>
      </p:sp>
      <p:sp>
        <p:nvSpPr>
          <p:cNvPr id="5" name="TextBox 4"/>
          <p:cNvSpPr txBox="1"/>
          <p:nvPr/>
        </p:nvSpPr>
        <p:spPr>
          <a:xfrm>
            <a:off x="6858000" y="6641812"/>
            <a:ext cx="3886200" cy="292388"/>
          </a:xfrm>
          <a:prstGeom prst="rect">
            <a:avLst/>
          </a:prstGeom>
          <a:noFill/>
        </p:spPr>
        <p:txBody>
          <a:bodyPr wrap="square" rtlCol="0">
            <a:spAutoFit/>
          </a:bodyPr>
          <a:lstStyle/>
          <a:p>
            <a:pPr defTabSz="914400"/>
            <a:r>
              <a:rPr lang="en-US" sz="1300" dirty="0" smtClean="0">
                <a:solidFill>
                  <a:srgbClr val="000000"/>
                </a:solidFill>
              </a:rPr>
              <a:t>Slide credit: Lana </a:t>
            </a:r>
            <a:r>
              <a:rPr lang="en-US" sz="1300" dirty="0" err="1" smtClean="0">
                <a:solidFill>
                  <a:srgbClr val="000000"/>
                </a:solidFill>
              </a:rPr>
              <a:t>Lazebnik</a:t>
            </a:r>
            <a:endParaRPr lang="en-US" sz="1300" dirty="0">
              <a:solidFill>
                <a:srgbClr val="000000"/>
              </a:solidFill>
            </a:endParaRPr>
          </a:p>
        </p:txBody>
      </p:sp>
      <p:sp>
        <p:nvSpPr>
          <p:cNvPr id="6" name="Slide Number Placeholder 5"/>
          <p:cNvSpPr>
            <a:spLocks noGrp="1"/>
          </p:cNvSpPr>
          <p:nvPr>
            <p:ph type="sldNum" sz="quarter" idx="12"/>
          </p:nvPr>
        </p:nvSpPr>
        <p:spPr>
          <a:xfrm>
            <a:off x="7162800" y="6324600"/>
            <a:ext cx="1905000" cy="457200"/>
          </a:xfrm>
        </p:spPr>
        <p:txBody>
          <a:bodyPr/>
          <a:lstStyle/>
          <a:p>
            <a:pPr fontAlgn="base">
              <a:spcBef>
                <a:spcPct val="0"/>
              </a:spcBef>
              <a:spcAft>
                <a:spcPct val="0"/>
              </a:spcAft>
              <a:defRPr/>
            </a:pPr>
            <a:fld id="{56650EC2-E408-4E5F-9BA1-518D84946784}" type="slidenum">
              <a:rPr lang="en-US" smtClean="0"/>
              <a:pPr fontAlgn="base">
                <a:spcBef>
                  <a:spcPct val="0"/>
                </a:spcBef>
                <a:spcAft>
                  <a:spcPct val="0"/>
                </a:spcAft>
                <a:defRPr/>
              </a:pPr>
              <a:t>91</a:t>
            </a:fld>
            <a:endParaRPr lang="en-US" dirty="0"/>
          </a:p>
        </p:txBody>
      </p:sp>
    </p:spTree>
    <p:extLst>
      <p:ext uri="{BB962C8B-B14F-4D97-AF65-F5344CB8AC3E}">
        <p14:creationId xmlns:p14="http://schemas.microsoft.com/office/powerpoint/2010/main" val="3417003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785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785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785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785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785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8785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878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595" grpId="1" build="p" bldLvl="2"/>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srcRect/>
          <a:stretch>
            <a:fillRect/>
          </a:stretch>
        </p:blipFill>
        <p:spPr bwMode="auto">
          <a:xfrm>
            <a:off x="153988" y="1895475"/>
            <a:ext cx="2674937" cy="3176588"/>
          </a:xfrm>
          <a:prstGeom prst="rect">
            <a:avLst/>
          </a:prstGeom>
          <a:noFill/>
          <a:ln w="9525">
            <a:noFill/>
            <a:miter lim="800000"/>
            <a:headEnd/>
            <a:tailEnd/>
          </a:ln>
        </p:spPr>
      </p:pic>
      <p:pic>
        <p:nvPicPr>
          <p:cNvPr id="338947" name="Picture 3"/>
          <p:cNvPicPr>
            <a:picLocks noChangeAspect="1" noChangeArrowheads="1"/>
          </p:cNvPicPr>
          <p:nvPr/>
        </p:nvPicPr>
        <p:blipFill>
          <a:blip r:embed="rId4"/>
          <a:srcRect/>
          <a:stretch>
            <a:fillRect/>
          </a:stretch>
        </p:blipFill>
        <p:spPr bwMode="auto">
          <a:xfrm>
            <a:off x="3371850" y="1384300"/>
            <a:ext cx="2441575" cy="3767138"/>
          </a:xfrm>
          <a:prstGeom prst="rect">
            <a:avLst/>
          </a:prstGeom>
          <a:noFill/>
          <a:ln w="9525">
            <a:noFill/>
            <a:miter lim="800000"/>
            <a:headEnd/>
            <a:tailEnd/>
          </a:ln>
        </p:spPr>
      </p:pic>
      <p:pic>
        <p:nvPicPr>
          <p:cNvPr id="338948" name="Picture 4"/>
          <p:cNvPicPr>
            <a:picLocks noChangeAspect="1" noChangeArrowheads="1"/>
          </p:cNvPicPr>
          <p:nvPr/>
        </p:nvPicPr>
        <p:blipFill>
          <a:blip r:embed="rId5"/>
          <a:srcRect/>
          <a:stretch>
            <a:fillRect/>
          </a:stretch>
        </p:blipFill>
        <p:spPr bwMode="auto">
          <a:xfrm>
            <a:off x="6251575" y="1347788"/>
            <a:ext cx="2541588" cy="1900237"/>
          </a:xfrm>
          <a:prstGeom prst="rect">
            <a:avLst/>
          </a:prstGeom>
          <a:noFill/>
          <a:ln w="9525">
            <a:noFill/>
            <a:miter lim="800000"/>
            <a:headEnd/>
            <a:tailEnd/>
          </a:ln>
        </p:spPr>
      </p:pic>
      <p:pic>
        <p:nvPicPr>
          <p:cNvPr id="338949" name="Picture 5"/>
          <p:cNvPicPr>
            <a:picLocks noChangeAspect="1" noChangeArrowheads="1"/>
          </p:cNvPicPr>
          <p:nvPr/>
        </p:nvPicPr>
        <p:blipFill>
          <a:blip r:embed="rId6"/>
          <a:srcRect/>
          <a:stretch>
            <a:fillRect/>
          </a:stretch>
        </p:blipFill>
        <p:spPr bwMode="auto">
          <a:xfrm>
            <a:off x="6251575" y="3282950"/>
            <a:ext cx="2549525" cy="1924050"/>
          </a:xfrm>
          <a:prstGeom prst="rect">
            <a:avLst/>
          </a:prstGeom>
          <a:noFill/>
          <a:ln w="9525">
            <a:noFill/>
            <a:miter lim="800000"/>
            <a:headEnd/>
            <a:tailEnd/>
          </a:ln>
        </p:spPr>
      </p:pic>
      <p:sp>
        <p:nvSpPr>
          <p:cNvPr id="8" name="TextBox 7"/>
          <p:cNvSpPr txBox="1">
            <a:spLocks noChangeArrowheads="1"/>
          </p:cNvSpPr>
          <p:nvPr/>
        </p:nvSpPr>
        <p:spPr bwMode="auto">
          <a:xfrm>
            <a:off x="3367088" y="5254625"/>
            <a:ext cx="2921000" cy="430887"/>
          </a:xfrm>
          <a:prstGeom prst="rect">
            <a:avLst/>
          </a:prstGeom>
          <a:noFill/>
          <a:ln w="9525">
            <a:noFill/>
            <a:miter lim="800000"/>
            <a:headEnd/>
            <a:tailEnd/>
          </a:ln>
        </p:spPr>
        <p:txBody>
          <a:bodyPr>
            <a:spAutoFit/>
          </a:bodyPr>
          <a:lstStyle/>
          <a:p>
            <a:pPr defTabSz="914400" fontAlgn="base">
              <a:spcBef>
                <a:spcPct val="0"/>
              </a:spcBef>
              <a:spcAft>
                <a:spcPct val="0"/>
              </a:spcAft>
            </a:pPr>
            <a:r>
              <a:rPr lang="en-US" sz="2200" dirty="0">
                <a:solidFill>
                  <a:srgbClr val="000000"/>
                </a:solidFill>
              </a:rPr>
              <a:t>Objects recognized, </a:t>
            </a:r>
          </a:p>
        </p:txBody>
      </p:sp>
      <p:sp>
        <p:nvSpPr>
          <p:cNvPr id="9" name="TextBox 8"/>
          <p:cNvSpPr txBox="1">
            <a:spLocks noChangeArrowheads="1"/>
          </p:cNvSpPr>
          <p:nvPr/>
        </p:nvSpPr>
        <p:spPr bwMode="auto">
          <a:xfrm>
            <a:off x="6324600" y="5287963"/>
            <a:ext cx="2482850" cy="769937"/>
          </a:xfrm>
          <a:prstGeom prst="rect">
            <a:avLst/>
          </a:prstGeom>
          <a:noFill/>
          <a:ln w="9525">
            <a:noFill/>
            <a:miter lim="800000"/>
            <a:headEnd/>
            <a:tailEnd/>
          </a:ln>
        </p:spPr>
        <p:txBody>
          <a:bodyPr>
            <a:spAutoFit/>
          </a:bodyPr>
          <a:lstStyle/>
          <a:p>
            <a:pPr defTabSz="914400" fontAlgn="base">
              <a:spcBef>
                <a:spcPct val="0"/>
              </a:spcBef>
              <a:spcAft>
                <a:spcPct val="0"/>
              </a:spcAft>
            </a:pPr>
            <a:r>
              <a:rPr lang="en-US" sz="2200">
                <a:solidFill>
                  <a:srgbClr val="000000"/>
                </a:solidFill>
              </a:rPr>
              <a:t>Recognition in spite of occlusion</a:t>
            </a:r>
          </a:p>
        </p:txBody>
      </p:sp>
      <p:sp>
        <p:nvSpPr>
          <p:cNvPr id="24584" name="TextBox 9"/>
          <p:cNvSpPr txBox="1">
            <a:spLocks noChangeArrowheads="1"/>
          </p:cNvSpPr>
          <p:nvPr/>
        </p:nvSpPr>
        <p:spPr bwMode="auto">
          <a:xfrm>
            <a:off x="300038" y="381000"/>
            <a:ext cx="3509962" cy="646331"/>
          </a:xfrm>
          <a:prstGeom prst="rect">
            <a:avLst/>
          </a:prstGeom>
          <a:noFill/>
          <a:ln w="9525">
            <a:noFill/>
            <a:miter lim="800000"/>
            <a:headEnd/>
            <a:tailEnd/>
          </a:ln>
        </p:spPr>
        <p:txBody>
          <a:bodyPr wrap="square">
            <a:spAutoFit/>
          </a:bodyPr>
          <a:lstStyle/>
          <a:p>
            <a:pPr defTabSz="914400" fontAlgn="base">
              <a:spcBef>
                <a:spcPct val="0"/>
              </a:spcBef>
              <a:spcAft>
                <a:spcPct val="0"/>
              </a:spcAft>
            </a:pPr>
            <a:r>
              <a:rPr lang="en-US" sz="3600" dirty="0" smtClean="0">
                <a:solidFill>
                  <a:srgbClr val="000000"/>
                </a:solidFill>
              </a:rPr>
              <a:t>Example result</a:t>
            </a:r>
            <a:endParaRPr lang="en-US" sz="3600" dirty="0">
              <a:solidFill>
                <a:srgbClr val="000000"/>
              </a:solidFill>
            </a:endParaRPr>
          </a:p>
        </p:txBody>
      </p:sp>
      <p:sp>
        <p:nvSpPr>
          <p:cNvPr id="24585" name="TextBox 12"/>
          <p:cNvSpPr txBox="1">
            <a:spLocks noChangeArrowheads="1"/>
          </p:cNvSpPr>
          <p:nvPr/>
        </p:nvSpPr>
        <p:spPr bwMode="auto">
          <a:xfrm>
            <a:off x="80963" y="5251450"/>
            <a:ext cx="3103562" cy="769938"/>
          </a:xfrm>
          <a:prstGeom prst="rect">
            <a:avLst/>
          </a:prstGeom>
          <a:noFill/>
          <a:ln w="9525">
            <a:noFill/>
            <a:miter lim="800000"/>
            <a:headEnd/>
            <a:tailEnd/>
          </a:ln>
        </p:spPr>
        <p:txBody>
          <a:bodyPr>
            <a:spAutoFit/>
          </a:bodyPr>
          <a:lstStyle/>
          <a:p>
            <a:pPr defTabSz="914400" fontAlgn="base">
              <a:spcBef>
                <a:spcPct val="0"/>
              </a:spcBef>
              <a:spcAft>
                <a:spcPct val="0"/>
              </a:spcAft>
            </a:pPr>
            <a:r>
              <a:rPr lang="en-US" sz="2200">
                <a:solidFill>
                  <a:srgbClr val="000000"/>
                </a:solidFill>
              </a:rPr>
              <a:t>Background subtract for model boundaries</a:t>
            </a:r>
          </a:p>
        </p:txBody>
      </p:sp>
      <p:sp>
        <p:nvSpPr>
          <p:cNvPr id="24586" name="TextBox 16"/>
          <p:cNvSpPr txBox="1">
            <a:spLocks noChangeArrowheads="1"/>
          </p:cNvSpPr>
          <p:nvPr/>
        </p:nvSpPr>
        <p:spPr bwMode="auto">
          <a:xfrm>
            <a:off x="0" y="6488113"/>
            <a:ext cx="1789113" cy="369887"/>
          </a:xfrm>
          <a:prstGeom prst="rect">
            <a:avLst/>
          </a:prstGeom>
          <a:noFill/>
          <a:ln w="9525">
            <a:noFill/>
            <a:miter lim="800000"/>
            <a:headEnd/>
            <a:tailEnd/>
          </a:ln>
        </p:spPr>
        <p:txBody>
          <a:bodyPr>
            <a:spAutoFit/>
          </a:bodyPr>
          <a:lstStyle/>
          <a:p>
            <a:pPr defTabSz="914400" fontAlgn="base">
              <a:spcBef>
                <a:spcPct val="0"/>
              </a:spcBef>
              <a:spcAft>
                <a:spcPct val="0"/>
              </a:spcAft>
            </a:pPr>
            <a:r>
              <a:rPr lang="en-US">
                <a:solidFill>
                  <a:srgbClr val="000000"/>
                </a:solidFill>
              </a:rPr>
              <a:t>[Lowe]</a:t>
            </a:r>
          </a:p>
        </p:txBody>
      </p:sp>
      <p:sp>
        <p:nvSpPr>
          <p:cNvPr id="11" name="Slide Number Placeholder 10"/>
          <p:cNvSpPr>
            <a:spLocks noGrp="1"/>
          </p:cNvSpPr>
          <p:nvPr>
            <p:ph type="sldNum" sz="quarter" idx="12"/>
          </p:nvPr>
        </p:nvSpPr>
        <p:spPr/>
        <p:txBody>
          <a:bodyPr/>
          <a:lstStyle/>
          <a:p>
            <a:pPr fontAlgn="base">
              <a:spcBef>
                <a:spcPct val="0"/>
              </a:spcBef>
              <a:spcAft>
                <a:spcPct val="0"/>
              </a:spcAft>
              <a:defRPr/>
            </a:pPr>
            <a:fld id="{0F4CAE69-3076-4B39-866B-3FD3C1A40854}" type="slidenum">
              <a:rPr lang="en-US" smtClean="0">
                <a:solidFill>
                  <a:srgbClr val="000000"/>
                </a:solidFill>
              </a:rPr>
              <a:pPr fontAlgn="base">
                <a:spcBef>
                  <a:spcPct val="0"/>
                </a:spcBef>
                <a:spcAft>
                  <a:spcPct val="0"/>
                </a:spcAft>
                <a:defRPr/>
              </a:pPr>
              <a:t>92</a:t>
            </a:fld>
            <a:endParaRPr lang="en-US">
              <a:solidFill>
                <a:srgbClr val="000000"/>
              </a:solidFill>
            </a:endParaRPr>
          </a:p>
        </p:txBody>
      </p:sp>
    </p:spTree>
    <p:extLst>
      <p:ext uri="{BB962C8B-B14F-4D97-AF65-F5344CB8AC3E}">
        <p14:creationId xmlns:p14="http://schemas.microsoft.com/office/powerpoint/2010/main" val="9400014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9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89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8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2"/>
          <p:cNvSpPr>
            <a:spLocks noGrp="1"/>
          </p:cNvSpPr>
          <p:nvPr>
            <p:ph type="title"/>
          </p:nvPr>
        </p:nvSpPr>
        <p:spPr>
          <a:xfrm>
            <a:off x="701675" y="152400"/>
            <a:ext cx="7772400" cy="1143000"/>
          </a:xfrm>
        </p:spPr>
        <p:txBody>
          <a:bodyPr/>
          <a:lstStyle/>
          <a:p>
            <a:r>
              <a:rPr lang="en-US" sz="4000" dirty="0" smtClean="0">
                <a:latin typeface="Arial" pitchFamily="34" charset="0"/>
              </a:rPr>
              <a:t>Recall: difficulties of voting</a:t>
            </a:r>
          </a:p>
        </p:txBody>
      </p:sp>
      <p:sp>
        <p:nvSpPr>
          <p:cNvPr id="21507" name="Content Placeholder 3"/>
          <p:cNvSpPr>
            <a:spLocks noGrp="1"/>
          </p:cNvSpPr>
          <p:nvPr>
            <p:ph idx="1"/>
          </p:nvPr>
        </p:nvSpPr>
        <p:spPr>
          <a:xfrm>
            <a:off x="701675" y="1600200"/>
            <a:ext cx="7772400" cy="4114800"/>
          </a:xfrm>
        </p:spPr>
        <p:txBody>
          <a:bodyPr/>
          <a:lstStyle/>
          <a:p>
            <a:r>
              <a:rPr lang="en-US" sz="2800" dirty="0" smtClean="0">
                <a:latin typeface="Arial" pitchFamily="34" charset="0"/>
              </a:rPr>
              <a:t>Noise/clutter can lead to as many votes as true target</a:t>
            </a:r>
          </a:p>
          <a:p>
            <a:r>
              <a:rPr lang="en-US" sz="2800" dirty="0" smtClean="0">
                <a:latin typeface="Arial" pitchFamily="34" charset="0"/>
              </a:rPr>
              <a:t>Bin size for the accumulator array must be chosen carefully</a:t>
            </a:r>
          </a:p>
          <a:p>
            <a:endParaRPr lang="en-US" sz="2800" dirty="0" smtClean="0">
              <a:latin typeface="Arial" pitchFamily="34" charset="0"/>
            </a:endParaRPr>
          </a:p>
          <a:p>
            <a:r>
              <a:rPr lang="en-US" sz="2800" dirty="0" smtClean="0">
                <a:latin typeface="Arial" pitchFamily="34" charset="0"/>
              </a:rPr>
              <a:t>In practice, good idea to make broad bins and spread votes to nearby bins, since verification stage can prune bad vote peaks.</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4B940109-A4C9-4416-A7E2-5D1D0AAB7784}" type="slidenum">
              <a:rPr lang="en-US" smtClean="0">
                <a:solidFill>
                  <a:srgbClr val="000000"/>
                </a:solidFill>
              </a:rPr>
              <a:pPr fontAlgn="base">
                <a:spcBef>
                  <a:spcPct val="0"/>
                </a:spcBef>
                <a:spcAft>
                  <a:spcPct val="0"/>
                </a:spcAft>
                <a:defRPr/>
              </a:pPr>
              <a:t>93</a:t>
            </a:fld>
            <a:endParaRPr lang="en-US">
              <a:solidFill>
                <a:srgbClr val="000000"/>
              </a:solidFill>
            </a:endParaRPr>
          </a:p>
        </p:txBody>
      </p:sp>
    </p:spTree>
    <p:extLst>
      <p:ext uri="{BB962C8B-B14F-4D97-AF65-F5344CB8AC3E}">
        <p14:creationId xmlns:p14="http://schemas.microsoft.com/office/powerpoint/2010/main" val="1191477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3"/>
          <p:cNvSpPr>
            <a:spLocks noGrp="1"/>
          </p:cNvSpPr>
          <p:nvPr>
            <p:ph type="ctrTitle"/>
          </p:nvPr>
        </p:nvSpPr>
        <p:spPr/>
        <p:txBody>
          <a:bodyPr/>
          <a:lstStyle/>
          <a:p>
            <a:r>
              <a:rPr lang="en-US" smtClean="0"/>
              <a:t>Questions?</a:t>
            </a:r>
          </a:p>
        </p:txBody>
      </p:sp>
      <p:sp>
        <p:nvSpPr>
          <p:cNvPr id="5" name="Subtitle 4"/>
          <p:cNvSpPr>
            <a:spLocks noGrp="1"/>
          </p:cNvSpPr>
          <p:nvPr>
            <p:ph type="subTitle" idx="1"/>
          </p:nvPr>
        </p:nvSpPr>
        <p:spPr/>
        <p:txBody>
          <a:bodyPr/>
          <a:lstStyle/>
          <a:p>
            <a:r>
              <a:rPr lang="en-US" dirty="0" smtClean="0">
                <a:solidFill>
                  <a:schemeClr val="bg2"/>
                </a:solidFill>
              </a:rPr>
              <a:t>See you Thursday!</a:t>
            </a:r>
          </a:p>
        </p:txBody>
      </p:sp>
      <p:sp>
        <p:nvSpPr>
          <p:cNvPr id="4" name="Slide Number Placeholder 6"/>
          <p:cNvSpPr>
            <a:spLocks noGrp="1"/>
          </p:cNvSpPr>
          <p:nvPr>
            <p:ph type="sldNum" sz="quarter" idx="12"/>
          </p:nvPr>
        </p:nvSpPr>
        <p:spPr>
          <a:xfrm>
            <a:off x="6553200" y="6245225"/>
            <a:ext cx="2133600" cy="476250"/>
          </a:xfrm>
        </p:spPr>
        <p:txBody>
          <a:bodyPr/>
          <a:lstStyle/>
          <a:p>
            <a:pPr algn="r" rtl="0" fontAlgn="base">
              <a:spcBef>
                <a:spcPct val="0"/>
              </a:spcBef>
              <a:spcAft>
                <a:spcPct val="0"/>
              </a:spcAft>
              <a:defRPr/>
            </a:pPr>
            <a:fld id="{BB6C3202-6032-4398-816A-8AC20E230ECE}" type="slidenum">
              <a:rPr lang="en-US" sz="1400" kern="1200" smtClean="0">
                <a:solidFill>
                  <a:srgbClr val="000000"/>
                </a:solidFill>
                <a:latin typeface="Arial" charset="0"/>
                <a:ea typeface="+mn-ea"/>
                <a:cs typeface="+mn-cs"/>
              </a:rPr>
              <a:pPr algn="r" rtl="0" fontAlgn="base">
                <a:spcBef>
                  <a:spcPct val="0"/>
                </a:spcBef>
                <a:spcAft>
                  <a:spcPct val="0"/>
                </a:spcAft>
                <a:defRPr/>
              </a:pPr>
              <a:t>94</a:t>
            </a:fld>
            <a:endParaRPr lang="en-US" sz="1400" kern="1200" dirty="0">
              <a:solidFill>
                <a:srgbClr val="000000"/>
              </a:solidFill>
              <a:latin typeface="Arial" charset="0"/>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18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1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solidFill>
            <a:schemeClr val="bg2"/>
          </a:solidFill>
          <a:prstDash val="solid"/>
          <a:round/>
          <a:headEnd type="none" w="sm" len="sm"/>
          <a:tailEnd type="none" w="sm" len="sm"/>
        </a:ln>
        <a:effectLst/>
      </a:spPr>
      <a:bodyPr vert="horz" wrap="non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noFill/>
        <a:ln w="12700" cap="sq" cmpd="sng" algn="ctr">
          <a:solidFill>
            <a:schemeClr val="bg2"/>
          </a:solidFill>
          <a:prstDash val="solid"/>
          <a:round/>
          <a:headEnd type="none" w="sm" len="sm"/>
          <a:tailEnd type="none" w="sm" len="sm"/>
        </a:ln>
        <a:effectLst/>
      </a:spPr>
      <a:bodyPr vert="horz" wrap="non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rebuchet MS" pitchFamily="34" charset="0"/>
          </a:defRPr>
        </a:defPPr>
      </a:lstStyle>
    </a:lnDef>
  </a:objectDefaults>
  <a:extraClrSchemeLst>
    <a:extraClrScheme>
      <a:clrScheme name="1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1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1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1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1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1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3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3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3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3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3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3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7_Default Design">
  <a:themeElements>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8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5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1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1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1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1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1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1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4599</TotalTime>
  <Words>3639</Words>
  <Application>Microsoft Macintosh PowerPoint</Application>
  <PresentationFormat>On-screen Show (4:3)</PresentationFormat>
  <Paragraphs>709</Paragraphs>
  <Slides>94</Slides>
  <Notes>72</Notes>
  <HiddenSlides>0</HiddenSlides>
  <MMClips>0</MMClips>
  <ScaleCrop>false</ScaleCrop>
  <HeadingPairs>
    <vt:vector size="6" baseType="variant">
      <vt:variant>
        <vt:lpstr>Theme</vt:lpstr>
      </vt:variant>
      <vt:variant>
        <vt:i4>20</vt:i4>
      </vt:variant>
      <vt:variant>
        <vt:lpstr>Embedded OLE Servers</vt:lpstr>
      </vt:variant>
      <vt:variant>
        <vt:i4>2</vt:i4>
      </vt:variant>
      <vt:variant>
        <vt:lpstr>Slide Titles</vt:lpstr>
      </vt:variant>
      <vt:variant>
        <vt:i4>94</vt:i4>
      </vt:variant>
    </vt:vector>
  </HeadingPairs>
  <TitlesOfParts>
    <vt:vector size="116" baseType="lpstr">
      <vt:lpstr>18_Default Design</vt:lpstr>
      <vt:lpstr>2_bernt</vt:lpstr>
      <vt:lpstr>2_Office Theme</vt:lpstr>
      <vt:lpstr>3_Office Theme</vt:lpstr>
      <vt:lpstr>Office Theme</vt:lpstr>
      <vt:lpstr>7_Office Theme</vt:lpstr>
      <vt:lpstr>6_Default Design</vt:lpstr>
      <vt:lpstr>1_Blank Presentation</vt:lpstr>
      <vt:lpstr>3_Blank Presentation</vt:lpstr>
      <vt:lpstr>3_bernt</vt:lpstr>
      <vt:lpstr>4_bernt</vt:lpstr>
      <vt:lpstr>11_Default Design</vt:lpstr>
      <vt:lpstr>2_Blank Presentation</vt:lpstr>
      <vt:lpstr>4_Blank Presentation</vt:lpstr>
      <vt:lpstr>4_Default Design</vt:lpstr>
      <vt:lpstr>3_Default Design</vt:lpstr>
      <vt:lpstr>7_Default Design</vt:lpstr>
      <vt:lpstr>8_Default Design</vt:lpstr>
      <vt:lpstr>5_Blank Presentation</vt:lpstr>
      <vt:lpstr>9_Default Design</vt:lpstr>
      <vt:lpstr>Equation</vt:lpstr>
      <vt:lpstr>Microsoft Equation</vt:lpstr>
      <vt:lpstr>Indexing local features and instance recognition (Szeliski 14.1 and Grauman&amp;Liebe 1-4)</vt:lpstr>
      <vt:lpstr>Reminder</vt:lpstr>
      <vt:lpstr>Local features</vt:lpstr>
      <vt:lpstr>Approximating the Laplacian</vt:lpstr>
      <vt:lpstr>Recap: Features and filters</vt:lpstr>
      <vt:lpstr>Recap: Grouping &amp; fitting</vt:lpstr>
      <vt:lpstr>Recognition and learning</vt:lpstr>
      <vt:lpstr>Matching local features</vt:lpstr>
      <vt:lpstr>Matching local features</vt:lpstr>
      <vt:lpstr>Indexing local features</vt:lpstr>
      <vt:lpstr>PowerPoint Presentation</vt:lpstr>
      <vt:lpstr>Indexing local features</vt:lpstr>
      <vt:lpstr>Indexing local features</vt:lpstr>
      <vt:lpstr>Indexing local features:  inverted file index</vt:lpstr>
      <vt:lpstr>Text retrieval vs. image search</vt:lpstr>
      <vt:lpstr>Visual words: main idea</vt:lpstr>
      <vt:lpstr>PowerPoint Presentation</vt:lpstr>
      <vt:lpstr>PowerPoint Presentation</vt:lpstr>
      <vt:lpstr>PowerPoint Presentation</vt:lpstr>
      <vt:lpstr>PowerPoint Presentation</vt:lpstr>
      <vt:lpstr>PowerPoint Presentation</vt:lpstr>
      <vt:lpstr>Visual words</vt:lpstr>
      <vt:lpstr>Visual words</vt:lpstr>
      <vt:lpstr>PowerPoint Presentation</vt:lpstr>
      <vt:lpstr>Recall: Texture representation example</vt:lpstr>
      <vt:lpstr>Visual vocabulary formation</vt:lpstr>
      <vt:lpstr>Inverted file index</vt:lpstr>
      <vt:lpstr>PowerPoint Presentation</vt:lpstr>
      <vt:lpstr>PowerPoint Presentation</vt:lpstr>
      <vt:lpstr>Analogy to documents</vt:lpstr>
      <vt:lpstr>PowerPoint Presentation</vt:lpstr>
      <vt:lpstr>Bags of visual words</vt:lpstr>
      <vt:lpstr>Comparing bags of words</vt:lpstr>
      <vt:lpstr>PowerPoint Presentation</vt:lpstr>
      <vt:lpstr>PowerPoint Presentation</vt:lpstr>
      <vt:lpstr>Scoring retrieval quality</vt:lpstr>
      <vt:lpstr>Bags of words: pros and cons</vt:lpstr>
      <vt:lpstr>Summary So Far</vt:lpstr>
      <vt:lpstr>Instance recognition</vt:lpstr>
      <vt:lpstr>Spatial Verification</vt:lpstr>
      <vt:lpstr>PowerPoint Presentation</vt:lpstr>
      <vt:lpstr>Spatial Verification: two basic strategies</vt:lpstr>
      <vt:lpstr>RANSAC: alignment problem</vt:lpstr>
      <vt:lpstr>Fitting an affine transformation</vt:lpstr>
      <vt:lpstr>Parametric (global) warping</vt:lpstr>
      <vt:lpstr>Parametric (global) warping</vt:lpstr>
      <vt:lpstr>Scaling</vt:lpstr>
      <vt:lpstr>Scaling</vt:lpstr>
      <vt:lpstr>Scaling</vt:lpstr>
      <vt:lpstr>What transformations can be represented with a 2x2 matrix?</vt:lpstr>
      <vt:lpstr>What transformations can be represented with a 2x2 matrix?</vt:lpstr>
      <vt:lpstr>2D Linear Transformations</vt:lpstr>
      <vt:lpstr>Homogeneous Coordinates</vt:lpstr>
      <vt:lpstr>Translation</vt:lpstr>
      <vt:lpstr>Basic 2D Transformations</vt:lpstr>
      <vt:lpstr>2D Affine Transformations</vt:lpstr>
      <vt:lpstr>Fitting an affine transformation</vt:lpstr>
      <vt:lpstr>Fitting an affine transformation</vt:lpstr>
      <vt:lpstr>An aside: Least Squares Example</vt:lpstr>
      <vt:lpstr>Fitting an affine transformation</vt:lpstr>
      <vt:lpstr>Recall: SIFT (preliminary) matches</vt:lpstr>
      <vt:lpstr>Outliers</vt:lpstr>
      <vt:lpstr>Outliers affect least squares fit</vt:lpstr>
      <vt:lpstr>PowerPoint Presentation</vt:lpstr>
      <vt:lpstr>RANSAC</vt:lpstr>
      <vt:lpstr>RANSAC for line fitting</vt:lpstr>
      <vt:lpstr>RANSAC for line fitting example</vt:lpstr>
      <vt:lpstr>RANSAC for line fitting example</vt:lpstr>
      <vt:lpstr>RANSAC for line fitting example</vt:lpstr>
      <vt:lpstr>RANSAC for line fitting example</vt:lpstr>
      <vt:lpstr>RANSAC for line fitting example</vt:lpstr>
      <vt:lpstr>RANSAC for line fitting example</vt:lpstr>
      <vt:lpstr>RANSAC for line fitting example</vt:lpstr>
      <vt:lpstr>RANSAC for line fitting example</vt:lpstr>
      <vt:lpstr>RANSAC for line fitting example</vt:lpstr>
      <vt:lpstr>RANSAC for line fitting example</vt:lpstr>
      <vt:lpstr>How many trials for RANSAC?</vt:lpstr>
      <vt:lpstr>How many trials for RANSAC?</vt:lpstr>
      <vt:lpstr>PowerPoint Presentation</vt:lpstr>
      <vt:lpstr>RANSAC: General form</vt:lpstr>
      <vt:lpstr>RANSAC verification</vt:lpstr>
      <vt:lpstr>RANSAC verification</vt:lpstr>
      <vt:lpstr>Video Google System</vt:lpstr>
      <vt:lpstr>Example Applications</vt:lpstr>
      <vt:lpstr>Application: Large-Scale Retrieval</vt:lpstr>
      <vt:lpstr>Web Demo: Movie Poster Recognition</vt:lpstr>
      <vt:lpstr>PowerPoint Presentation</vt:lpstr>
      <vt:lpstr>Spatial Verification: two basic strategies</vt:lpstr>
      <vt:lpstr>Voting: Generalized Hough Transform</vt:lpstr>
      <vt:lpstr>Voting: Generalized Hough Transform</vt:lpstr>
      <vt:lpstr>Gen Hough Transform details (Lowe’s system)</vt:lpstr>
      <vt:lpstr>PowerPoint Presentation</vt:lpstr>
      <vt:lpstr>Recall: difficulties of voting</vt:lpstr>
      <vt:lpstr>Questions?</vt:lpstr>
    </vt:vector>
  </TitlesOfParts>
  <Company>UT-Austin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Michael Ryoo</cp:lastModifiedBy>
  <cp:revision>83</cp:revision>
  <cp:lastPrinted>2015-05-14T23:33:25Z</cp:lastPrinted>
  <dcterms:created xsi:type="dcterms:W3CDTF">2013-10-22T13:07:09Z</dcterms:created>
  <dcterms:modified xsi:type="dcterms:W3CDTF">2017-04-04T18:06:44Z</dcterms:modified>
</cp:coreProperties>
</file>